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FFFD2A7_3A39A9D1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7FFFD2AD_238D8D8E.xml" ContentType="application/vnd.ms-powerpoint.comments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sldIdLst>
    <p:sldId id="2147471974" r:id="rId5"/>
    <p:sldId id="2147472049" r:id="rId6"/>
    <p:sldId id="2147472012" r:id="rId7"/>
    <p:sldId id="2147472013" r:id="rId8"/>
    <p:sldId id="2147472014" r:id="rId9"/>
    <p:sldId id="2147472015" r:id="rId10"/>
    <p:sldId id="2147472037" r:id="rId11"/>
    <p:sldId id="2147472016" r:id="rId12"/>
    <p:sldId id="2147472038" r:id="rId13"/>
    <p:sldId id="2147472018" r:id="rId14"/>
    <p:sldId id="2147472019" r:id="rId15"/>
    <p:sldId id="2147472046" r:id="rId16"/>
    <p:sldId id="2147472035" r:id="rId17"/>
    <p:sldId id="2147472021" r:id="rId18"/>
    <p:sldId id="2147472022" r:id="rId19"/>
    <p:sldId id="2147472036" r:id="rId20"/>
    <p:sldId id="2147472025" r:id="rId21"/>
    <p:sldId id="2147472039" r:id="rId22"/>
    <p:sldId id="2147472027" r:id="rId23"/>
    <p:sldId id="2147472028" r:id="rId24"/>
    <p:sldId id="2147472042" r:id="rId25"/>
    <p:sldId id="2147472043" r:id="rId26"/>
    <p:sldId id="2147472044" r:id="rId27"/>
    <p:sldId id="2147472045" r:id="rId28"/>
    <p:sldId id="2147472034" r:id="rId29"/>
    <p:sldId id="21474720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CB19D1-E3DD-C5B8-C8B0-50255A664EA1}" name="William Fischer" initials="WF" userId="S::william_fischer_med.unc.edu#ext#@worldhealthorg.onmicrosoft.com::6996b5bb-6bed-4884-92ec-acf424c2bd5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2" clrIdx="0">
    <p:extLst>
      <p:ext uri="{19B8F6BF-5375-455C-9EA6-DF929625EA0E}">
        <p15:presenceInfo xmlns:p15="http://schemas.microsoft.com/office/powerpoint/2012/main" userId="5e66b7ba8924ef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547"/>
    <a:srgbClr val="E05972"/>
    <a:srgbClr val="AD9DCB"/>
    <a:srgbClr val="99D7DF"/>
    <a:srgbClr val="00205C"/>
    <a:srgbClr val="59C6D0"/>
    <a:srgbClr val="3199D4"/>
    <a:srgbClr val="329BD5"/>
    <a:srgbClr val="ABC5E6"/>
    <a:srgbClr val="DDD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D9986-24CF-4C0F-273D-2488506101AF}" v="1017" dt="2023-05-10T02:17:35.299"/>
    <p1510:client id="{2C3B3030-6350-69CD-40FE-9B86A7899470}" v="510" dt="2023-06-16T15:22:39.714"/>
    <p1510:client id="{50001FF4-6A5F-EED3-E283-A14F1DA4E420}" v="3" dt="2023-04-06T10:21:03.213"/>
    <p1510:client id="{CEF7F53F-9177-F4E4-CF0C-70BDE6B48472}" v="25" dt="2023-04-06T09:45:32.358"/>
    <p1510:client id="{E25CFCCD-1B74-428D-81DF-E798004275D7}" v="8" dt="2022-12-02T13:37:33.877"/>
    <p1510:client id="{E887C440-B7C9-0551-AF25-8E95D79CEA45}" v="189" dt="2023-06-16T14:36:20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/>
    <p:restoredTop sz="94685"/>
  </p:normalViewPr>
  <p:slideViewPr>
    <p:cSldViewPr snapToGrid="0" snapToObjects="1">
      <p:cViewPr varScale="1">
        <p:scale>
          <a:sx n="67" d="100"/>
          <a:sy n="67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LANCE, Jamie" userId="96008e3e-4e55-4787-aaf1-12278ca655e6" providerId="ADAL" clId="{E25CFCCD-1B74-428D-81DF-E798004275D7}"/>
    <pc:docChg chg="custSel modSld">
      <pc:chgData name="RYLANCE, Jamie" userId="96008e3e-4e55-4787-aaf1-12278ca655e6" providerId="ADAL" clId="{E25CFCCD-1B74-428D-81DF-E798004275D7}" dt="2022-12-02T13:38:33.875" v="63" actId="20577"/>
      <pc:docMkLst>
        <pc:docMk/>
      </pc:docMkLst>
      <pc:sldChg chg="modSp mod">
        <pc:chgData name="RYLANCE, Jamie" userId="96008e3e-4e55-4787-aaf1-12278ca655e6" providerId="ADAL" clId="{E25CFCCD-1B74-428D-81DF-E798004275D7}" dt="2022-12-02T13:38:33.875" v="63" actId="20577"/>
        <pc:sldMkLst>
          <pc:docMk/>
          <pc:sldMk cId="1144571974" sldId="2147471975"/>
        </pc:sldMkLst>
        <pc:spChg chg="mod">
          <ac:chgData name="RYLANCE, Jamie" userId="96008e3e-4e55-4787-aaf1-12278ca655e6" providerId="ADAL" clId="{E25CFCCD-1B74-428D-81DF-E798004275D7}" dt="2022-12-02T13:36:48.105" v="40"/>
          <ac:spMkLst>
            <pc:docMk/>
            <pc:sldMk cId="1144571974" sldId="2147471975"/>
            <ac:spMk id="2" creationId="{49A6A480-A050-5041-BE65-B0FC421A8A90}"/>
          </ac:spMkLst>
        </pc:spChg>
        <pc:spChg chg="mod">
          <ac:chgData name="RYLANCE, Jamie" userId="96008e3e-4e55-4787-aaf1-12278ca655e6" providerId="ADAL" clId="{E25CFCCD-1B74-428D-81DF-E798004275D7}" dt="2022-12-02T13:38:33.875" v="63" actId="20577"/>
          <ac:spMkLst>
            <pc:docMk/>
            <pc:sldMk cId="1144571974" sldId="2147471975"/>
            <ac:spMk id="14" creationId="{2A69C72B-BDD7-B4BA-8F2B-0C27A0D01BFD}"/>
          </ac:spMkLst>
        </pc:spChg>
      </pc:sldChg>
      <pc:sldChg chg="modSp">
        <pc:chgData name="RYLANCE, Jamie" userId="96008e3e-4e55-4787-aaf1-12278ca655e6" providerId="ADAL" clId="{E25CFCCD-1B74-428D-81DF-E798004275D7}" dt="2022-12-02T13:36:48.105" v="40"/>
        <pc:sldMkLst>
          <pc:docMk/>
          <pc:sldMk cId="3422724497" sldId="2147472012"/>
        </pc:sldMkLst>
        <pc:spChg chg="mod">
          <ac:chgData name="RYLANCE, Jamie" userId="96008e3e-4e55-4787-aaf1-12278ca655e6" providerId="ADAL" clId="{E25CFCCD-1B74-428D-81DF-E798004275D7}" dt="2022-12-02T13:36:48.105" v="40"/>
          <ac:spMkLst>
            <pc:docMk/>
            <pc:sldMk cId="3422724497" sldId="2147472012"/>
            <ac:spMk id="3" creationId="{942BF5A1-FDEC-4946-A2F9-0D32A5300473}"/>
          </ac:spMkLst>
        </pc:spChg>
      </pc:sldChg>
      <pc:sldChg chg="modSp mod">
        <pc:chgData name="RYLANCE, Jamie" userId="96008e3e-4e55-4787-aaf1-12278ca655e6" providerId="ADAL" clId="{E25CFCCD-1B74-428D-81DF-E798004275D7}" dt="2022-12-02T13:36:19.198" v="19" actId="6549"/>
        <pc:sldMkLst>
          <pc:docMk/>
          <pc:sldMk cId="2191249300" sldId="2147472013"/>
        </pc:sldMkLst>
        <pc:spChg chg="mod">
          <ac:chgData name="RYLANCE, Jamie" userId="96008e3e-4e55-4787-aaf1-12278ca655e6" providerId="ADAL" clId="{E25CFCCD-1B74-428D-81DF-E798004275D7}" dt="2022-12-02T13:36:19.198" v="19" actId="6549"/>
          <ac:spMkLst>
            <pc:docMk/>
            <pc:sldMk cId="2191249300" sldId="2147472013"/>
            <ac:spMk id="3" creationId="{348EB53F-C95C-45AF-A1DD-9F5BE499C2D7}"/>
          </ac:spMkLst>
        </pc:spChg>
      </pc:sldChg>
      <pc:sldChg chg="modSp mod">
        <pc:chgData name="RYLANCE, Jamie" userId="96008e3e-4e55-4787-aaf1-12278ca655e6" providerId="ADAL" clId="{E25CFCCD-1B74-428D-81DF-E798004275D7}" dt="2022-12-02T13:36:31.614" v="39" actId="6549"/>
        <pc:sldMkLst>
          <pc:docMk/>
          <pc:sldMk cId="1055681140" sldId="2147472014"/>
        </pc:sldMkLst>
        <pc:spChg chg="mod">
          <ac:chgData name="RYLANCE, Jamie" userId="96008e3e-4e55-4787-aaf1-12278ca655e6" providerId="ADAL" clId="{E25CFCCD-1B74-428D-81DF-E798004275D7}" dt="2022-12-02T13:36:31.614" v="39" actId="6549"/>
          <ac:spMkLst>
            <pc:docMk/>
            <pc:sldMk cId="1055681140" sldId="2147472014"/>
            <ac:spMk id="3" creationId="{11B1BC7B-6427-4DC3-A0D0-7EE3356F5E19}"/>
          </ac:spMkLst>
        </pc:spChg>
      </pc:sldChg>
      <pc:sldChg chg="modSp">
        <pc:chgData name="RYLANCE, Jamie" userId="96008e3e-4e55-4787-aaf1-12278ca655e6" providerId="ADAL" clId="{E25CFCCD-1B74-428D-81DF-E798004275D7}" dt="2022-12-02T13:36:48.105" v="40"/>
        <pc:sldMkLst>
          <pc:docMk/>
          <pc:sldMk cId="3337467164" sldId="2147472015"/>
        </pc:sldMkLst>
        <pc:spChg chg="mod">
          <ac:chgData name="RYLANCE, Jamie" userId="96008e3e-4e55-4787-aaf1-12278ca655e6" providerId="ADAL" clId="{E25CFCCD-1B74-428D-81DF-E798004275D7}" dt="2022-12-02T13:36:48.105" v="40"/>
          <ac:spMkLst>
            <pc:docMk/>
            <pc:sldMk cId="3337467164" sldId="2147472015"/>
            <ac:spMk id="3" creationId="{A02986CC-AD91-4713-A26D-E02D78EC3DA0}"/>
          </ac:spMkLst>
        </pc:spChg>
      </pc:sldChg>
      <pc:sldChg chg="modSp mod">
        <pc:chgData name="RYLANCE, Jamie" userId="96008e3e-4e55-4787-aaf1-12278ca655e6" providerId="ADAL" clId="{E25CFCCD-1B74-428D-81DF-E798004275D7}" dt="2022-12-02T13:37:33.877" v="52"/>
        <pc:sldMkLst>
          <pc:docMk/>
          <pc:sldMk cId="2192137853" sldId="2147472017"/>
        </pc:sldMkLst>
        <pc:graphicFrameChg chg="mod modGraphic">
          <ac:chgData name="RYLANCE, Jamie" userId="96008e3e-4e55-4787-aaf1-12278ca655e6" providerId="ADAL" clId="{E25CFCCD-1B74-428D-81DF-E798004275D7}" dt="2022-12-02T13:37:33.877" v="52"/>
          <ac:graphicFrameMkLst>
            <pc:docMk/>
            <pc:sldMk cId="2192137853" sldId="2147472017"/>
            <ac:graphicFrameMk id="6" creationId="{7678EDD3-B927-4E66-985A-C4279C65EDFF}"/>
          </ac:graphicFrameMkLst>
        </pc:graphicFrameChg>
      </pc:sldChg>
      <pc:sldChg chg="modSp">
        <pc:chgData name="RYLANCE, Jamie" userId="96008e3e-4e55-4787-aaf1-12278ca655e6" providerId="ADAL" clId="{E25CFCCD-1B74-428D-81DF-E798004275D7}" dt="2022-12-02T13:36:48.105" v="40"/>
        <pc:sldMkLst>
          <pc:docMk/>
          <pc:sldMk cId="2753330545" sldId="2147472032"/>
        </pc:sldMkLst>
        <pc:spChg chg="mod">
          <ac:chgData name="RYLANCE, Jamie" userId="96008e3e-4e55-4787-aaf1-12278ca655e6" providerId="ADAL" clId="{E25CFCCD-1B74-428D-81DF-E798004275D7}" dt="2022-12-02T13:36:48.105" v="40"/>
          <ac:spMkLst>
            <pc:docMk/>
            <pc:sldMk cId="2753330545" sldId="2147472032"/>
            <ac:spMk id="4" creationId="{5D9E58B5-0E1E-4882-9C10-D2634637E084}"/>
          </ac:spMkLst>
        </pc:spChg>
      </pc:sldChg>
      <pc:sldChg chg="modSp">
        <pc:chgData name="RYLANCE, Jamie" userId="96008e3e-4e55-4787-aaf1-12278ca655e6" providerId="ADAL" clId="{E25CFCCD-1B74-428D-81DF-E798004275D7}" dt="2022-12-02T13:36:48.105" v="40"/>
        <pc:sldMkLst>
          <pc:docMk/>
          <pc:sldMk cId="256016774" sldId="2147472033"/>
        </pc:sldMkLst>
        <pc:spChg chg="mod">
          <ac:chgData name="RYLANCE, Jamie" userId="96008e3e-4e55-4787-aaf1-12278ca655e6" providerId="ADAL" clId="{E25CFCCD-1B74-428D-81DF-E798004275D7}" dt="2022-12-02T13:36:48.105" v="40"/>
          <ac:spMkLst>
            <pc:docMk/>
            <pc:sldMk cId="256016774" sldId="2147472033"/>
            <ac:spMk id="6" creationId="{1523F673-10BC-401B-8CB8-B845646BA7B8}"/>
          </ac:spMkLst>
        </pc:spChg>
      </pc:sldChg>
      <pc:sldChg chg="modSp">
        <pc:chgData name="RYLANCE, Jamie" userId="96008e3e-4e55-4787-aaf1-12278ca655e6" providerId="ADAL" clId="{E25CFCCD-1B74-428D-81DF-E798004275D7}" dt="2022-12-02T13:36:48.105" v="40"/>
        <pc:sldMkLst>
          <pc:docMk/>
          <pc:sldMk cId="1500527230" sldId="2147472034"/>
        </pc:sldMkLst>
        <pc:spChg chg="mod">
          <ac:chgData name="RYLANCE, Jamie" userId="96008e3e-4e55-4787-aaf1-12278ca655e6" providerId="ADAL" clId="{E25CFCCD-1B74-428D-81DF-E798004275D7}" dt="2022-12-02T13:36:48.105" v="40"/>
          <ac:spMkLst>
            <pc:docMk/>
            <pc:sldMk cId="1500527230" sldId="2147472034"/>
            <ac:spMk id="44034" creationId="{00000000-0000-0000-0000-000000000000}"/>
          </ac:spMkLst>
        </pc:spChg>
      </pc:sldChg>
    </pc:docChg>
  </pc:docChgLst>
  <pc:docChgLst>
    <pc:chgData name="William Fischer" userId="S::william_fischer_med.unc.edu#ext#@worldhealthorg.onmicrosoft.com::6996b5bb-6bed-4884-92ec-acf424c2bd51" providerId="AD" clId="Web-{2C3B3030-6350-69CD-40FE-9B86A7899470}"/>
    <pc:docChg chg="mod modSld">
      <pc:chgData name="William Fischer" userId="S::william_fischer_med.unc.edu#ext#@worldhealthorg.onmicrosoft.com::6996b5bb-6bed-4884-92ec-acf424c2bd51" providerId="AD" clId="Web-{2C3B3030-6350-69CD-40FE-9B86A7899470}" dt="2023-06-16T15:22:39.714" v="445" actId="20577"/>
      <pc:docMkLst>
        <pc:docMk/>
      </pc:docMkLst>
      <pc:sldChg chg="modSp">
        <pc:chgData name="William Fischer" userId="S::william_fischer_med.unc.edu#ext#@worldhealthorg.onmicrosoft.com::6996b5bb-6bed-4884-92ec-acf424c2bd51" providerId="AD" clId="Web-{2C3B3030-6350-69CD-40FE-9B86A7899470}" dt="2023-06-16T15:10:48.877" v="279" actId="20577"/>
        <pc:sldMkLst>
          <pc:docMk/>
          <pc:sldMk cId="2191249300" sldId="2147472013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48.877" v="279" actId="20577"/>
          <ac:spMkLst>
            <pc:docMk/>
            <pc:sldMk cId="2191249300" sldId="2147472013"/>
            <ac:spMk id="3" creationId="{348EB53F-C95C-45AF-A1DD-9F5BE499C2D7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0:43.064" v="273" actId="20577"/>
        <pc:sldMkLst>
          <pc:docMk/>
          <pc:sldMk cId="1055681140" sldId="2147472014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43.064" v="273" actId="20577"/>
          <ac:spMkLst>
            <pc:docMk/>
            <pc:sldMk cId="1055681140" sldId="2147472014"/>
            <ac:spMk id="3" creationId="{11B1BC7B-6427-4DC3-A0D0-7EE3356F5E1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4:55:30.486" v="12" actId="20577"/>
        <pc:sldMkLst>
          <pc:docMk/>
          <pc:sldMk cId="4104370529" sldId="2147472016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4:55:30.486" v="12" actId="20577"/>
          <ac:spMkLst>
            <pc:docMk/>
            <pc:sldMk cId="4104370529" sldId="2147472016"/>
            <ac:spMk id="3" creationId="{94443B2D-0AED-49C4-8092-C08D2D9DE3F5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01:17.733" v="159" actId="1076"/>
        <pc:sldMkLst>
          <pc:docMk/>
          <pc:sldMk cId="2609678305" sldId="2147472018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01:05.873" v="155" actId="14100"/>
          <ac:spMkLst>
            <pc:docMk/>
            <pc:sldMk cId="2609678305" sldId="2147472018"/>
            <ac:spMk id="3" creationId="{C603E258-F1AB-449B-AE60-6F58A9229C98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4:56:15.050" v="23" actId="14100"/>
          <ac:spMkLst>
            <pc:docMk/>
            <pc:sldMk cId="2609678305" sldId="2147472018"/>
            <ac:spMk id="4" creationId="{9ADAA97B-A684-E740-A47D-883B41EA3D58}"/>
          </ac:spMkLst>
        </pc:spChg>
        <pc:picChg chg="mod">
          <ac:chgData name="William Fischer" userId="S::william_fischer_med.unc.edu#ext#@worldhealthorg.onmicrosoft.com::6996b5bb-6bed-4884-92ec-acf424c2bd51" providerId="AD" clId="Web-{2C3B3030-6350-69CD-40FE-9B86A7899470}" dt="2023-06-16T15:01:17.670" v="157" actId="1076"/>
          <ac:picMkLst>
            <pc:docMk/>
            <pc:sldMk cId="2609678305" sldId="2147472018"/>
            <ac:picMk id="7" creationId="{08860621-272B-4059-AC71-40E22620AB0E}"/>
          </ac:picMkLst>
        </pc:picChg>
        <pc:picChg chg="mod">
          <ac:chgData name="William Fischer" userId="S::william_fischer_med.unc.edu#ext#@worldhealthorg.onmicrosoft.com::6996b5bb-6bed-4884-92ec-acf424c2bd51" providerId="AD" clId="Web-{2C3B3030-6350-69CD-40FE-9B86A7899470}" dt="2023-06-16T15:01:17.733" v="159" actId="1076"/>
          <ac:picMkLst>
            <pc:docMk/>
            <pc:sldMk cId="2609678305" sldId="2147472018"/>
            <ac:picMk id="8" creationId="{022E75D5-1652-4B0C-BED7-EFD4A1C327E9}"/>
          </ac:picMkLst>
        </pc:picChg>
        <pc:picChg chg="mod">
          <ac:chgData name="William Fischer" userId="S::william_fischer_med.unc.edu#ext#@worldhealthorg.onmicrosoft.com::6996b5bb-6bed-4884-92ec-acf424c2bd51" providerId="AD" clId="Web-{2C3B3030-6350-69CD-40FE-9B86A7899470}" dt="2023-06-16T15:01:17.686" v="158" actId="1076"/>
          <ac:picMkLst>
            <pc:docMk/>
            <pc:sldMk cId="2609678305" sldId="2147472018"/>
            <ac:picMk id="9" creationId="{2666502B-DCD9-49E8-8999-97358A7CCF32}"/>
          </ac:picMkLst>
        </pc:pic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02:58.923" v="195" actId="20577"/>
        <pc:sldMkLst>
          <pc:docMk/>
          <pc:sldMk cId="1891435152" sldId="2147472021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02:58.923" v="195" actId="20577"/>
          <ac:spMkLst>
            <pc:docMk/>
            <pc:sldMk cId="1891435152" sldId="2147472021"/>
            <ac:spMk id="2" creationId="{EC202A60-1C0F-4661-9293-D992807E32B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04:07.223" v="201" actId="20577"/>
        <pc:sldMkLst>
          <pc:docMk/>
          <pc:sldMk cId="3218113044" sldId="2147472022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04:07.223" v="201" actId="20577"/>
          <ac:spMkLst>
            <pc:docMk/>
            <pc:sldMk cId="3218113044" sldId="2147472022"/>
            <ac:spMk id="3" creationId="{234E7FCF-6C84-4EE5-B705-254C99FC6D3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3:10.252" v="198" actId="20577"/>
          <ac:spMkLst>
            <pc:docMk/>
            <pc:sldMk cId="3218113044" sldId="2147472022"/>
            <ac:spMk id="6" creationId="{EC202A60-1C0F-4661-9293-D992807E32B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0:19.189" v="255" actId="20577"/>
        <pc:sldMkLst>
          <pc:docMk/>
          <pc:sldMk cId="516311445" sldId="2147472025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19.189" v="255" actId="20577"/>
          <ac:spMkLst>
            <pc:docMk/>
            <pc:sldMk cId="516311445" sldId="2147472025"/>
            <ac:spMk id="2" creationId="{8F39104E-56B3-4BD4-BBC2-F93BFF480529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4:42.208" v="223" actId="20577"/>
          <ac:spMkLst>
            <pc:docMk/>
            <pc:sldMk cId="516311445" sldId="2147472025"/>
            <ac:spMk id="7" creationId="{FB9B911E-6569-4A94-A052-C8BFABB1C31C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4:30.005" v="218" actId="20577"/>
          <ac:spMkLst>
            <pc:docMk/>
            <pc:sldMk cId="516311445" sldId="2147472025"/>
            <ac:spMk id="10" creationId="{BA65229D-6031-479D-9D40-143ACBE7600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1:41.207" v="293" actId="20577"/>
        <pc:sldMkLst>
          <pc:docMk/>
          <pc:sldMk cId="2609720769" sldId="2147472027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05.547" v="253" actId="20577"/>
          <ac:spMkLst>
            <pc:docMk/>
            <pc:sldMk cId="2609720769" sldId="2147472027"/>
            <ac:spMk id="3" creationId="{3A73F840-27BA-4E21-A600-2EBB6252A6A9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1:41.207" v="293" actId="20577"/>
          <ac:spMkLst>
            <pc:docMk/>
            <pc:sldMk cId="2609720769" sldId="2147472027"/>
            <ac:spMk id="21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3:34.820" v="318" actId="20577"/>
        <pc:sldMkLst>
          <pc:docMk/>
          <pc:sldMk cId="157937317" sldId="2147472028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1:45.566" v="303" actId="20577"/>
          <ac:spMkLst>
            <pc:docMk/>
            <pc:sldMk cId="157937317" sldId="2147472028"/>
            <ac:spMk id="3" creationId="{95097476-74C7-4CB0-802E-3A1691125138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2:31.724" v="307" actId="1076"/>
          <ac:spMkLst>
            <pc:docMk/>
            <pc:sldMk cId="157937317" sldId="2147472028"/>
            <ac:spMk id="2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2:40.428" v="308" actId="1076"/>
          <ac:spMkLst>
            <pc:docMk/>
            <pc:sldMk cId="157937317" sldId="2147472028"/>
            <ac:spMk id="3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3:06.538" v="311" actId="20577"/>
          <ac:spMkLst>
            <pc:docMk/>
            <pc:sldMk cId="157937317" sldId="2147472028"/>
            <ac:spMk id="33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3:34.820" v="318" actId="20577"/>
          <ac:spMkLst>
            <pc:docMk/>
            <pc:sldMk cId="157937317" sldId="2147472028"/>
            <ac:spMk id="41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22:39.714" v="445" actId="20577"/>
        <pc:sldMkLst>
          <pc:docMk/>
          <pc:sldMk cId="1500527230" sldId="2147472034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22:39.714" v="445" actId="20577"/>
          <ac:spMkLst>
            <pc:docMk/>
            <pc:sldMk cId="1500527230" sldId="2147472034"/>
            <ac:spMk id="44034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0:38.486" v="269" actId="20577"/>
        <pc:sldMkLst>
          <pc:docMk/>
          <pc:sldMk cId="2538671255" sldId="2147472035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38.486" v="269" actId="20577"/>
          <ac:spMkLst>
            <pc:docMk/>
            <pc:sldMk cId="2538671255" sldId="2147472035"/>
            <ac:spMk id="3" creationId="{348EB53F-C95C-45AF-A1DD-9F5BE499C2D7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0:22.923" v="256" actId="20577"/>
        <pc:sldMkLst>
          <pc:docMk/>
          <pc:sldMk cId="671183397" sldId="2147472036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22.923" v="256" actId="20577"/>
          <ac:spMkLst>
            <pc:docMk/>
            <pc:sldMk cId="671183397" sldId="2147472036"/>
            <ac:spMk id="3" creationId="{348EB53F-C95C-45AF-A1DD-9F5BE499C2D7}"/>
          </ac:spMkLst>
        </pc:spChg>
      </pc:sldChg>
      <pc:sldChg chg="modSp addCm modCm">
        <pc:chgData name="William Fischer" userId="S::william_fischer_med.unc.edu#ext#@worldhealthorg.onmicrosoft.com::6996b5bb-6bed-4884-92ec-acf424c2bd51" providerId="AD" clId="Web-{2C3B3030-6350-69CD-40FE-9B86A7899470}" dt="2023-06-16T15:10:10.485" v="254" actId="20577"/>
        <pc:sldMkLst>
          <pc:docMk/>
          <pc:sldMk cId="976857553" sldId="2147472039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0:10.485" v="254" actId="20577"/>
          <ac:spMkLst>
            <pc:docMk/>
            <pc:sldMk cId="976857553" sldId="2147472039"/>
            <ac:spMk id="6" creationId="{CAD20B25-22E2-D64D-AF07-CF6665E2DF99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6:15.930" v="238" actId="20577"/>
          <ac:spMkLst>
            <pc:docMk/>
            <pc:sldMk cId="976857553" sldId="2147472039"/>
            <ac:spMk id="40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7:27.823" v="243" actId="14100"/>
          <ac:spMkLst>
            <pc:docMk/>
            <pc:sldMk cId="976857553" sldId="2147472039"/>
            <ac:spMk id="46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7:22.557" v="242" actId="14100"/>
          <ac:spMkLst>
            <pc:docMk/>
            <pc:sldMk cId="976857553" sldId="2147472039"/>
            <ac:spMk id="47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7:33.308" v="244" actId="14100"/>
          <ac:spMkLst>
            <pc:docMk/>
            <pc:sldMk cId="976857553" sldId="2147472039"/>
            <ac:spMk id="48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7:13.870" v="240" actId="14100"/>
          <ac:spMkLst>
            <pc:docMk/>
            <pc:sldMk cId="976857553" sldId="2147472039"/>
            <ac:spMk id="49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05:16.194" v="234" actId="20577"/>
          <ac:spMkLst>
            <pc:docMk/>
            <pc:sldMk cId="976857553" sldId="2147472039"/>
            <ac:spMk id="6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William Fischer" userId="S::william_fischer_med.unc.edu#ext#@worldhealthorg.onmicrosoft.com::6996b5bb-6bed-4884-92ec-acf424c2bd51" providerId="AD" clId="Web-{2C3B3030-6350-69CD-40FE-9B86A7899470}" dt="2023-06-16T15:06:04.242" v="237"/>
              <pc2:cmMkLst xmlns:pc2="http://schemas.microsoft.com/office/powerpoint/2019/9/main/command">
                <pc:docMk/>
                <pc:sldMk cId="976857553" sldId="2147472039"/>
                <pc2:cmMk id="{A87B1778-FD1F-4326-8968-CF2E7BE9414B}"/>
              </pc2:cmMkLst>
            </pc226:cmChg>
          </p:ext>
        </pc:extLst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4:21.853" v="324" actId="20577"/>
        <pc:sldMkLst>
          <pc:docMk/>
          <pc:sldMk cId="2030481320" sldId="2147472042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3:42.024" v="322" actId="20577"/>
          <ac:spMkLst>
            <pc:docMk/>
            <pc:sldMk cId="2030481320" sldId="2147472042"/>
            <ac:spMk id="5" creationId="{E2800723-BB82-4159-BC1A-383E7A93B508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4:21.853" v="324" actId="20577"/>
          <ac:spMkLst>
            <pc:docMk/>
            <pc:sldMk cId="2030481320" sldId="2147472042"/>
            <ac:spMk id="15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7:58.235" v="332" actId="20577"/>
        <pc:sldMkLst>
          <pc:docMk/>
          <pc:sldMk cId="1376978239" sldId="2147472043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7:58.235" v="332" actId="20577"/>
          <ac:spMkLst>
            <pc:docMk/>
            <pc:sldMk cId="1376978239" sldId="2147472043"/>
            <ac:spMk id="5" creationId="{9BB4F95C-9D55-4BEB-8D26-41D8182F0031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19:04.972" v="339" actId="20577"/>
        <pc:sldMkLst>
          <pc:docMk/>
          <pc:sldMk cId="2368071255" sldId="2147472044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8:24.064" v="336" actId="20577"/>
          <ac:spMkLst>
            <pc:docMk/>
            <pc:sldMk cId="2368071255" sldId="2147472044"/>
            <ac:spMk id="2" creationId="{9A27461D-8C39-4C7A-8990-B2B3846DA678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9:04.972" v="339" actId="20577"/>
          <ac:spMkLst>
            <pc:docMk/>
            <pc:sldMk cId="2368071255" sldId="2147472044"/>
            <ac:spMk id="15" creationId="{00000000-0000-0000-0000-000000000000}"/>
          </ac:spMkLst>
        </pc:spChg>
      </pc:sldChg>
      <pc:sldChg chg="modSp addCm">
        <pc:chgData name="William Fischer" userId="S::william_fischer_med.unc.edu#ext#@worldhealthorg.onmicrosoft.com::6996b5bb-6bed-4884-92ec-acf424c2bd51" providerId="AD" clId="Web-{2C3B3030-6350-69CD-40FE-9B86A7899470}" dt="2023-06-16T15:21:10.805" v="374" actId="20577"/>
        <pc:sldMkLst>
          <pc:docMk/>
          <pc:sldMk cId="596479374" sldId="2147472045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19:12.488" v="342" actId="20577"/>
          <ac:spMkLst>
            <pc:docMk/>
            <pc:sldMk cId="596479374" sldId="2147472045"/>
            <ac:spMk id="4" creationId="{8659B28E-4087-4B2D-A9AB-EA64AF856C55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19:57.974" v="344" actId="20577"/>
          <ac:spMkLst>
            <pc:docMk/>
            <pc:sldMk cId="596479374" sldId="2147472045"/>
            <ac:spMk id="1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2C3B3030-6350-69CD-40FE-9B86A7899470}" dt="2023-06-16T15:21:10.805" v="374" actId="20577"/>
          <ac:spMkLst>
            <pc:docMk/>
            <pc:sldMk cId="596479374" sldId="2147472045"/>
            <ac:spMk id="21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2C3B3030-6350-69CD-40FE-9B86A7899470}" dt="2023-06-16T15:20:10.568" v="345"/>
              <pc2:cmMkLst xmlns:pc2="http://schemas.microsoft.com/office/powerpoint/2019/9/main/command">
                <pc:docMk/>
                <pc:sldMk cId="596479374" sldId="2147472045"/>
                <pc2:cmMk id="{6D1EFBC1-E602-46CB-BF15-ECE75A6C750A}"/>
              </pc2:cmMkLst>
            </pc226:cmChg>
          </p:ext>
        </pc:extLst>
      </pc:sldChg>
      <pc:sldChg chg="modSp">
        <pc:chgData name="William Fischer" userId="S::william_fischer_med.unc.edu#ext#@worldhealthorg.onmicrosoft.com::6996b5bb-6bed-4884-92ec-acf424c2bd51" providerId="AD" clId="Web-{2C3B3030-6350-69CD-40FE-9B86A7899470}" dt="2023-06-16T15:01:36.608" v="168" actId="20577"/>
        <pc:sldMkLst>
          <pc:docMk/>
          <pc:sldMk cId="3827846513" sldId="2147472046"/>
        </pc:sldMkLst>
        <pc:spChg chg="mod">
          <ac:chgData name="William Fischer" userId="S::william_fischer_med.unc.edu#ext#@worldhealthorg.onmicrosoft.com::6996b5bb-6bed-4884-92ec-acf424c2bd51" providerId="AD" clId="Web-{2C3B3030-6350-69CD-40FE-9B86A7899470}" dt="2023-06-16T15:01:36.608" v="168" actId="20577"/>
          <ac:spMkLst>
            <pc:docMk/>
            <pc:sldMk cId="3827846513" sldId="2147472046"/>
            <ac:spMk id="11" creationId="{9ADAA97B-A684-E740-A47D-883B41EA3D58}"/>
          </ac:spMkLst>
        </pc:spChg>
      </pc:sldChg>
    </pc:docChg>
  </pc:docChgLst>
  <pc:docChgLst>
    <pc:chgData name="NZOGU, Amuri Maurice" userId="S::nzogua@who.int::ecb84f29-e514-48fd-958b-5084513867cf" providerId="AD" clId="Web-{50001FF4-6A5F-EED3-E283-A14F1DA4E420}"/>
    <pc:docChg chg="modSld">
      <pc:chgData name="NZOGU, Amuri Maurice" userId="S::nzogua@who.int::ecb84f29-e514-48fd-958b-5084513867cf" providerId="AD" clId="Web-{50001FF4-6A5F-EED3-E283-A14F1DA4E420}" dt="2023-04-06T10:21:01.651" v="1" actId="20577"/>
      <pc:docMkLst>
        <pc:docMk/>
      </pc:docMkLst>
      <pc:sldChg chg="modSp">
        <pc:chgData name="NZOGU, Amuri Maurice" userId="S::nzogua@who.int::ecb84f29-e514-48fd-958b-5084513867cf" providerId="AD" clId="Web-{50001FF4-6A5F-EED3-E283-A14F1DA4E420}" dt="2023-04-06T10:21:01.651" v="1" actId="20577"/>
        <pc:sldMkLst>
          <pc:docMk/>
          <pc:sldMk cId="157937317" sldId="2147472028"/>
        </pc:sldMkLst>
        <pc:spChg chg="mod">
          <ac:chgData name="NZOGU, Amuri Maurice" userId="S::nzogua@who.int::ecb84f29-e514-48fd-958b-5084513867cf" providerId="AD" clId="Web-{50001FF4-6A5F-EED3-E283-A14F1DA4E420}" dt="2023-04-06T10:21:01.651" v="1" actId="20577"/>
          <ac:spMkLst>
            <pc:docMk/>
            <pc:sldMk cId="157937317" sldId="2147472028"/>
            <ac:spMk id="32" creationId="{00000000-0000-0000-0000-000000000000}"/>
          </ac:spMkLst>
        </pc:spChg>
      </pc:sldChg>
    </pc:docChg>
  </pc:docChgLst>
  <pc:docChgLst>
    <pc:chgData name="NZOGU, Amuri Maurice" userId="S::nzogua@who.int::ecb84f29-e514-48fd-958b-5084513867cf" providerId="AD" clId="Web-{CEF7F53F-9177-F4E4-CF0C-70BDE6B48472}"/>
    <pc:docChg chg="modSld">
      <pc:chgData name="NZOGU, Amuri Maurice" userId="S::nzogua@who.int::ecb84f29-e514-48fd-958b-5084513867cf" providerId="AD" clId="Web-{CEF7F53F-9177-F4E4-CF0C-70BDE6B48472}" dt="2023-04-06T09:45:32.358" v="23" actId="20577"/>
      <pc:docMkLst>
        <pc:docMk/>
      </pc:docMkLst>
      <pc:sldChg chg="modSp">
        <pc:chgData name="NZOGU, Amuri Maurice" userId="S::nzogua@who.int::ecb84f29-e514-48fd-958b-5084513867cf" providerId="AD" clId="Web-{CEF7F53F-9177-F4E4-CF0C-70BDE6B48472}" dt="2023-04-06T09:45:32.358" v="23" actId="20577"/>
        <pc:sldMkLst>
          <pc:docMk/>
          <pc:sldMk cId="3337467164" sldId="2147472015"/>
        </pc:sldMkLst>
        <pc:spChg chg="mod">
          <ac:chgData name="NZOGU, Amuri Maurice" userId="S::nzogua@who.int::ecb84f29-e514-48fd-958b-5084513867cf" providerId="AD" clId="Web-{CEF7F53F-9177-F4E4-CF0C-70BDE6B48472}" dt="2023-04-06T09:45:32.358" v="23" actId="20577"/>
          <ac:spMkLst>
            <pc:docMk/>
            <pc:sldMk cId="3337467164" sldId="2147472015"/>
            <ac:spMk id="31" creationId="{00000000-0000-0000-0000-000000000000}"/>
          </ac:spMkLst>
        </pc:spChg>
      </pc:sldChg>
    </pc:docChg>
  </pc:docChgLst>
  <pc:docChgLst>
    <pc:chgData name="vcramond" userId="S::vcramond_gmail.com#ext#@worldhealthorg.onmicrosoft.com::46aa50c4-9e70-4c04-803f-9f6542e81752" providerId="AD" clId="Web-{006D9986-24CF-4C0F-273D-2488506101AF}"/>
    <pc:docChg chg="modSld">
      <pc:chgData name="vcramond" userId="S::vcramond_gmail.com#ext#@worldhealthorg.onmicrosoft.com::46aa50c4-9e70-4c04-803f-9f6542e81752" providerId="AD" clId="Web-{006D9986-24CF-4C0F-273D-2488506101AF}" dt="2023-05-10T02:17:34.127" v="636" actId="20577"/>
      <pc:docMkLst>
        <pc:docMk/>
      </pc:docMkLst>
      <pc:sldChg chg="modSp">
        <pc:chgData name="vcramond" userId="S::vcramond_gmail.com#ext#@worldhealthorg.onmicrosoft.com::46aa50c4-9e70-4c04-803f-9f6542e81752" providerId="AD" clId="Web-{006D9986-24CF-4C0F-273D-2488506101AF}" dt="2023-05-10T01:29:12.704" v="22" actId="20577"/>
        <pc:sldMkLst>
          <pc:docMk/>
          <pc:sldMk cId="2609678305" sldId="2147472018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1:29:12.704" v="22" actId="20577"/>
          <ac:spMkLst>
            <pc:docMk/>
            <pc:sldMk cId="2609678305" sldId="2147472018"/>
            <ac:spMk id="3" creationId="{C603E258-F1AB-449B-AE60-6F58A9229C98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1:30:25.191" v="38" actId="20577"/>
        <pc:sldMkLst>
          <pc:docMk/>
          <pc:sldMk cId="3218113044" sldId="2147472022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1:30:25.191" v="38" actId="20577"/>
          <ac:spMkLst>
            <pc:docMk/>
            <pc:sldMk cId="3218113044" sldId="2147472022"/>
            <ac:spMk id="3" creationId="{234E7FCF-6C84-4EE5-B705-254C99FC6D3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1:32:36.601" v="121" actId="20577"/>
        <pc:sldMkLst>
          <pc:docMk/>
          <pc:sldMk cId="516311445" sldId="2147472025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1:32:36.601" v="121" actId="20577"/>
          <ac:spMkLst>
            <pc:docMk/>
            <pc:sldMk cId="516311445" sldId="2147472025"/>
            <ac:spMk id="7" creationId="{FB9B911E-6569-4A94-A052-C8BFABB1C31C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31:20.161" v="49" actId="20577"/>
          <ac:spMkLst>
            <pc:docMk/>
            <pc:sldMk cId="516311445" sldId="2147472025"/>
            <ac:spMk id="10" creationId="{BA65229D-6031-479D-9D40-143ACBE76009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1:47:42.092" v="283" actId="20577"/>
        <pc:sldMkLst>
          <pc:docMk/>
          <pc:sldMk cId="2609720769" sldId="2147472027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1:46:35.246" v="279" actId="20577"/>
          <ac:spMkLst>
            <pc:docMk/>
            <pc:sldMk cId="2609720769" sldId="2147472027"/>
            <ac:spMk id="14" creationId="{D181FC30-4C26-45A9-AA59-2B06B4EFF3AD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6:36.386" v="280" actId="20577"/>
          <ac:spMkLst>
            <pc:docMk/>
            <pc:sldMk cId="2609720769" sldId="2147472027"/>
            <ac:spMk id="21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7:41.357" v="282" actId="20577"/>
          <ac:spMkLst>
            <pc:docMk/>
            <pc:sldMk cId="2609720769" sldId="2147472027"/>
            <ac:spMk id="22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7:42.092" v="283" actId="20577"/>
          <ac:spMkLst>
            <pc:docMk/>
            <pc:sldMk cId="2609720769" sldId="2147472027"/>
            <ac:spMk id="27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1:49:04.473" v="317" actId="20577"/>
        <pc:sldMkLst>
          <pc:docMk/>
          <pc:sldMk cId="157937317" sldId="2147472028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1:49:04.473" v="317" actId="20577"/>
          <ac:spMkLst>
            <pc:docMk/>
            <pc:sldMk cId="157937317" sldId="2147472028"/>
            <ac:spMk id="2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8:30.421" v="292" actId="20577"/>
          <ac:spMkLst>
            <pc:docMk/>
            <pc:sldMk cId="157937317" sldId="2147472028"/>
            <ac:spMk id="24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8:11.124" v="290" actId="20577"/>
          <ac:spMkLst>
            <pc:docMk/>
            <pc:sldMk cId="157937317" sldId="2147472028"/>
            <ac:spMk id="4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2:17:34.127" v="636" actId="20577"/>
        <pc:sldMkLst>
          <pc:docMk/>
          <pc:sldMk cId="1500527230" sldId="2147472034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2:17:34.127" v="636" actId="20577"/>
          <ac:spMkLst>
            <pc:docMk/>
            <pc:sldMk cId="1500527230" sldId="2147472034"/>
            <ac:spMk id="44034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1:46:05.776" v="274" actId="1076"/>
        <pc:sldMkLst>
          <pc:docMk/>
          <pc:sldMk cId="976857553" sldId="2147472039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1:46:05.776" v="274" actId="1076"/>
          <ac:spMkLst>
            <pc:docMk/>
            <pc:sldMk cId="976857553" sldId="2147472039"/>
            <ac:spMk id="29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4:02.928" v="255" actId="20577"/>
          <ac:spMkLst>
            <pc:docMk/>
            <pc:sldMk cId="976857553" sldId="2147472039"/>
            <ac:spMk id="35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36:09.301" v="214" actId="20577"/>
          <ac:spMkLst>
            <pc:docMk/>
            <pc:sldMk cId="976857553" sldId="2147472039"/>
            <ac:spMk id="39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36:13.817" v="216" actId="20577"/>
          <ac:spMkLst>
            <pc:docMk/>
            <pc:sldMk cId="976857553" sldId="2147472039"/>
            <ac:spMk id="40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36:22.145" v="219" actId="20577"/>
          <ac:spMkLst>
            <pc:docMk/>
            <pc:sldMk cId="976857553" sldId="2147472039"/>
            <ac:spMk id="41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37:09.881" v="250" actId="20577"/>
          <ac:spMkLst>
            <pc:docMk/>
            <pc:sldMk cId="976857553" sldId="2147472039"/>
            <ac:spMk id="42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37:52.898" v="253" actId="14100"/>
          <ac:spMkLst>
            <pc:docMk/>
            <pc:sldMk cId="976857553" sldId="2147472039"/>
            <ac:spMk id="49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1:45:01.899" v="273" actId="1076"/>
          <ac:spMkLst>
            <pc:docMk/>
            <pc:sldMk cId="976857553" sldId="2147472039"/>
            <ac:spMk id="67" creationId="{00000000-0000-0000-0000-000000000000}"/>
          </ac:spMkLst>
        </pc:spChg>
        <pc:grpChg chg="mod">
          <ac:chgData name="vcramond" userId="S::vcramond_gmail.com#ext#@worldhealthorg.onmicrosoft.com::46aa50c4-9e70-4c04-803f-9f6542e81752" providerId="AD" clId="Web-{006D9986-24CF-4C0F-273D-2488506101AF}" dt="2023-05-10T01:32:58.383" v="124" actId="1076"/>
          <ac:grpSpMkLst>
            <pc:docMk/>
            <pc:sldMk cId="976857553" sldId="2147472039"/>
            <ac:grpSpMk id="74" creationId="{00000000-0000-0000-0000-000000000000}"/>
          </ac:grpSpMkLst>
        </pc:grpChg>
      </pc:sldChg>
      <pc:sldChg chg="modSp">
        <pc:chgData name="vcramond" userId="S::vcramond_gmail.com#ext#@worldhealthorg.onmicrosoft.com::46aa50c4-9e70-4c04-803f-9f6542e81752" providerId="AD" clId="Web-{006D9986-24CF-4C0F-273D-2488506101AF}" dt="2023-05-10T02:01:19.361" v="335" actId="14100"/>
        <pc:sldMkLst>
          <pc:docMk/>
          <pc:sldMk cId="2030481320" sldId="2147472042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2:01:19.361" v="335" actId="14100"/>
          <ac:spMkLst>
            <pc:docMk/>
            <pc:sldMk cId="2030481320" sldId="2147472042"/>
            <ac:spMk id="26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01:10.970" v="327" actId="20577"/>
          <ac:spMkLst>
            <pc:docMk/>
            <pc:sldMk cId="2030481320" sldId="2147472042"/>
            <ac:spMk id="27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2:03:08.349" v="359" actId="20577"/>
        <pc:sldMkLst>
          <pc:docMk/>
          <pc:sldMk cId="1376978239" sldId="2147472043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2:01:52.096" v="337" actId="20577"/>
          <ac:spMkLst>
            <pc:docMk/>
            <pc:sldMk cId="1376978239" sldId="2147472043"/>
            <ac:spMk id="15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02:14.456" v="345" actId="20577"/>
          <ac:spMkLst>
            <pc:docMk/>
            <pc:sldMk cId="1376978239" sldId="2147472043"/>
            <ac:spMk id="30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02:06.565" v="343" actId="20577"/>
          <ac:spMkLst>
            <pc:docMk/>
            <pc:sldMk cId="1376978239" sldId="2147472043"/>
            <ac:spMk id="31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02:31.754" v="354" actId="20577"/>
          <ac:spMkLst>
            <pc:docMk/>
            <pc:sldMk cId="1376978239" sldId="2147472043"/>
            <ac:spMk id="36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03:08.349" v="359" actId="20577"/>
          <ac:spMkLst>
            <pc:docMk/>
            <pc:sldMk cId="1376978239" sldId="2147472043"/>
            <ac:spMk id="37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2:10:55.301" v="401" actId="20577"/>
        <pc:sldMkLst>
          <pc:docMk/>
          <pc:sldMk cId="2368071255" sldId="2147472044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2:06:26.339" v="373" actId="20577"/>
          <ac:spMkLst>
            <pc:docMk/>
            <pc:sldMk cId="2368071255" sldId="2147472044"/>
            <ac:spMk id="15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10:55.301" v="401" actId="20577"/>
          <ac:spMkLst>
            <pc:docMk/>
            <pc:sldMk cId="2368071255" sldId="2147472044"/>
            <ac:spMk id="16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006D9986-24CF-4C0F-273D-2488506101AF}" dt="2023-05-10T02:14:38.762" v="549" actId="20577"/>
        <pc:sldMkLst>
          <pc:docMk/>
          <pc:sldMk cId="596479374" sldId="2147472045"/>
        </pc:sldMkLst>
        <pc:spChg chg="mod">
          <ac:chgData name="vcramond" userId="S::vcramond_gmail.com#ext#@worldhealthorg.onmicrosoft.com::46aa50c4-9e70-4c04-803f-9f6542e81752" providerId="AD" clId="Web-{006D9986-24CF-4C0F-273D-2488506101AF}" dt="2023-05-10T02:11:32.318" v="418" actId="20577"/>
          <ac:spMkLst>
            <pc:docMk/>
            <pc:sldMk cId="596479374" sldId="2147472045"/>
            <ac:spMk id="13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11:38.475" v="425" actId="20577"/>
          <ac:spMkLst>
            <pc:docMk/>
            <pc:sldMk cId="596479374" sldId="2147472045"/>
            <ac:spMk id="14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12:09.195" v="444" actId="20577"/>
          <ac:spMkLst>
            <pc:docMk/>
            <pc:sldMk cId="596479374" sldId="2147472045"/>
            <ac:spMk id="17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13:13.572" v="508" actId="20577"/>
          <ac:spMkLst>
            <pc:docMk/>
            <pc:sldMk cId="596479374" sldId="2147472045"/>
            <ac:spMk id="18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006D9986-24CF-4C0F-273D-2488506101AF}" dt="2023-05-10T02:14:38.762" v="549" actId="20577"/>
          <ac:spMkLst>
            <pc:docMk/>
            <pc:sldMk cId="596479374" sldId="2147472045"/>
            <ac:spMk id="21" creationId="{00000000-0000-0000-0000-000000000000}"/>
          </ac:spMkLst>
        </pc:spChg>
      </pc:sldChg>
    </pc:docChg>
  </pc:docChgLst>
  <pc:docChgLst>
    <pc:chgData name="William Fischer" userId="S::william_fischer_med.unc.edu#ext#@worldhealthorg.onmicrosoft.com::6996b5bb-6bed-4884-92ec-acf424c2bd51" providerId="AD" clId="Web-{E887C440-B7C9-0551-AF25-8E95D79CEA45}"/>
    <pc:docChg chg="modSld">
      <pc:chgData name="William Fischer" userId="S::william_fischer_med.unc.edu#ext#@worldhealthorg.onmicrosoft.com::6996b5bb-6bed-4884-92ec-acf424c2bd51" providerId="AD" clId="Web-{E887C440-B7C9-0551-AF25-8E95D79CEA45}" dt="2023-06-16T14:36:20.169" v="150" actId="14100"/>
      <pc:docMkLst>
        <pc:docMk/>
      </pc:docMkLst>
      <pc:sldChg chg="modSp">
        <pc:chgData name="William Fischer" userId="S::william_fischer_med.unc.edu#ext#@worldhealthorg.onmicrosoft.com::6996b5bb-6bed-4884-92ec-acf424c2bd51" providerId="AD" clId="Web-{E887C440-B7C9-0551-AF25-8E95D79CEA45}" dt="2023-06-16T14:30:57.925" v="10" actId="20577"/>
        <pc:sldMkLst>
          <pc:docMk/>
          <pc:sldMk cId="3422724497" sldId="2147472012"/>
        </pc:sldMkLst>
        <pc:spChg chg="mod">
          <ac:chgData name="William Fischer" userId="S::william_fischer_med.unc.edu#ext#@worldhealthorg.onmicrosoft.com::6996b5bb-6bed-4884-92ec-acf424c2bd51" providerId="AD" clId="Web-{E887C440-B7C9-0551-AF25-8E95D79CEA45}" dt="2023-06-16T14:30:57.925" v="10" actId="20577"/>
          <ac:spMkLst>
            <pc:docMk/>
            <pc:sldMk cId="3422724497" sldId="2147472012"/>
            <ac:spMk id="3" creationId="{942BF5A1-FDEC-4946-A2F9-0D32A5300473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E887C440-B7C9-0551-AF25-8E95D79CEA45}" dt="2023-06-16T14:33:11.585" v="26" actId="20577"/>
        <pc:sldMkLst>
          <pc:docMk/>
          <pc:sldMk cId="2191249300" sldId="2147472013"/>
        </pc:sldMkLst>
        <pc:spChg chg="mod">
          <ac:chgData name="William Fischer" userId="S::william_fischer_med.unc.edu#ext#@worldhealthorg.onmicrosoft.com::6996b5bb-6bed-4884-92ec-acf424c2bd51" providerId="AD" clId="Web-{E887C440-B7C9-0551-AF25-8E95D79CEA45}" dt="2023-06-16T14:33:11.585" v="26" actId="20577"/>
          <ac:spMkLst>
            <pc:docMk/>
            <pc:sldMk cId="2191249300" sldId="2147472013"/>
            <ac:spMk id="3" creationId="{348EB53F-C95C-45AF-A1DD-9F5BE499C2D7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E887C440-B7C9-0551-AF25-8E95D79CEA45}" dt="2023-06-16T14:33:39.695" v="39" actId="20577"/>
        <pc:sldMkLst>
          <pc:docMk/>
          <pc:sldMk cId="3337467164" sldId="2147472015"/>
        </pc:sldMkLst>
        <pc:spChg chg="mod">
          <ac:chgData name="William Fischer" userId="S::william_fischer_med.unc.edu#ext#@worldhealthorg.onmicrosoft.com::6996b5bb-6bed-4884-92ec-acf424c2bd51" providerId="AD" clId="Web-{E887C440-B7C9-0551-AF25-8E95D79CEA45}" dt="2023-06-16T14:33:39.695" v="39" actId="20577"/>
          <ac:spMkLst>
            <pc:docMk/>
            <pc:sldMk cId="3337467164" sldId="2147472015"/>
            <ac:spMk id="40" creationId="{6137B35D-D3EE-4D70-A1D9-7FA066C1EAFE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E887C440-B7C9-0551-AF25-8E95D79CEA45}" dt="2023-06-16T14:35:55.949" v="122" actId="20577"/>
        <pc:sldMkLst>
          <pc:docMk/>
          <pc:sldMk cId="4104370529" sldId="2147472016"/>
        </pc:sldMkLst>
        <pc:spChg chg="mod">
          <ac:chgData name="William Fischer" userId="S::william_fischer_med.unc.edu#ext#@worldhealthorg.onmicrosoft.com::6996b5bb-6bed-4884-92ec-acf424c2bd51" providerId="AD" clId="Web-{E887C440-B7C9-0551-AF25-8E95D79CEA45}" dt="2023-06-16T14:35:55.949" v="122" actId="20577"/>
          <ac:spMkLst>
            <pc:docMk/>
            <pc:sldMk cId="4104370529" sldId="2147472016"/>
            <ac:spMk id="3" creationId="{94443B2D-0AED-49C4-8092-C08D2D9DE3F5}"/>
          </ac:spMkLst>
        </pc:spChg>
        <pc:spChg chg="mod">
          <ac:chgData name="William Fischer" userId="S::william_fischer_med.unc.edu#ext#@worldhealthorg.onmicrosoft.com::6996b5bb-6bed-4884-92ec-acf424c2bd51" providerId="AD" clId="Web-{E887C440-B7C9-0551-AF25-8E95D79CEA45}" dt="2023-06-16T14:34:11.899" v="55" actId="20577"/>
          <ac:spMkLst>
            <pc:docMk/>
            <pc:sldMk cId="4104370529" sldId="2147472016"/>
            <ac:spMk id="4" creationId="{9ADAA97B-A684-E740-A47D-883B41EA3D58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E887C440-B7C9-0551-AF25-8E95D79CEA45}" dt="2023-06-16T14:34:06.884" v="47" actId="20577"/>
        <pc:sldMkLst>
          <pc:docMk/>
          <pc:sldMk cId="3980803374" sldId="2147472037"/>
        </pc:sldMkLst>
        <pc:spChg chg="mod">
          <ac:chgData name="William Fischer" userId="S::william_fischer_med.unc.edu#ext#@worldhealthorg.onmicrosoft.com::6996b5bb-6bed-4884-92ec-acf424c2bd51" providerId="AD" clId="Web-{E887C440-B7C9-0551-AF25-8E95D79CEA45}" dt="2023-06-16T14:34:06.884" v="47" actId="20577"/>
          <ac:spMkLst>
            <pc:docMk/>
            <pc:sldMk cId="3980803374" sldId="2147472037"/>
            <ac:spMk id="4" creationId="{9ADAA97B-A684-E740-A47D-883B41EA3D58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E887C440-B7C9-0551-AF25-8E95D79CEA45}" dt="2023-06-16T14:36:20.169" v="150" actId="14100"/>
        <pc:sldMkLst>
          <pc:docMk/>
          <pc:sldMk cId="3054663747" sldId="2147472038"/>
        </pc:sldMkLst>
        <pc:spChg chg="mod">
          <ac:chgData name="William Fischer" userId="S::william_fischer_med.unc.edu#ext#@worldhealthorg.onmicrosoft.com::6996b5bb-6bed-4884-92ec-acf424c2bd51" providerId="AD" clId="Web-{E887C440-B7C9-0551-AF25-8E95D79CEA45}" dt="2023-06-16T14:36:01.903" v="127" actId="20577"/>
          <ac:spMkLst>
            <pc:docMk/>
            <pc:sldMk cId="3054663747" sldId="2147472038"/>
            <ac:spMk id="4" creationId="{9ADAA97B-A684-E740-A47D-883B41EA3D58}"/>
          </ac:spMkLst>
        </pc:spChg>
        <pc:spChg chg="mod">
          <ac:chgData name="William Fischer" userId="S::william_fischer_med.unc.edu#ext#@worldhealthorg.onmicrosoft.com::6996b5bb-6bed-4884-92ec-acf424c2bd51" providerId="AD" clId="Web-{E887C440-B7C9-0551-AF25-8E95D79CEA45}" dt="2023-06-16T14:36:20.169" v="150" actId="14100"/>
          <ac:spMkLst>
            <pc:docMk/>
            <pc:sldMk cId="3054663747" sldId="2147472038"/>
            <ac:spMk id="10" creationId="{0287AF6C-1305-3DED-2AC1-72306A848461}"/>
          </ac:spMkLst>
        </pc:spChg>
      </pc:sldChg>
    </pc:docChg>
  </pc:docChgLst>
</pc:chgInfo>
</file>

<file path=ppt/comments/modernComment_7FFFD2A7_3A39A9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7B1778-FD1F-4326-8968-CF2E7BE9414B}" authorId="{8FCB19D1-E3DD-C5B8-C8B0-50255A664EA1}" created="2023-06-16T15:05:34.3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76857553" sldId="2147472039"/>
      <ac:spMk id="65" creationId="{00000000-0000-0000-0000-000000000000}"/>
      <ac:txMk cp="0" len="10">
        <ac:context len="16" hash="4084988862"/>
      </ac:txMk>
    </ac:txMkLst>
    <p188:pos x="950685" y="261257"/>
    <p188:txBody>
      <a:bodyPr/>
      <a:lstStyle/>
      <a:p>
        <a:r>
          <a:rPr lang="en-US"/>
          <a:t>What does "Associate K +IV" mean for pediatric oral K repletion?</a:t>
        </a:r>
      </a:p>
    </p188:txBody>
  </p188:cm>
</p188:cmLst>
</file>

<file path=ppt/comments/modernComment_7FFFD2AD_238D8D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1EFBC1-E602-46CB-BF15-ECE75A6C750A}" authorId="{8FCB19D1-E3DD-C5B8-C8B0-50255A664EA1}" created="2023-06-16T15:20:10.5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6479374" sldId="2147472045"/>
      <ac:spMk id="18" creationId="{00000000-0000-0000-0000-000000000000}"/>
      <ac:txMk cp="0" len="79">
        <ac:context len="165" hash="2938911014"/>
      </ac:txMk>
    </ac:txMkLst>
    <p188:pos x="7975600" y="333828"/>
    <p188:txBody>
      <a:bodyPr/>
      <a:lstStyle/>
      <a:p>
        <a:r>
          <a:rPr lang="en-US"/>
          <a:t>I don't understand this line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7B25686-C135-714D-ADAE-A031C4BC0204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385B747-18E9-E746-A276-B387773C2A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62D978-1343-8041-8A8E-721480692B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48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088" y="871538"/>
            <a:ext cx="6159500" cy="3465512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/>
            <a:endParaRPr lang="en-US" altLang="de-D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1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2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dirty="0"/>
              <a:t>Calcaemia must be interpreted according to albumin because 50% of calcium is bound to albumin and only free ionized calcium is active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94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tlCol="0"/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18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6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203483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7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361916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8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238258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9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44392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10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58376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"/>
              <a:t>Maintenance fluids, replacement fluids and enteral nutrition will be discussed in greater detail in the working groups.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15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2417993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18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197390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088" y="871538"/>
            <a:ext cx="6159500" cy="3465512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/>
            <a:r>
              <a:rPr lang="en">
                <a:latin typeface="Times New Roman" pitchFamily="18" charset="0"/>
              </a:rPr>
              <a:t>Metabolic Acidosis: For every 0.1 fall in pH K+ increases by 0.2-0.4 mmol/L</a:t>
            </a:r>
          </a:p>
        </p:txBody>
      </p:sp>
    </p:spTree>
    <p:extLst>
      <p:ext uri="{BB962C8B-B14F-4D97-AF65-F5344CB8AC3E}">
        <p14:creationId xmlns:p14="http://schemas.microsoft.com/office/powerpoint/2010/main" val="396911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14" y="1371603"/>
            <a:ext cx="5638800" cy="2170975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14" y="366996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DC694ABE-754E-6A85-B64B-032784B02AFE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46281"/>
            <a:ext cx="47103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1B52-257A-FF0E-677A-97501BF83B25}"/>
              </a:ext>
            </a:extLst>
          </p:cNvPr>
          <p:cNvCxnSpPr>
            <a:cxnSpLocks/>
          </p:cNvCxnSpPr>
          <p:nvPr userDrawn="1"/>
        </p:nvCxnSpPr>
        <p:spPr>
          <a:xfrm>
            <a:off x="457200" y="1371603"/>
            <a:ext cx="9564129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7;p20">
            <a:extLst>
              <a:ext uri="{FF2B5EF4-FFF2-40B4-BE49-F238E27FC236}">
                <a16:creationId xmlns:a16="http://schemas.microsoft.com/office/drawing/2014/main" id="{F074E73C-2A1B-07C6-CFB9-FB5484A4F0F5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16" name="Google Shape;8;p20">
              <a:extLst>
                <a:ext uri="{FF2B5EF4-FFF2-40B4-BE49-F238E27FC236}">
                  <a16:creationId xmlns:a16="http://schemas.microsoft.com/office/drawing/2014/main" id="{85E667D8-FAE4-577B-CE79-EE1B163A3A3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7" name="Google Shape;9;p20">
              <a:extLst>
                <a:ext uri="{FF2B5EF4-FFF2-40B4-BE49-F238E27FC236}">
                  <a16:creationId xmlns:a16="http://schemas.microsoft.com/office/drawing/2014/main" id="{B41A21FC-0946-5A0D-D5C1-AD51FBB57777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8" name="Google Shape;10;p20">
                <a:extLst>
                  <a:ext uri="{FF2B5EF4-FFF2-40B4-BE49-F238E27FC236}">
                    <a16:creationId xmlns:a16="http://schemas.microsoft.com/office/drawing/2014/main" id="{CFD88B78-4B75-9E06-75AC-93907D271785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1;p20">
                <a:extLst>
                  <a:ext uri="{FF2B5EF4-FFF2-40B4-BE49-F238E27FC236}">
                    <a16:creationId xmlns:a16="http://schemas.microsoft.com/office/drawing/2014/main" id="{F10AA3BE-2DB5-D7F4-0681-A97CBDABB96D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A376D9-E4B2-BD0A-E9EA-8A4949093E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61" y="5988548"/>
            <a:ext cx="2206278" cy="6717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81E281-A601-36AE-AE89-5E6C6FF6ABA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9492C225-5CA7-E545-A1CF-C6769959CA8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53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D03EE777-8A00-0FC1-6981-CFD343C21A2A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7BAABCA0-53F9-E1AB-F50E-90B6D7AC5D9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0CE5751B-311B-0C44-EB3C-A523CF1F226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61D1A2AC-B7BC-40BF-2308-CBCBB960107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DFE80DA1-FD01-3B06-F96F-0393B963483E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90A1807-A95D-B03A-64C4-391A3B3FFF5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234382C-E9BC-1026-8252-85A9DC06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BF7C18-D462-FEF5-CC4E-409491A2B25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158908BB-AE49-4216-722C-243ED169CD3B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51D1D9E2-1EA9-4447-512C-714F935A920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F4F44D60-4D28-C61E-5884-FCA2B844CB0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5811F819-7069-07C0-3095-1F8E0FF3D693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037C8A51-0A3D-EA91-41BF-315C3FC34868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29885FB6-896E-9BCC-95CF-C11FF6193932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20E3EEA-5EFD-2E07-D943-EAC1256B763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96B3A1-40D4-7C82-BE6A-F449A48B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F92FFE-A7AD-2DC5-F914-F57BD4B37016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49F3EBDA-5DD4-4001-2C6C-DA4899F385AE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EFAA04C1-0A52-EB21-AD96-ACB87D1827D3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388BEA11-6BEF-1F8E-9214-779406AD3EC5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1D8EAD1-FDE6-1722-4C34-7DBDEAE0B74C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DE3A5787-D7FF-F0F1-DA38-F3B6D088724F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DD00D678-D1C1-DE14-994B-3B1694F3B8B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BE0868C-E02D-F800-1E74-F1DD93278DC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94AD936-61EA-E342-A6D1-9FD2DF1A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BD65CE-A8F2-EDD9-DD71-76F2BFFB7154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80ED6CB5-3EFC-84FA-77EC-01FDC1158ABD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B9A1CFCB-BD7D-7A52-6292-D848723FA2D7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F4FA2553-F21C-85F4-7725-6E56B40A01C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630CF28-E97F-B1D2-C833-639AB7590A54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E1A99D48-E65C-E469-52FB-7AF722C3CD5B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C14C9DEA-2B70-F543-68CB-8DC6F022F6B9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0CAE6E4-C9D7-F5B5-A3AD-3F4EB911F457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A57443-C20A-C317-5B45-5C15C99C9129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8" name="Google Shape;16;p20">
            <a:extLst>
              <a:ext uri="{FF2B5EF4-FFF2-40B4-BE49-F238E27FC236}">
                <a16:creationId xmlns:a16="http://schemas.microsoft.com/office/drawing/2014/main" id="{6AD6A3E2-0EFE-EE53-70A6-7C765A37853B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C1DCE0A9-C113-BFAC-3F5D-54B92966700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2AE7E822-9FA7-6BBB-6749-1F44B072200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FEE61A2-C523-4AD9-CBC1-D9974E65F39E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499C892F-3232-BF88-6193-10818A6915C7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E7360D6E-9830-EBE0-5101-5E9CA82BBAD0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325FFEA-222E-2B75-73C3-EEF967819C0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8F23D-0DFB-9EB0-A6BE-1D0C9C48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B7DD47-6A5E-7F86-7E4C-4DB936DD579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85AC4125-0076-3959-1737-883DA9BE090D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44926866-5D23-9076-A8C2-D3F9C53ED6DF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B104E3E2-0CAE-D6E8-EE9C-3D1D2B630AA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" name="Google Shape;9;p20">
              <a:extLst>
                <a:ext uri="{FF2B5EF4-FFF2-40B4-BE49-F238E27FC236}">
                  <a16:creationId xmlns:a16="http://schemas.microsoft.com/office/drawing/2014/main" id="{35D71477-7839-E445-ACE0-19A2F0547435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0" name="Google Shape;10;p20">
                <a:extLst>
                  <a:ext uri="{FF2B5EF4-FFF2-40B4-BE49-F238E27FC236}">
                    <a16:creationId xmlns:a16="http://schemas.microsoft.com/office/drawing/2014/main" id="{7C28AD0B-676E-61A5-D973-B1DCAEC76D86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B719EE15-B6D7-0C96-E25B-19764AE2E3F5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B302CE1-9519-ACC7-B2BB-092D9C8D721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8BD16C-053D-CD17-082A-8C7BF3AE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75A747-7FF9-9C7F-485E-643862A9CF8D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DA77C096-556C-6EBF-F3D1-4B1179080DC0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066A89AF-526A-E6FA-BC6A-07334EB5AC09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611CD18F-C012-3618-BD83-D66B8376429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70E502BE-E578-C83B-B232-F876446970F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9362C5A1-EF19-0CEA-7841-F3CE2AEE742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5D7DC8BB-A9E3-5BE8-C153-97DF561E991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69F9854-9C63-DEBB-D80B-65462455F14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46DC77F-9787-9D97-599B-5E90CE41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82F94F-2CF9-0008-BD80-56BD0B849F21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266B8E2D-326E-C47A-18CD-8ED1170E53E4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A913371-0C7D-5EE8-EED4-06C3BE26A90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86B96A1-C40F-0C51-83E0-B3E47B1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832DA24-7E90-4DAF-E7E5-C0D6EBCBDE3E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0EE851CF-0976-DA55-436D-9010600FF09F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1F0D2499-3DF3-F315-BC15-A0E4B459A511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0880ABDB-8DD0-DA6B-8BEC-7BD0DC2B77D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F242CCC-FCD9-88B3-529F-C1D20E26758E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70145AC7-6D77-BF52-4BC4-C7A6350D321A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BCE1C569-C492-CB35-FD73-CD20FADD38B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BED0F4F-29A3-D39F-93A0-A5811725D099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DCF1A14-C3D6-E3E1-A52F-6C5CFA11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2D252C-056A-0C44-C1B0-0D18F8F6E275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F338F989-8AEA-C0FB-F25D-66E812F9CC53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32389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76187E1-8426-E89E-F79C-9A905AE92FC5}"/>
              </a:ext>
            </a:extLst>
          </p:cNvPr>
          <p:cNvSpPr/>
          <p:nvPr userDrawn="1"/>
        </p:nvSpPr>
        <p:spPr>
          <a:xfrm>
            <a:off x="10033687" y="49385"/>
            <a:ext cx="2158313" cy="3472287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08DCD-BB20-7BBA-AB31-691F61F1A43F}"/>
              </a:ext>
            </a:extLst>
          </p:cNvPr>
          <p:cNvSpPr/>
          <p:nvPr userDrawn="1"/>
        </p:nvSpPr>
        <p:spPr>
          <a:xfrm>
            <a:off x="8960777" y="5899224"/>
            <a:ext cx="3231223" cy="909391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grpSp>
        <p:nvGrpSpPr>
          <p:cNvPr id="10" name="Google Shape;7;p20">
            <a:extLst>
              <a:ext uri="{FF2B5EF4-FFF2-40B4-BE49-F238E27FC236}">
                <a16:creationId xmlns:a16="http://schemas.microsoft.com/office/drawing/2014/main" id="{55743CE1-873B-C27B-BA25-326A99BAE0F1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11" name="Google Shape;8;p20">
              <a:extLst>
                <a:ext uri="{FF2B5EF4-FFF2-40B4-BE49-F238E27FC236}">
                  <a16:creationId xmlns:a16="http://schemas.microsoft.com/office/drawing/2014/main" id="{410DE073-59B2-35AD-C412-CC7F901FFEF9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1E7FB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" name="Google Shape;9;p20">
              <a:extLst>
                <a:ext uri="{FF2B5EF4-FFF2-40B4-BE49-F238E27FC236}">
                  <a16:creationId xmlns:a16="http://schemas.microsoft.com/office/drawing/2014/main" id="{B0FD06A2-B49E-C8C3-0AAB-BD918BDE6DD1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3" name="Google Shape;10;p20">
                <a:extLst>
                  <a:ext uri="{FF2B5EF4-FFF2-40B4-BE49-F238E27FC236}">
                    <a16:creationId xmlns:a16="http://schemas.microsoft.com/office/drawing/2014/main" id="{35D2EEDA-9DE9-E0A2-24E0-706B152C5C7E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rgbClr val="1E7FB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1;p20">
                <a:extLst>
                  <a:ext uri="{FF2B5EF4-FFF2-40B4-BE49-F238E27FC236}">
                    <a16:creationId xmlns:a16="http://schemas.microsoft.com/office/drawing/2014/main" id="{5D896986-A6A1-F1A0-43F1-BD7310AD28C8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rgbClr val="1E7FB8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4A17C66-CF60-4624-CDBB-A1162C7ECF28}"/>
              </a:ext>
            </a:extLst>
          </p:cNvPr>
          <p:cNvSpPr/>
          <p:nvPr userDrawn="1"/>
        </p:nvSpPr>
        <p:spPr>
          <a:xfrm>
            <a:off x="11600290" y="6305127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7" name="Google Shape;16;p20">
            <a:extLst>
              <a:ext uri="{FF2B5EF4-FFF2-40B4-BE49-F238E27FC236}">
                <a16:creationId xmlns:a16="http://schemas.microsoft.com/office/drawing/2014/main" id="{5EAE02B3-AD2D-AFFC-DA06-AAB94F15A899}"/>
              </a:ext>
            </a:extLst>
          </p:cNvPr>
          <p:cNvSpPr txBox="1">
            <a:spLocks/>
          </p:cNvSpPr>
          <p:nvPr userDrawn="1"/>
        </p:nvSpPr>
        <p:spPr>
          <a:xfrm>
            <a:off x="11479386" y="6280928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FE477D02-83D5-F036-F61F-F1F200BDCEE5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C9E2FB57-673D-C56C-3A56-7E5997D3E65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173F0E86-C196-28CB-E511-CE6646B6475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2C042557-8118-C638-3E93-4D29BAE59140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F5D1B29A-DB77-9BC5-796C-CA788558E54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07AD7AC-A73C-979B-2D2A-7848031DC0F1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4159C7D-7458-DEF3-737C-B9296C6F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4A22E6-34D2-2646-722B-6DA782A2543C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498ACC55-5B8F-A87F-A4D0-3FC5A3F26D13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2CE3E779-F039-0B0F-0EC1-49D6A7BE3CDF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2E06BE3B-8882-653A-3D3D-7BFA5518968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C077FD8F-25F5-50F6-9F4F-60AA03EECDCD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147E8594-C6C7-7830-5BA7-3B85D43066E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F573A45C-336D-8B8F-FD4F-E790048841F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D56894A-3C67-DD90-C25A-3308507363A6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5A44FB-1B57-9D34-1258-58A41F58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BA62EF-30A0-B1D5-0B5A-DADDBD8B7A9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CDF9938F-97E1-7A7D-4311-26A712D36FA1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0" indent="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619" y="6247601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4566A-400A-A058-80D9-56050693BB5F}"/>
              </a:ext>
            </a:extLst>
          </p:cNvPr>
          <p:cNvCxnSpPr>
            <a:cxnSpLocks/>
          </p:cNvCxnSpPr>
          <p:nvPr userDrawn="1"/>
        </p:nvCxnSpPr>
        <p:spPr>
          <a:xfrm>
            <a:off x="371000" y="1383960"/>
            <a:ext cx="9662686" cy="0"/>
          </a:xfrm>
          <a:prstGeom prst="line">
            <a:avLst/>
          </a:prstGeom>
          <a:ln w="19050">
            <a:solidFill>
              <a:srgbClr val="99D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164" y="6254216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63206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0" i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0" i="0" dirty="0">
                <a:solidFill>
                  <a:srgbClr val="00205C"/>
                </a:solidFill>
                <a:latin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41303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5687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E854D2-3845-3CF1-960B-3228FD9577E6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811265" cy="73560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10" y="6250135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3840"/>
            <a:ext cx="7467600" cy="39522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116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767016"/>
            <a:ext cx="3657600" cy="3952239"/>
          </a:xfrm>
          <a:solidFill>
            <a:srgbClr val="295EA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 b="1">
                <a:solidFill>
                  <a:srgbClr val="EBD6E4"/>
                </a:solidFill>
              </a:defRPr>
            </a:lvl1pPr>
            <a:lvl2pPr marL="457200" indent="0">
              <a:buNone/>
              <a:defRPr sz="2000">
                <a:solidFill>
                  <a:srgbClr val="E8F1FA"/>
                </a:solidFill>
              </a:defRPr>
            </a:lvl2pPr>
            <a:lvl3pPr marL="914400" indent="0">
              <a:buNone/>
              <a:defRPr sz="2000">
                <a:solidFill>
                  <a:srgbClr val="E8F1FA"/>
                </a:solidFill>
              </a:defRPr>
            </a:lvl3pPr>
            <a:lvl4pPr marL="1371600" indent="0">
              <a:buNone/>
              <a:defRPr sz="2000">
                <a:solidFill>
                  <a:srgbClr val="E8F1FA"/>
                </a:solidFill>
              </a:defRPr>
            </a:lvl4pPr>
            <a:lvl5pPr marL="1828800" indent="0">
              <a:buNone/>
              <a:defRPr sz="2000">
                <a:solidFill>
                  <a:srgbClr val="E8F1F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81126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6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11257005" cy="5047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32" y="6269768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08D465-B3DA-86A7-9740-9A19B4057619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80898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397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C28519F9-DAFA-9CA2-9DC6-BF8516CFD49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46281"/>
            <a:ext cx="47103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A6428E-8C7D-A1BD-F0C7-77C698712372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igh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6951"/>
            <a:ext cx="9885680" cy="894070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7520"/>
            <a:ext cx="4572000" cy="399413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18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2pPr>
            <a:lvl3pPr marL="36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3pPr>
            <a:lvl4pPr marL="54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4pPr>
            <a:lvl5pPr marL="72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6880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4135"/>
            <a:ext cx="9808897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F3B7C300-6D48-3601-D054-05274F33D74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140325" y="1747520"/>
            <a:ext cx="6594475" cy="3994130"/>
          </a:xfrm>
        </p:spPr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18894"/>
            <a:ext cx="5486398" cy="33517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418894"/>
            <a:ext cx="5486400" cy="33517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6880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767015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767015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BE7BAC-B70F-E781-1076-00B71F7C7077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084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745393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3" y="625907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675341" cy="8239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720554"/>
            <a:ext cx="5486400" cy="29918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3" y="2699951"/>
            <a:ext cx="5486400" cy="3021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29" y="6269768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1" y="1647439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5" y="1647439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DB2421-22B3-9A31-B775-2E52406D60D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29050"/>
            <a:ext cx="9786551" cy="852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08130"/>
            <a:ext cx="3657600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1" y="2408130"/>
            <a:ext cx="3648578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32" y="6255482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6" y="2408130"/>
            <a:ext cx="3648578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199" y="1744838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199" y="1764663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199" y="1764663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23233C-7893-A52F-7BBD-DF3B6EF8807E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1631091"/>
            <a:ext cx="7472081" cy="4043955"/>
          </a:xfrm>
          <a:prstGeom prst="rect">
            <a:avLst/>
          </a:prstGeom>
          <a:solidFill>
            <a:srgbClr val="99D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9808030" cy="839788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55805"/>
            <a:ext cx="3335388" cy="404395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117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917985-2E03-7CB0-27BF-AB9DC25849A6}"/>
              </a:ext>
            </a:extLst>
          </p:cNvPr>
          <p:cNvSpPr/>
          <p:nvPr userDrawn="1"/>
        </p:nvSpPr>
        <p:spPr>
          <a:xfrm>
            <a:off x="457201" y="457199"/>
            <a:ext cx="3978876" cy="383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57099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55805"/>
            <a:ext cx="3337560" cy="4054115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rgbClr val="0020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05" y="6263204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685800"/>
            <a:ext cx="6044418" cy="5024111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31092"/>
            <a:ext cx="3337560" cy="40788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0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05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 blue background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186250"/>
            <a:ext cx="5638800" cy="1309816"/>
          </a:xfrm>
        </p:spPr>
        <p:txBody>
          <a:bodyPr anchor="t" anchorCtr="0">
            <a:normAutofit/>
          </a:bodyPr>
          <a:lstStyle>
            <a:lvl1pPr algn="l">
              <a:defRPr sz="3600"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7275"/>
            <a:ext cx="5638800" cy="295322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894D5-BB6F-5702-6746-A35FABD9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4" y="626409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59E1FC-229D-33C1-D0B1-8248F8FF8F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543" y="1186249"/>
            <a:ext cx="5369258" cy="43754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rgbClr val="009A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grpSp>
        <p:nvGrpSpPr>
          <p:cNvPr id="4" name="Google Shape;7;p20">
            <a:extLst>
              <a:ext uri="{FF2B5EF4-FFF2-40B4-BE49-F238E27FC236}">
                <a16:creationId xmlns:a16="http://schemas.microsoft.com/office/drawing/2014/main" id="{4A2061A9-A9C1-3E7F-61AA-2CF79A83476B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5" name="Google Shape;8;p20">
              <a:extLst>
                <a:ext uri="{FF2B5EF4-FFF2-40B4-BE49-F238E27FC236}">
                  <a16:creationId xmlns:a16="http://schemas.microsoft.com/office/drawing/2014/main" id="{37280D1D-FDF2-9720-1359-436AB26EFB4F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" name="Google Shape;9;p20">
              <a:extLst>
                <a:ext uri="{FF2B5EF4-FFF2-40B4-BE49-F238E27FC236}">
                  <a16:creationId xmlns:a16="http://schemas.microsoft.com/office/drawing/2014/main" id="{A054A1D5-D21A-C73C-3F6C-35C4C8332535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8" name="Google Shape;10;p20">
                <a:extLst>
                  <a:ext uri="{FF2B5EF4-FFF2-40B4-BE49-F238E27FC236}">
                    <a16:creationId xmlns:a16="http://schemas.microsoft.com/office/drawing/2014/main" id="{F081AAFF-C098-0673-55F1-3042415D9146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1;p20">
                <a:extLst>
                  <a:ext uri="{FF2B5EF4-FFF2-40B4-BE49-F238E27FC236}">
                    <a16:creationId xmlns:a16="http://schemas.microsoft.com/office/drawing/2014/main" id="{74E0DF17-0C8E-2F58-A420-99DDFD6A52C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A13FEB-569D-B80E-D32C-57F89CEA19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1617792"/>
            <a:ext cx="11354430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2D581A9-29F8-5EE1-C3D1-5B371A77A56F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Google Shape;16;p20">
            <a:extLst>
              <a:ext uri="{FF2B5EF4-FFF2-40B4-BE49-F238E27FC236}">
                <a16:creationId xmlns:a16="http://schemas.microsoft.com/office/drawing/2014/main" id="{EECAFA2D-C9D6-92F5-6A81-664B7C6284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18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C6A8-AC21-B05D-5847-4E3FBF1B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70022"/>
            <a:ext cx="6121399" cy="506529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FC2A7-2C0F-487B-3782-F86F62DAAD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526" y="1"/>
            <a:ext cx="5082673" cy="5835316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FR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95E21AE-9466-695F-90A1-E156538CA51E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CD31662B-EFCB-BC6C-88A7-8F73BC2EC76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Edit Master text styles</a:t>
            </a:r>
          </a:p>
          <a:p>
            <a:pPr lvl="1" rtl="0"/>
            <a:r>
              <a:rPr lang="en"/>
              <a:t>Second level</a:t>
            </a:r>
          </a:p>
          <a:p>
            <a:pPr lvl="2" rtl="0"/>
            <a:r>
              <a:rPr lang="en"/>
              <a:t>Third level</a:t>
            </a:r>
          </a:p>
          <a:p>
            <a:pPr lvl="3" rtl="0"/>
            <a:r>
              <a:rPr lang="en"/>
              <a:t>Fourth level</a:t>
            </a:r>
          </a:p>
          <a:p>
            <a:pPr lvl="4" rtl="0"/>
            <a:r>
              <a:rPr lang="en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Edit Master text styles</a:t>
            </a:r>
          </a:p>
          <a:p>
            <a:pPr lvl="1" rtl="0"/>
            <a:r>
              <a:rPr lang="en"/>
              <a:t>Second level</a:t>
            </a:r>
          </a:p>
          <a:p>
            <a:pPr lvl="2" rtl="0"/>
            <a:r>
              <a:rPr lang="en"/>
              <a:t>Third level</a:t>
            </a:r>
          </a:p>
          <a:p>
            <a:pPr lvl="3" rtl="0"/>
            <a:r>
              <a:rPr lang="en"/>
              <a:t>Fourth level</a:t>
            </a:r>
          </a:p>
          <a:p>
            <a:pPr lvl="4" rtl="0"/>
            <a:r>
              <a:rPr lang="en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06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rtlCol="0"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pPr rtl="0"/>
            <a:r>
              <a:rPr lang="en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77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3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B4BBEF-CF99-87C6-7BD2-70C7253F843C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8115E54-1B37-2A56-0A06-16FD68CA40F0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7" name="Google Shape;16;p20">
            <a:extLst>
              <a:ext uri="{FF2B5EF4-FFF2-40B4-BE49-F238E27FC236}">
                <a16:creationId xmlns:a16="http://schemas.microsoft.com/office/drawing/2014/main" id="{EF8A4BAD-58C7-4758-1DFA-3BBBE3A3DD5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64101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1726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989" y="821727"/>
            <a:ext cx="3801762" cy="4837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393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11" y="6263553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205C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50" y="-51762"/>
            <a:ext cx="11102500" cy="69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6"/>
            <a:ext cx="11277600" cy="40869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oogle Shape;7;p20">
            <a:extLst>
              <a:ext uri="{FF2B5EF4-FFF2-40B4-BE49-F238E27FC236}">
                <a16:creationId xmlns:a16="http://schemas.microsoft.com/office/drawing/2014/main" id="{A60B04E8-8B94-B44C-A4A7-2E2F5C156AD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7" name="Google Shape;8;p20">
              <a:extLst>
                <a:ext uri="{FF2B5EF4-FFF2-40B4-BE49-F238E27FC236}">
                  <a16:creationId xmlns:a16="http://schemas.microsoft.com/office/drawing/2014/main" id="{57C656D4-00D1-0BCE-5533-DD69DEA22C86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1E7FB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8" name="Google Shape;9;p20">
              <a:extLst>
                <a:ext uri="{FF2B5EF4-FFF2-40B4-BE49-F238E27FC236}">
                  <a16:creationId xmlns:a16="http://schemas.microsoft.com/office/drawing/2014/main" id="{2188D3BB-C0F9-658A-5D6C-5F43F4BBF3A8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9" name="Google Shape;10;p20">
                <a:extLst>
                  <a:ext uri="{FF2B5EF4-FFF2-40B4-BE49-F238E27FC236}">
                    <a16:creationId xmlns:a16="http://schemas.microsoft.com/office/drawing/2014/main" id="{13FE2B47-3157-3BDD-D9A2-3E858C809CF2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rgbClr val="1E7FB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1;p20">
                <a:extLst>
                  <a:ext uri="{FF2B5EF4-FFF2-40B4-BE49-F238E27FC236}">
                    <a16:creationId xmlns:a16="http://schemas.microsoft.com/office/drawing/2014/main" id="{BD342219-17AC-1A74-BF1E-EA7B6097EDD1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rgbClr val="1E7FB8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D5E892-439D-D0D4-087A-54098BC8F53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2" name="Google Shape;16;p20">
            <a:extLst>
              <a:ext uri="{FF2B5EF4-FFF2-40B4-BE49-F238E27FC236}">
                <a16:creationId xmlns:a16="http://schemas.microsoft.com/office/drawing/2014/main" id="{A793DE61-2A86-FE44-86D1-2E1B1F53304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164AF5-AF27-CAA8-36A2-56372A6F1541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70" y="5983031"/>
            <a:ext cx="2180117" cy="6637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2F6A97-31FA-EA3F-3AA0-729E81783415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32389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4C81EA-4924-848A-FE04-368868254C2B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2357101" y="2794000"/>
            <a:ext cx="1715706" cy="20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8" r:id="rId16"/>
    <p:sldLayoutId id="2147483680" r:id="rId17"/>
    <p:sldLayoutId id="2147483679" r:id="rId18"/>
    <p:sldLayoutId id="2147483689" r:id="rId19"/>
    <p:sldLayoutId id="2147483694" r:id="rId20"/>
    <p:sldLayoutId id="2147483695" r:id="rId21"/>
    <p:sldLayoutId id="2147483677" r:id="rId22"/>
    <p:sldLayoutId id="2147483692" r:id="rId23"/>
    <p:sldLayoutId id="2147483693" r:id="rId24"/>
    <p:sldLayoutId id="2147483650" r:id="rId25"/>
    <p:sldLayoutId id="2147483690" r:id="rId26"/>
    <p:sldLayoutId id="2147483676" r:id="rId27"/>
    <p:sldLayoutId id="2147483654" r:id="rId28"/>
    <p:sldLayoutId id="2147483691" r:id="rId29"/>
    <p:sldLayoutId id="2147483666" r:id="rId30"/>
    <p:sldLayoutId id="2147483674" r:id="rId31"/>
    <p:sldLayoutId id="2147483683" r:id="rId32"/>
    <p:sldLayoutId id="2147483675" r:id="rId33"/>
    <p:sldLayoutId id="2147483684" r:id="rId34"/>
    <p:sldLayoutId id="2147483652" r:id="rId35"/>
    <p:sldLayoutId id="2147483653" r:id="rId36"/>
    <p:sldLayoutId id="2147483656" r:id="rId37"/>
    <p:sldLayoutId id="2147483657" r:id="rId38"/>
    <p:sldLayoutId id="2147483685" r:id="rId39"/>
    <p:sldLayoutId id="2147483686" r:id="rId40"/>
    <p:sldLayoutId id="2147483696" r:id="rId41"/>
    <p:sldLayoutId id="2147483697" r:id="rId42"/>
    <p:sldLayoutId id="2147483698" r:id="rId43"/>
    <p:sldLayoutId id="2147483699" r:id="rId4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205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Clr>
          <a:srgbClr val="E05972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99D7DF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microsoft.com/office/2018/10/relationships/comments" Target="../comments/modernComment_7FFFD2A7_3A39A9D1.xml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29.jpe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sv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5" Type="http://schemas.microsoft.com/office/2007/relationships/hdphoto" Target="../media/hdphoto9.wdp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9.jpe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46.jpeg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microsoft.com/office/2007/relationships/hdphoto" Target="../media/hdphoto10.wdp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7FFFD2AD_238D8D8E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2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B8268-6B08-384D-827D-655962DD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615"/>
          <a:stretch/>
        </p:blipFill>
        <p:spPr>
          <a:xfrm>
            <a:off x="13223630" y="36513"/>
            <a:ext cx="1850571" cy="20955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0F5C76E-38B9-C4DB-4390-B9C83B3D4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9151068">
            <a:off x="6707442" y="1802564"/>
            <a:ext cx="2733837" cy="2761755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6746D3FD-7A06-EB7D-18D4-9ED7A1E48D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8790401">
            <a:off x="6660255" y="60636"/>
            <a:ext cx="4584011" cy="4584011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2CB47749-FA76-42C5-574A-0E8F8F1D35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936445">
            <a:off x="7793107" y="1560026"/>
            <a:ext cx="3044850" cy="3044850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470BC1AE-F171-6B0B-96FC-ADA21CB8733C}"/>
              </a:ext>
            </a:extLst>
          </p:cNvPr>
          <p:cNvSpPr txBox="1">
            <a:spLocks/>
          </p:cNvSpPr>
          <p:nvPr/>
        </p:nvSpPr>
        <p:spPr>
          <a:xfrm>
            <a:off x="457200" y="3014178"/>
            <a:ext cx="10495722" cy="190616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US" sz="6000" b="1" dirty="0">
                <a:solidFill>
                  <a:srgbClr val="E05972"/>
                </a:solidFill>
              </a:rPr>
              <a:t>Electrolyte Disorders</a:t>
            </a:r>
            <a:endParaRPr lang="en-FR" sz="6000" b="1" dirty="0">
              <a:solidFill>
                <a:srgbClr val="DDD0E6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E44B753-12F2-AC8A-AF5B-0390F527D591}"/>
              </a:ext>
            </a:extLst>
          </p:cNvPr>
          <p:cNvSpPr txBox="1">
            <a:spLocks/>
          </p:cNvSpPr>
          <p:nvPr/>
        </p:nvSpPr>
        <p:spPr>
          <a:xfrm>
            <a:off x="457200" y="967252"/>
            <a:ext cx="5638800" cy="2387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sz="4400" dirty="0"/>
            </a:br>
            <a:br>
              <a:rPr lang="en-US" sz="4400" dirty="0">
                <a:solidFill>
                  <a:srgbClr val="329BD5"/>
                </a:solidFill>
              </a:rPr>
            </a:br>
            <a:r>
              <a:rPr lang="en" sz="3200" dirty="0">
                <a:solidFill>
                  <a:srgbClr val="329BD5"/>
                </a:solidFill>
              </a:rPr>
              <a:t>Advanced Filovirus Disease </a:t>
            </a:r>
            <a:br>
              <a:rPr lang="en" sz="3200" dirty="0">
                <a:solidFill>
                  <a:srgbClr val="329BD5"/>
                </a:solidFill>
              </a:rPr>
            </a:br>
            <a:r>
              <a:rPr lang="en" sz="3200" dirty="0">
                <a:solidFill>
                  <a:srgbClr val="329BD5"/>
                </a:solidFill>
              </a:rPr>
              <a:t>Clinical Management</a:t>
            </a:r>
            <a:endParaRPr lang="en-FR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81" y="685800"/>
            <a:ext cx="6926064" cy="1023624"/>
          </a:xfrm>
        </p:spPr>
        <p:txBody>
          <a:bodyPr rtlCol="0"/>
          <a:lstStyle/>
          <a:p>
            <a:r>
              <a:rPr lang="en" dirty="0">
                <a:latin typeface="Arial"/>
                <a:cs typeface="Arial"/>
              </a:rPr>
              <a:t>Recognizing electrolyte abnormalities</a:t>
            </a:r>
            <a:endParaRPr lang="e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3E258-F1AB-449B-AE60-6F58A9229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09" y="1648709"/>
            <a:ext cx="7317447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Lab Values (Diagnostics) - can be performed at the bedside: </a:t>
            </a:r>
            <a:endParaRPr lang="en-US" dirty="0"/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Piccolo analyte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i-STAT CHEM8 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i-STAT: CG8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Results are available in a few minutes</a:t>
            </a:r>
          </a:p>
          <a:p>
            <a:pPr marL="359410" lvl="1" indent="-179705"/>
            <a:r>
              <a:rPr lang="en-US" sz="1800" dirty="0">
                <a:latin typeface="Arial"/>
                <a:cs typeface="Arial"/>
              </a:rPr>
              <a:t>Facilitates treatment and follow-up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Caution – </a:t>
            </a:r>
            <a:r>
              <a:rPr lang="en-US" sz="1800" dirty="0" err="1">
                <a:latin typeface="Arial"/>
                <a:cs typeface="Arial"/>
              </a:rPr>
              <a:t>haemolysis</a:t>
            </a:r>
            <a:r>
              <a:rPr lang="en-US" sz="1800" dirty="0">
                <a:latin typeface="Arial"/>
                <a:cs typeface="Arial"/>
              </a:rPr>
              <a:t> during sample collection can affect results </a:t>
            </a:r>
            <a:endParaRPr lang="en-US" sz="1800" dirty="0">
              <a:cs typeface="Arial"/>
            </a:endParaRPr>
          </a:p>
          <a:p>
            <a:pPr marL="359410" lvl="1" indent="-179705"/>
            <a:r>
              <a:rPr lang="en-US" sz="1800" dirty="0">
                <a:latin typeface="Arial"/>
                <a:cs typeface="Arial"/>
              </a:rPr>
              <a:t>Example – misdiagnosis of </a:t>
            </a:r>
            <a:r>
              <a:rPr lang="en-US" sz="1800" err="1">
                <a:latin typeface="Arial"/>
                <a:cs typeface="Arial"/>
              </a:rPr>
              <a:t>hyperkalaemia</a:t>
            </a:r>
            <a:r>
              <a:rPr lang="en-US" sz="1800" dirty="0">
                <a:latin typeface="Arial"/>
                <a:cs typeface="Arial"/>
              </a:rPr>
              <a:t> or </a:t>
            </a:r>
            <a:r>
              <a:rPr lang="en-US" sz="1800" err="1">
                <a:latin typeface="Arial"/>
                <a:cs typeface="Arial"/>
              </a:rPr>
              <a:t>hypokalaemia</a:t>
            </a:r>
            <a:r>
              <a:rPr lang="en-US" sz="1800" dirty="0">
                <a:latin typeface="Arial"/>
                <a:cs typeface="Arial"/>
              </a:rPr>
              <a:t> 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ECG: not a sensitive tool for detecting electrolyte disorders. Most important for monitoring. </a:t>
            </a:r>
            <a:endParaRPr lang="en-US" sz="1800" dirty="0">
              <a:cs typeface="Arial"/>
            </a:endParaRPr>
          </a:p>
          <a:p>
            <a:pPr marL="179705" indent="-179705"/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7" name="Picture 2" descr="Bildergebnis für istat abbott">
            <a:extLst>
              <a:ext uri="{FF2B5EF4-FFF2-40B4-BE49-F238E27FC236}">
                <a16:creationId xmlns:a16="http://schemas.microsoft.com/office/drawing/2014/main" id="{08860621-272B-4059-AC71-40E22620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461" y="3772654"/>
            <a:ext cx="1882458" cy="16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022E75D5-1652-4B0C-BED7-EFD4A1C32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3" r="20094" b="10529"/>
          <a:stretch/>
        </p:blipFill>
        <p:spPr>
          <a:xfrm>
            <a:off x="7470749" y="747885"/>
            <a:ext cx="2571876" cy="47015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66502B-DCD9-49E8-8999-97358A7CC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73" t="1685" r="19385" b="198"/>
          <a:stretch/>
        </p:blipFill>
        <p:spPr>
          <a:xfrm>
            <a:off x="10093684" y="2145978"/>
            <a:ext cx="1882236" cy="16452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DCBAD-3C31-4E45-A9BB-84922285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160501A-331B-5B2A-8DA9-33DEFAC98C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753F4FF9-B26B-E818-03CD-573AF85FE9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341771">
            <a:off x="10302105" y="-233577"/>
            <a:ext cx="1838752" cy="1838752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45E9A2B4-602E-1E64-BBB3-19E9C1B86F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7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 dirty="0"/>
              <a:t>Recognizing electrolyte disorders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457" y="1236717"/>
            <a:ext cx="467147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and point of care devices</a:t>
            </a:r>
            <a:endParaRPr lang="fr-F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91DE3-3708-4E4D-8BAA-7181D50F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FE0679DB-DC59-0A77-DB76-2A003B5C3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4B48D467-AF72-56E6-D77A-5A009966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BBC6318C-C8EF-5377-9A80-8EAB5A684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pic>
        <p:nvPicPr>
          <p:cNvPr id="10" name="Picture 2" descr="An external file that holds a picture, illustration, etc.&#10;Object name is pntd.0004948.g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037" y="1664260"/>
            <a:ext cx="5519097" cy="41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928" y="1445172"/>
            <a:ext cx="4366614" cy="2364172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779" y="3809344"/>
            <a:ext cx="2713463" cy="1857604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8329566" y="4998379"/>
            <a:ext cx="94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/>
              <a:t>I-STAT</a:t>
            </a:r>
          </a:p>
        </p:txBody>
      </p:sp>
    </p:spTree>
    <p:extLst>
      <p:ext uri="{BB962C8B-B14F-4D97-AF65-F5344CB8AC3E}">
        <p14:creationId xmlns:p14="http://schemas.microsoft.com/office/powerpoint/2010/main" val="4107883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 dirty="0">
                <a:latin typeface="Arial"/>
                <a:cs typeface="Arial"/>
              </a:rPr>
              <a:t>Recognizing electrolyte abnormalities</a:t>
            </a:r>
            <a:endParaRPr lang="en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1B56C2E-9286-468B-BE7F-F7CE447D8E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531360"/>
              </p:ext>
            </p:extLst>
          </p:nvPr>
        </p:nvGraphicFramePr>
        <p:xfrm>
          <a:off x="4367248" y="1240624"/>
          <a:ext cx="7367553" cy="4532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3755">
                  <a:extLst>
                    <a:ext uri="{9D8B030D-6E8A-4147-A177-3AD203B41FA5}">
                      <a16:colId xmlns:a16="http://schemas.microsoft.com/office/drawing/2014/main" val="4205458706"/>
                    </a:ext>
                  </a:extLst>
                </a:gridCol>
                <a:gridCol w="1968903">
                  <a:extLst>
                    <a:ext uri="{9D8B030D-6E8A-4147-A177-3AD203B41FA5}">
                      <a16:colId xmlns:a16="http://schemas.microsoft.com/office/drawing/2014/main" val="3589145894"/>
                    </a:ext>
                  </a:extLst>
                </a:gridCol>
                <a:gridCol w="2104895">
                  <a:extLst>
                    <a:ext uri="{9D8B030D-6E8A-4147-A177-3AD203B41FA5}">
                      <a16:colId xmlns:a16="http://schemas.microsoft.com/office/drawing/2014/main" val="3522097974"/>
                    </a:ext>
                  </a:extLst>
                </a:gridCol>
              </a:tblGrid>
              <a:tr h="302512">
                <a:tc>
                  <a:txBody>
                    <a:bodyPr/>
                    <a:lstStyle/>
                    <a:p>
                      <a:pPr rtl="0"/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units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 units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85123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Alanine aminotransferase (ALT)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10–47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10–47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392310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Albumin (ALB)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3.3–5.5 g/dL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33–55 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341015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Amylase (AMY)</a:t>
                      </a:r>
                      <a:endParaRPr lang="en-US" sz="1200" b="1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14–97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14–97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9742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Aspartate aminotransferase (AST)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11–38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11–38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04838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 (Ca)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80–103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2.00–2.58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216747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C-reactive protein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7.5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75467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Creatine kinase (female)</a:t>
                      </a:r>
                      <a:endParaRPr lang="en-US" sz="1200" b="1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30–190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30–190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978218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Creatine kinase  (male)</a:t>
                      </a:r>
                      <a:endParaRPr lang="en-US" sz="1200" b="1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39–380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39–380 U/L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31371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  <a:endParaRPr lang="en-US" sz="1200" b="1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6–12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53–106 </a:t>
                      </a:r>
                      <a:r>
                        <a:rPr lang="en" sz="1200" dirty="0" err="1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umol</a:t>
                      </a: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273309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  <a:endParaRPr lang="en-US" sz="1200" b="1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730–1180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4.1–6.6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26440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</a:t>
                      </a:r>
                      <a:endParaRPr lang="en-US" sz="1200" b="1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3.6–5.1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3.6–5.1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20674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128–145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128–145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231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bilirubin (TBIL)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2–16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3.4–27.4 </a:t>
                      </a:r>
                      <a:r>
                        <a:rPr lang="en" sz="1200" dirty="0" err="1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umol</a:t>
                      </a:r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68081"/>
                  </a:ext>
                </a:extLst>
              </a:tr>
              <a:tr h="304309">
                <a:tc>
                  <a:txBody>
                    <a:bodyPr/>
                    <a:lstStyle/>
                    <a:p>
                      <a:pPr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Blood urea nitrogen (BUN)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70–220 mg/L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2.5–7.9 mmol/L</a:t>
                      </a:r>
                      <a:endParaRPr lang="en-US" sz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21238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17492" y="2799163"/>
            <a:ext cx="3716082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reference values </a:t>
            </a:r>
            <a:b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Piccolo analyte</a:t>
            </a:r>
            <a:endParaRPr lang="fr-FR" sz="20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91DE3-3708-4E4D-8BAA-7181D50F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FE0679DB-DC59-0A77-DB76-2A003B5C3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4B48D467-AF72-56E6-D77A-5A009966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BBC6318C-C8EF-5377-9A80-8EAB5A684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4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/>
              <a:t>Presentation outline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B53F-C95C-45AF-A1DD-9F5BE499C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551305"/>
            <a:ext cx="11277600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Recognizing electrolyte abnormalities</a:t>
            </a:r>
            <a:endParaRPr lang="en-US" dirty="0"/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clinical manifestations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diagnostics(POC)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179705" indent="-179705"/>
            <a:r>
              <a:rPr lang="en-US" dirty="0"/>
              <a:t>Prevention of disorders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daily needs</a:t>
            </a: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Prevention</a:t>
            </a:r>
            <a:endParaRPr lang="en-US" dirty="0">
              <a:cs typeface="Arial" panose="020B0604020202020204" pitchFamily="34" charset="0"/>
            </a:endParaRPr>
          </a:p>
          <a:p>
            <a:pPr marL="179705" indent="-179705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Management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179705" indent="-17970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AAED0-AB17-4EBD-9AA7-3564973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A3D5878-42D0-BAA3-8859-D3A5F0992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A80A53CF-B44C-3ADB-4EDC-F72A700580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3F3A375B-5A2D-FCC2-7604-62A17660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5C9367-5827-0575-9986-4675ABB49E94}"/>
              </a:ext>
            </a:extLst>
          </p:cNvPr>
          <p:cNvSpPr/>
          <p:nvPr/>
        </p:nvSpPr>
        <p:spPr>
          <a:xfrm>
            <a:off x="457200" y="3051356"/>
            <a:ext cx="11353800" cy="1161416"/>
          </a:xfrm>
          <a:prstGeom prst="rect">
            <a:avLst/>
          </a:prstGeom>
          <a:noFill/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3867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02A60-1C0F-4661-9293-D992807E3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en" dirty="0">
                <a:latin typeface="Arial"/>
                <a:cs typeface="Arial"/>
              </a:rPr>
              <a:t>Prevention </a:t>
            </a:r>
            <a:endParaRPr lang="fr-FR" dirty="0">
              <a:latin typeface="Arial"/>
              <a:cs typeface="Arial"/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38E5D7BE-26B5-4DEF-B855-515C160B3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080686"/>
              </p:ext>
            </p:extLst>
          </p:nvPr>
        </p:nvGraphicFramePr>
        <p:xfrm>
          <a:off x="457200" y="2224136"/>
          <a:ext cx="1055276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3207">
                  <a:extLst>
                    <a:ext uri="{9D8B030D-6E8A-4147-A177-3AD203B41FA5}">
                      <a16:colId xmlns:a16="http://schemas.microsoft.com/office/drawing/2014/main" val="3855349699"/>
                    </a:ext>
                  </a:extLst>
                </a:gridCol>
                <a:gridCol w="2622750">
                  <a:extLst>
                    <a:ext uri="{9D8B030D-6E8A-4147-A177-3AD203B41FA5}">
                      <a16:colId xmlns:a16="http://schemas.microsoft.com/office/drawing/2014/main" val="4260180971"/>
                    </a:ext>
                  </a:extLst>
                </a:gridCol>
                <a:gridCol w="2078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8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107">
                <a:tc>
                  <a:txBody>
                    <a:bodyPr/>
                    <a:lstStyle/>
                    <a:p>
                      <a:pPr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Electrolytes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Daily requirements in mmol/kg/day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Losses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5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711171"/>
                  </a:ext>
                </a:extLst>
              </a:tr>
              <a:tr h="362918">
                <a:tc>
                  <a:txBody>
                    <a:bodyPr/>
                    <a:lstStyle/>
                    <a:p>
                      <a:pPr rtl="0"/>
                      <a:r>
                        <a:rPr lang="en" sz="1800" noProof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Sodium, Na+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2–4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8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Diarrhoea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28992"/>
                  </a:ext>
                </a:extLst>
              </a:tr>
              <a:tr h="362918">
                <a:tc>
                  <a:txBody>
                    <a:bodyPr/>
                    <a:lstStyle/>
                    <a:p>
                      <a:pPr rtl="0"/>
                      <a:r>
                        <a:rPr lang="en" sz="1800" noProof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Potassium, K+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1–2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fr-FR" sz="1800" noProof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8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Vomiting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279188"/>
                  </a:ext>
                </a:extLst>
              </a:tr>
              <a:tr h="362918">
                <a:tc>
                  <a:txBody>
                    <a:bodyPr/>
                    <a:lstStyle/>
                    <a:p>
                      <a:pPr rtl="0"/>
                      <a:r>
                        <a:rPr lang="en" sz="1800" noProof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Calcium, Ca++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8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Sweating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436900"/>
                  </a:ext>
                </a:extLst>
              </a:tr>
              <a:tr h="362918">
                <a:tc>
                  <a:txBody>
                    <a:bodyPr/>
                    <a:lstStyle/>
                    <a:p>
                      <a:pPr rtl="0"/>
                      <a:r>
                        <a:rPr lang="en" sz="1800" noProof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Magnesium, Mg++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8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Surgical drains</a:t>
                      </a:r>
                      <a:endParaRPr lang="de-DE" sz="180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738165"/>
                  </a:ext>
                </a:extLst>
              </a:tr>
              <a:tr h="362918">
                <a:tc>
                  <a:txBody>
                    <a:bodyPr/>
                    <a:lstStyle/>
                    <a:p>
                      <a:pPr rtl="0"/>
                      <a:r>
                        <a:rPr lang="en" sz="1800" noProof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Chloride, Cl-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3–5 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 dirty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8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260579"/>
                  </a:ext>
                </a:extLst>
              </a:tr>
              <a:tr h="362918">
                <a:tc>
                  <a:txBody>
                    <a:bodyPr/>
                    <a:lstStyle/>
                    <a:p>
                      <a:pPr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Phosphate, PO4-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8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2–3 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 dirty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800" noProof="0" dirty="0">
                        <a:solidFill>
                          <a:srgbClr val="0070C0"/>
                        </a:solidFill>
                        <a:latin typeface="Segoe Condense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9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6083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82311" y="2979736"/>
            <a:ext cx="784189" cy="13234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8000" b="1" dirty="0">
                <a:solidFill>
                  <a:srgbClr val="99D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FR" sz="8000" b="1" dirty="0">
              <a:solidFill>
                <a:srgbClr val="99D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54" y="1538796"/>
            <a:ext cx="586410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Electrolyte requirements per day – an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40384-3B43-4D18-A07B-A65228DF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8850ABC-6D15-CD96-506C-CBBBC409E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D6D42157-C02F-A4F2-8EBB-37FD4906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6B0EC315-6F4D-FC01-553C-B711E3E432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EC202A60-1C0F-4661-9293-D992807E3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en" dirty="0">
                <a:latin typeface="Arial"/>
                <a:cs typeface="Arial"/>
              </a:rPr>
              <a:t>Prevention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4E7FCF-6C84-4EE5-B705-254C99FC6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207"/>
            <a:ext cx="11277600" cy="1972269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" b="1" dirty="0"/>
              <a:t>Preventive measures</a:t>
            </a:r>
          </a:p>
          <a:p>
            <a:pPr marL="179705" indent="-179705"/>
            <a:r>
              <a:rPr lang="en" sz="1800" dirty="0"/>
              <a:t>Start taking liquids as soon as possible: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>
                <a:latin typeface="Arial"/>
                <a:cs typeface="Arial"/>
              </a:rPr>
              <a:t>Orally as tolerated </a:t>
            </a:r>
          </a:p>
          <a:p>
            <a:pPr marL="359410" lvl="1" indent="-179705"/>
            <a:r>
              <a:rPr lang="en" sz="1800" dirty="0">
                <a:latin typeface="Arial"/>
                <a:cs typeface="Arial"/>
              </a:rPr>
              <a:t>Use ORS for all patients: for rehydration or prevention of dehydration in case of </a:t>
            </a:r>
            <a:r>
              <a:rPr lang="en" sz="1800" dirty="0" err="1">
                <a:latin typeface="Arial"/>
                <a:cs typeface="Arial"/>
              </a:rPr>
              <a:t>diarrhoea</a:t>
            </a:r>
            <a:endParaRPr lang="en" sz="1800">
              <a:latin typeface="Arial"/>
              <a:cs typeface="Arial"/>
            </a:endParaRPr>
          </a:p>
          <a:p>
            <a:pPr marL="359410" lvl="1" indent="-179705"/>
            <a:endParaRPr lang="fr-FR" dirty="0">
              <a:cs typeface="Arial" panose="020B0604020202020204" pitchFamily="34" charset="0"/>
            </a:endParaRPr>
          </a:p>
          <a:p>
            <a:pPr marL="359410" lvl="1" indent="-179705"/>
            <a:endParaRPr lang="fr-FR" dirty="0">
              <a:cs typeface="Arial" panose="020B0604020202020204" pitchFamily="34" charset="0"/>
            </a:endParaRPr>
          </a:p>
          <a:p>
            <a:pPr marL="359410" lvl="1" indent="-179705"/>
            <a:endParaRPr lang="fr-BE" dirty="0">
              <a:cs typeface="Arial" panose="020B0604020202020204" pitchFamily="34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14993"/>
              </p:ext>
            </p:extLst>
          </p:nvPr>
        </p:nvGraphicFramePr>
        <p:xfrm>
          <a:off x="419293" y="3280219"/>
          <a:ext cx="11315507" cy="70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2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6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65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/>
                      <a:endParaRPr lang="fr-FR" sz="1600" b="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Na+ mmol/L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K+ mmol/L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Cl- mmol/L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Bicarbonate mmol/L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Glucose g/L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Mg++ mmol/L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WHO ORS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6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34A30-E49D-48A8-9670-45C47742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22F69A3-38D0-1FB1-46F4-191D4C22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7AEFBDCE-BC91-FB3B-CFC3-A815140DFD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528CAD3B-3483-6C07-3B69-BA6EB9FA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34E7FCF-6C84-4EE5-B705-254C99FC6D30}"/>
              </a:ext>
            </a:extLst>
          </p:cNvPr>
          <p:cNvSpPr txBox="1">
            <a:spLocks/>
          </p:cNvSpPr>
          <p:nvPr/>
        </p:nvSpPr>
        <p:spPr>
          <a:xfrm>
            <a:off x="384813" y="4147777"/>
            <a:ext cx="11277600" cy="16138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0597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9D7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" sz="1800" dirty="0"/>
              <a:t>Introduction of enteral feeding</a:t>
            </a:r>
          </a:p>
          <a:p>
            <a:pPr lvl="2"/>
            <a:r>
              <a:rPr lang="en" sz="1800" dirty="0"/>
              <a:t>Proactive </a:t>
            </a:r>
          </a:p>
          <a:p>
            <a:pPr lvl="2"/>
            <a:r>
              <a:rPr lang="fr" sz="1800" dirty="0"/>
              <a:t>Caution: gradually increase the volume</a:t>
            </a:r>
          </a:p>
          <a:p>
            <a:pPr lvl="2"/>
            <a:r>
              <a:rPr lang="en" sz="1800" dirty="0"/>
              <a:t>Flow of maintenance fluids will be reduced at the same time</a:t>
            </a:r>
          </a:p>
          <a:p>
            <a:pPr lvl="2"/>
            <a:r>
              <a:rPr lang="en" sz="1800" dirty="0"/>
              <a:t>Total volume of maintenance fluids remains constant</a:t>
            </a:r>
          </a:p>
        </p:txBody>
      </p:sp>
    </p:spTree>
    <p:extLst>
      <p:ext uri="{BB962C8B-B14F-4D97-AF65-F5344CB8AC3E}">
        <p14:creationId xmlns:p14="http://schemas.microsoft.com/office/powerpoint/2010/main" val="321811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/>
              <a:t>Presentation outline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B53F-C95C-45AF-A1DD-9F5BE499C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551305"/>
            <a:ext cx="11277600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Recognizing electrolyte disorders</a:t>
            </a:r>
            <a:endParaRPr lang="en-US"/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Detection context 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Clinical manifestations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Diagnostics(POC)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179705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Prevention of disorders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Daily needs</a:t>
            </a:r>
            <a:endParaRPr lang="en-US" dirty="0">
              <a:solidFill>
                <a:schemeClr val="bg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Prevention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179705" indent="-179705"/>
            <a:r>
              <a:rPr lang="en-US" dirty="0">
                <a:latin typeface="Arial"/>
                <a:cs typeface="Arial"/>
              </a:rPr>
              <a:t>Management</a:t>
            </a:r>
            <a:endParaRPr lang="en-US" dirty="0"/>
          </a:p>
          <a:p>
            <a:pPr marL="179705" indent="-17970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74D79-3678-4F5D-ABF6-1B3801A6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95B3AA5-3C88-4610-60A3-9671F4F67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5DC1E7AB-FF5C-CE66-ACD1-70D7A985E8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4871868A-5670-CCF5-3F5F-300E205A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5CC080-F0D0-CE24-9F1B-4DF12298B0C3}"/>
              </a:ext>
            </a:extLst>
          </p:cNvPr>
          <p:cNvSpPr/>
          <p:nvPr/>
        </p:nvSpPr>
        <p:spPr>
          <a:xfrm>
            <a:off x="419100" y="4201886"/>
            <a:ext cx="11353800" cy="435428"/>
          </a:xfrm>
          <a:prstGeom prst="rect">
            <a:avLst/>
          </a:prstGeom>
          <a:noFill/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7118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9104E-56B3-4BD4-BBC2-F93BFF48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410700" cy="550839"/>
          </a:xfrm>
        </p:spPr>
        <p:txBody>
          <a:bodyPr rtlCol="0">
            <a:normAutofit/>
          </a:bodyPr>
          <a:lstStyle/>
          <a:p>
            <a:r>
              <a:rPr lang="en" dirty="0">
                <a:latin typeface="Arial"/>
                <a:cs typeface="Arial"/>
              </a:rPr>
              <a:t>Electrolyte abnormalities: pragmatic management</a:t>
            </a:r>
            <a:endParaRPr lang="fr-BE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FB9B911E-6569-4A94-A052-C8BFABB1C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51413"/>
            <a:ext cx="5557838" cy="3351703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179705" indent="-179705">
              <a:spcBef>
                <a:spcPts val="0"/>
              </a:spcBef>
            </a:pPr>
            <a:r>
              <a:rPr lang="en" sz="1800" dirty="0">
                <a:latin typeface="Arial"/>
                <a:cs typeface="Arial"/>
              </a:rPr>
              <a:t>Staff have been trained and are available</a:t>
            </a:r>
            <a:endParaRPr lang="en-US" dirty="0"/>
          </a:p>
          <a:p>
            <a:pPr marL="179705" indent="-179705">
              <a:spcBef>
                <a:spcPts val="600"/>
              </a:spcBef>
            </a:pPr>
            <a:r>
              <a:rPr lang="en" sz="1800" dirty="0">
                <a:latin typeface="Arial"/>
                <a:cs typeface="Arial"/>
              </a:rPr>
              <a:t>Lab equipment and patient bedside monitoring available  </a:t>
            </a:r>
            <a:endParaRPr lang="fr-BE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endParaRPr lang="en" sz="1800" dirty="0">
              <a:latin typeface="Arial"/>
              <a:cs typeface="Arial"/>
            </a:endParaRPr>
          </a:p>
          <a:p>
            <a:pPr marL="179705" indent="-179705">
              <a:spcBef>
                <a:spcPts val="600"/>
              </a:spcBef>
            </a:pPr>
            <a:endParaRPr lang="en" sz="1800" dirty="0"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65229D-6031-479D-9D40-143ACBE7600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565112"/>
            <a:ext cx="7543800" cy="25785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" dirty="0">
                <a:latin typeface="Arial"/>
                <a:cs typeface="Arial"/>
              </a:rPr>
              <a:t>Consider correcting electrolyte abnormalities by IV/IO only if:</a:t>
            </a:r>
          </a:p>
          <a:p>
            <a:pPr>
              <a:spcBef>
                <a:spcPts val="600"/>
              </a:spcBef>
            </a:pPr>
            <a:endParaRPr lang="en-US" dirty="0">
              <a:cs typeface="Arial"/>
            </a:endParaRPr>
          </a:p>
        </p:txBody>
      </p:sp>
      <p:pic>
        <p:nvPicPr>
          <p:cNvPr id="5" name="Content Placeholder 14">
            <a:extLst>
              <a:ext uri="{FF2B5EF4-FFF2-40B4-BE49-F238E27FC236}">
                <a16:creationId xmlns:a16="http://schemas.microsoft.com/office/drawing/2014/main" id="{783888A0-97FB-4B27-A968-080F436BA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5" r="19450" b="10529"/>
          <a:stretch/>
        </p:blipFill>
        <p:spPr>
          <a:xfrm>
            <a:off x="8018259" y="1565112"/>
            <a:ext cx="2255294" cy="40455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D48C7-C3AC-4681-879A-0A2F524C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FE3B625-2BB4-2294-57B3-B9E5E3C76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EA723E26-0ECD-295E-7449-6E8BE7DEE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900DE2B4-2B5D-033D-E5AB-C18D52E629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11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 73"/>
          <p:cNvGrpSpPr/>
          <p:nvPr/>
        </p:nvGrpSpPr>
        <p:grpSpPr>
          <a:xfrm>
            <a:off x="5965638" y="777998"/>
            <a:ext cx="711529" cy="678263"/>
            <a:chOff x="421439" y="1844735"/>
            <a:chExt cx="863170" cy="966382"/>
          </a:xfrm>
        </p:grpSpPr>
        <p:sp>
          <p:nvSpPr>
            <p:cNvPr id="75" name="Rectangle 74"/>
            <p:cNvSpPr/>
            <p:nvPr/>
          </p:nvSpPr>
          <p:spPr>
            <a:xfrm>
              <a:off x="421439" y="1844735"/>
              <a:ext cx="863170" cy="966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Picture 2" descr="609,471 Danger Sign Stock Photos, Pictures &amp; Royalty-Free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5" t="14684" r="12116" b="15442"/>
            <a:stretch/>
          </p:blipFill>
          <p:spPr bwMode="auto">
            <a:xfrm>
              <a:off x="438706" y="1899687"/>
              <a:ext cx="828636" cy="76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à coins arrondis 72"/>
          <p:cNvSpPr/>
          <p:nvPr/>
        </p:nvSpPr>
        <p:spPr>
          <a:xfrm>
            <a:off x="153213" y="3819444"/>
            <a:ext cx="11753324" cy="197685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D20B25-22E2-D64D-AF07-CF6665E2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en" dirty="0">
                <a:latin typeface="Arial"/>
                <a:cs typeface="Arial"/>
              </a:rPr>
              <a:t>Management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F2086-03DA-4303-84DA-B87A2E56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F7EBAF73-A815-4D25-BA37-F74C713AA1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D2D25B4A-F4EB-46ED-613C-CDC4875564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1D818427-F4F6-CEC7-8110-77EB23D52F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190129" y="1919105"/>
            <a:ext cx="11753324" cy="1790086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6665126" y="4716268"/>
            <a:ext cx="5113671" cy="926779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6674483" y="3875504"/>
            <a:ext cx="5104313" cy="789046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283779" y="2121245"/>
            <a:ext cx="3936964" cy="13488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6891" y="1415534"/>
            <a:ext cx="4368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Hypokalaemia (K+ ˂3.5 mmol/L)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57274" y="1388488"/>
            <a:ext cx="7071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when correcting: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HypoK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is associated with arrhythmias</a:t>
            </a:r>
            <a:endParaRPr lang="fr-FR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304133" y="2306238"/>
            <a:ext cx="276206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 dirty="0">
                <a:solidFill>
                  <a:srgbClr val="00205C"/>
                </a:solidFill>
                <a:latin typeface="Arial" panose="020B0604020202020204" pitchFamily="34" charset="0"/>
              </a:rPr>
              <a:t>Oral potassium:</a:t>
            </a:r>
          </a:p>
          <a:p>
            <a:endParaRPr lang="fr-FR" sz="1600" b="1" dirty="0">
              <a:solidFill>
                <a:srgbClr val="00205C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When it is can be orally tolerated (absence of vomiting).</a:t>
            </a:r>
            <a:endParaRPr lang="fr-FR" sz="14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pic>
        <p:nvPicPr>
          <p:cNvPr id="36" name="Picture 8" descr="flacon de médicament avec bandage 1972241 - Telecharger Vectoriel Gratuit,  Clipart Graphique, Vecteur Dessins et Pictogramme Gratuit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7531" r="22688" b="8419"/>
          <a:stretch/>
        </p:blipFill>
        <p:spPr bwMode="auto">
          <a:xfrm>
            <a:off x="570001" y="2262393"/>
            <a:ext cx="686315" cy="10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à coins arrondis 36"/>
          <p:cNvSpPr/>
          <p:nvPr/>
        </p:nvSpPr>
        <p:spPr>
          <a:xfrm>
            <a:off x="304432" y="3916994"/>
            <a:ext cx="6370051" cy="1763909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268203" y="3916994"/>
            <a:ext cx="254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5C"/>
                </a:solidFill>
                <a:latin typeface="Arial" panose="020B0604020202020204" pitchFamily="34" charset="0"/>
              </a:rPr>
              <a:t>IV potassium 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142757" y="4204261"/>
            <a:ext cx="595324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Never administer IV K+ bolus (always dilute in 0.9% </a:t>
            </a:r>
            <a:r>
              <a:rPr lang="en-US" sz="1400" err="1">
                <a:solidFill>
                  <a:srgbClr val="00205C"/>
                </a:solidFill>
                <a:latin typeface="Arial"/>
                <a:cs typeface="Arial"/>
              </a:rPr>
              <a:t>NaCL</a:t>
            </a:r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)</a:t>
            </a:r>
            <a:endParaRPr lang="fr-FR" sz="140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154130" y="4530908"/>
            <a:ext cx="58357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Preferred administration via syringe pump or infusion pump</a:t>
            </a:r>
            <a:endParaRPr lang="fr-FR" sz="140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139839" y="4860597"/>
            <a:ext cx="563509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5C"/>
                </a:solidFill>
                <a:latin typeface="Arial"/>
                <a:cs typeface="Arial"/>
              </a:rPr>
              <a:t>10 ml (1 KCL ampoule) = 1 gr = 13.4 </a:t>
            </a:r>
            <a:r>
              <a:rPr lang="fr-FR" sz="1400" err="1">
                <a:solidFill>
                  <a:srgbClr val="00205C"/>
                </a:solidFill>
                <a:latin typeface="Arial"/>
                <a:cs typeface="Arial"/>
              </a:rPr>
              <a:t>mmol</a:t>
            </a:r>
            <a:r>
              <a:rPr lang="fr-FR" sz="1400" dirty="0">
                <a:solidFill>
                  <a:srgbClr val="00205C"/>
                </a:solidFill>
                <a:latin typeface="Arial"/>
                <a:cs typeface="Arial"/>
              </a:rPr>
              <a:t> K+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141066" y="5157683"/>
            <a:ext cx="50481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In adults any decrease of 0.1 mmol requires replacement with 10 mmol of KCL</a:t>
            </a:r>
            <a:endParaRPr lang="fr-FR" sz="1600" dirty="0">
              <a:latin typeface="Arial"/>
              <a:cs typeface="Arial"/>
            </a:endParaRPr>
          </a:p>
        </p:txBody>
      </p:sp>
      <p:pic>
        <p:nvPicPr>
          <p:cNvPr id="43" name="Picture 22" descr="Injection - Icônes soins de santé et médical gratuites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7" y="4169022"/>
            <a:ext cx="720340" cy="7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Ordinateur Icônes, Enfant, Jeu Gratuit PNG - Ordinateur Icônes, Enfant, Jeu  Gratuit transparentes | PNG gratuit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70" y="3973593"/>
            <a:ext cx="424250" cy="4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Avatar homme adulte aux cheveux bouclés courts et moustache - Icônes gens  gratuites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04" y="4778594"/>
            <a:ext cx="472667" cy="4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ZoneTexte 45"/>
          <p:cNvSpPr txBox="1"/>
          <p:nvPr/>
        </p:nvSpPr>
        <p:spPr>
          <a:xfrm>
            <a:off x="7410131" y="4725110"/>
            <a:ext cx="4368665" cy="65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Peripheral IV route 10 </a:t>
            </a:r>
            <a:r>
              <a:rPr lang="en-US" sz="1200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/h for 4 hours</a:t>
            </a:r>
          </a:p>
          <a:p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Check serum potassium</a:t>
            </a:r>
          </a:p>
          <a:p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Additional dose 2-4 hours if needed</a:t>
            </a:r>
            <a:endParaRPr lang="fr-FR" sz="1200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7309662" y="4166212"/>
            <a:ext cx="458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Peripheral or central IV route: 0.5 </a:t>
            </a:r>
            <a:r>
              <a:rPr lang="en-US" sz="1200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/Kg/h for 2 hours + 2 </a:t>
            </a:r>
            <a:r>
              <a:rPr lang="en-US" sz="1200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/kg PO</a:t>
            </a:r>
            <a:endParaRPr lang="fr-FR" sz="1200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410131" y="5373305"/>
            <a:ext cx="4160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Central IV route: can be increased to 20-40 </a:t>
            </a:r>
            <a:r>
              <a:rPr lang="en-US" sz="1200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1200" dirty="0">
                <a:solidFill>
                  <a:srgbClr val="00205C"/>
                </a:solidFill>
                <a:latin typeface="Arial" panose="020B0604020202020204" pitchFamily="34" charset="0"/>
              </a:rPr>
              <a:t>/hour</a:t>
            </a:r>
            <a:endParaRPr lang="fr-FR" sz="1200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280634" y="3874226"/>
            <a:ext cx="4595848" cy="2842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solidFill>
                  <a:srgbClr val="00205C"/>
                </a:solidFill>
                <a:latin typeface="Arial"/>
                <a:cs typeface="Arial"/>
              </a:rPr>
              <a:t>Maximum concentration for peripheral IV route</a:t>
            </a:r>
            <a:r>
              <a:rPr lang="en-US" sz="1200" dirty="0">
                <a:solidFill>
                  <a:srgbClr val="00205C"/>
                </a:solidFill>
                <a:latin typeface="Arial"/>
                <a:cs typeface="Arial"/>
              </a:rPr>
              <a:t> 10 mmol/L</a:t>
            </a:r>
            <a:endParaRPr lang="fr-FR" sz="12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28457" y="2637535"/>
            <a:ext cx="7329714" cy="2337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029875" y="2573091"/>
            <a:ext cx="781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3.3-3.5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798875" y="2036233"/>
            <a:ext cx="1240554" cy="29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K+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7385968" y="2573091"/>
            <a:ext cx="781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2.5-2.9</a:t>
            </a:r>
          </a:p>
        </p:txBody>
      </p:sp>
      <p:pic>
        <p:nvPicPr>
          <p:cNvPr id="56" name="Picture 6" descr="Avatar homme adulte aux cheveux bouclés courts et moustache - Icônes gens  gratuites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05" y="2099341"/>
            <a:ext cx="493501" cy="49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Connecteur droit 56"/>
          <p:cNvCxnSpPr>
            <a:stCxn id="52" idx="2"/>
            <a:endCxn id="51" idx="0"/>
          </p:cNvCxnSpPr>
          <p:nvPr/>
        </p:nvCxnSpPr>
        <p:spPr>
          <a:xfrm>
            <a:off x="6419152" y="2331578"/>
            <a:ext cx="1671" cy="24151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2" descr="Ordinateur Icônes, Enfant, Jeu Gratuit PNG - Ordinateur Icônes, Enfant, Jeu  Gratuit transparentes | PNG gratui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25" y="2923180"/>
            <a:ext cx="454881" cy="4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/>
          <p:cNvSpPr txBox="1"/>
          <p:nvPr/>
        </p:nvSpPr>
        <p:spPr>
          <a:xfrm>
            <a:off x="6439361" y="3020561"/>
            <a:ext cx="26592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 </a:t>
            </a:r>
            <a:r>
              <a:rPr lang="en-US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 (May be repeated every 6-12 hours)</a:t>
            </a:r>
            <a:endParaRPr lang="fr-FR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necteur droit 60"/>
          <p:cNvCxnSpPr/>
          <p:nvPr/>
        </p:nvCxnSpPr>
        <p:spPr>
          <a:xfrm>
            <a:off x="7768980" y="2896811"/>
            <a:ext cx="1671" cy="169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8971545" y="2573091"/>
            <a:ext cx="781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2.5-3.2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8617824" y="2021470"/>
            <a:ext cx="1489336" cy="3248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60-80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K+</a:t>
            </a:r>
          </a:p>
        </p:txBody>
      </p:sp>
      <p:cxnSp>
        <p:nvCxnSpPr>
          <p:cNvPr id="64" name="Connecteur droit 63"/>
          <p:cNvCxnSpPr>
            <a:stCxn id="63" idx="2"/>
            <a:endCxn id="62" idx="0"/>
          </p:cNvCxnSpPr>
          <p:nvPr/>
        </p:nvCxnSpPr>
        <p:spPr>
          <a:xfrm>
            <a:off x="9362492" y="2346349"/>
            <a:ext cx="1" cy="22674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9791046" y="3063516"/>
            <a:ext cx="150107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" sz="1400" dirty="0">
                <a:solidFill>
                  <a:srgbClr val="00B050"/>
                </a:solidFill>
                <a:latin typeface="Arial"/>
                <a:cs typeface="Arial"/>
              </a:rPr>
              <a:t>Associate K+ IV</a:t>
            </a:r>
          </a:p>
        </p:txBody>
      </p:sp>
      <p:cxnSp>
        <p:nvCxnSpPr>
          <p:cNvPr id="66" name="Connecteur droit 65"/>
          <p:cNvCxnSpPr/>
          <p:nvPr/>
        </p:nvCxnSpPr>
        <p:spPr>
          <a:xfrm>
            <a:off x="10490412" y="2875043"/>
            <a:ext cx="1671" cy="169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4516902" y="2613309"/>
            <a:ext cx="164935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1200" dirty="0">
                <a:latin typeface="Arial"/>
                <a:cs typeface="Arial"/>
              </a:rPr>
              <a:t>Potassium (</a:t>
            </a:r>
            <a:r>
              <a:rPr lang="en" sz="1200" err="1">
                <a:latin typeface="Arial"/>
                <a:cs typeface="Arial"/>
              </a:rPr>
              <a:t>mmo</a:t>
            </a:r>
            <a:r>
              <a:rPr lang="en" sz="1200" dirty="0">
                <a:latin typeface="Arial"/>
                <a:cs typeface="Arial"/>
              </a:rPr>
              <a:t>/L)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0166174" y="2573091"/>
            <a:ext cx="781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2.5</a:t>
            </a:r>
          </a:p>
        </p:txBody>
      </p:sp>
      <p:pic>
        <p:nvPicPr>
          <p:cNvPr id="72" name="Picture 2" descr="1,277 Pompe à Perfusion Imágenes y Fotos - 123R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64" b="26492"/>
          <a:stretch/>
        </p:blipFill>
        <p:spPr bwMode="auto">
          <a:xfrm flipH="1">
            <a:off x="387819" y="5100957"/>
            <a:ext cx="763055" cy="3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61155" y="1886970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Adult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670828" y="3396273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Child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703386" y="4392717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Child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59176" y="5295108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Adult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575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à coins arrondis 32"/>
          <p:cNvSpPr/>
          <p:nvPr/>
        </p:nvSpPr>
        <p:spPr>
          <a:xfrm>
            <a:off x="118550" y="1614429"/>
            <a:ext cx="11839301" cy="4176770"/>
          </a:xfrm>
          <a:prstGeom prst="roundRect">
            <a:avLst>
              <a:gd name="adj" fmla="val 6716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CAD20B25-22E2-D64D-AF07-CF6665E2DF99}"/>
              </a:ext>
            </a:extLst>
          </p:cNvPr>
          <p:cNvSpPr txBox="1">
            <a:spLocks/>
          </p:cNvSpPr>
          <p:nvPr/>
        </p:nvSpPr>
        <p:spPr>
          <a:xfrm>
            <a:off x="466891" y="685800"/>
            <a:ext cx="10972800" cy="567924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Segoe Condensed" panose="020B0606040200020203" pitchFamily="34" charset="0"/>
                <a:ea typeface="+mj-ea"/>
                <a:cs typeface="+mj-cs"/>
              </a:defRPr>
            </a:lvl1pPr>
          </a:lstStyle>
          <a:p>
            <a:pPr rtl="0" fontAlgn="auto">
              <a:spcAft>
                <a:spcPts val="0"/>
              </a:spcAft>
            </a:pPr>
            <a:r>
              <a:rPr lang="en" sz="2800" dirty="0">
                <a:latin typeface="Segoe Condensed"/>
              </a:rPr>
              <a:t>Disorder-specific management</a:t>
            </a:r>
            <a:endParaRPr lang="fr-FR" sz="2800" dirty="0">
              <a:latin typeface="Segoe Condense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73F840-27BA-4E21-A600-2EBB625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"/>
                <a:cs typeface="Arial"/>
              </a:rPr>
              <a:t>Management</a:t>
            </a:r>
            <a:endParaRPr lang="en-NZ" dirty="0"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CDD03-0200-4B76-BADD-0B8C44B4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049DB29-7738-2AB6-4847-1F59B4E22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0C9E264B-4130-5D23-765E-7A76A22D6F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48CE5773-C524-1A51-72DF-C342F4C5F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181FC30-4C26-45A9-AA59-2B06B4EF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91" y="1284983"/>
            <a:ext cx="11277600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B.  Hyperkalemia (K+ &gt;5.5 mmol/L)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155858" y="2410789"/>
            <a:ext cx="5144820" cy="7596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99000" sy="99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724251" y="4654486"/>
            <a:ext cx="4093030" cy="1008874"/>
          </a:xfrm>
          <a:prstGeom prst="roundRect">
            <a:avLst>
              <a:gd name="adj" fmla="val 9586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913896" y="3678176"/>
            <a:ext cx="4620476" cy="1028106"/>
          </a:xfrm>
          <a:prstGeom prst="roundRect">
            <a:avLst>
              <a:gd name="adj" fmla="val 971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12793" y="2339646"/>
            <a:ext cx="4823668" cy="1502314"/>
          </a:xfrm>
          <a:prstGeom prst="roundRect">
            <a:avLst>
              <a:gd name="adj" fmla="val 1001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omme et femme bras croisés, protestation, interdiction, refus et rejet  3318947 - Telecharger Vectoriel Gratuit, Clipart Graphique, Vecteur Dessins  et Pictogramme Gratuit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4" t="5836" r="6800" b="6439"/>
          <a:stretch/>
        </p:blipFill>
        <p:spPr bwMode="auto">
          <a:xfrm>
            <a:off x="1056489" y="3948786"/>
            <a:ext cx="493403" cy="699440"/>
          </a:xfrm>
          <a:prstGeom prst="rect">
            <a:avLst/>
          </a:prstGeom>
          <a:noFill/>
        </p:spPr>
      </p:pic>
      <p:pic>
        <p:nvPicPr>
          <p:cNvPr id="20" name="Picture 4" descr="Ordinateur Icônes, La Pensée, Personne PNG - Ordinateur Icônes, La Pensée,  Personne transparentes | PNG gratuit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3" r="19837"/>
          <a:stretch/>
        </p:blipFill>
        <p:spPr bwMode="auto">
          <a:xfrm>
            <a:off x="297393" y="2655320"/>
            <a:ext cx="616503" cy="898657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1006782" y="2442313"/>
            <a:ext cx="393337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Could this be </a:t>
            </a:r>
            <a:r>
              <a:rPr lang="en-US" sz="1600" b="1" dirty="0">
                <a:solidFill>
                  <a:srgbClr val="00205C"/>
                </a:solidFill>
                <a:latin typeface="Arial"/>
                <a:cs typeface="Arial"/>
              </a:rPr>
              <a:t>false hyperkalemia?</a:t>
            </a:r>
            <a:endParaRPr lang="fr-FR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EDTA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Sample </a:t>
            </a:r>
            <a:r>
              <a:rPr lang="en" sz="1600" dirty="0" err="1">
                <a:solidFill>
                  <a:srgbClr val="00205C"/>
                </a:solidFill>
                <a:latin typeface="Arial"/>
                <a:cs typeface="Arial"/>
              </a:rPr>
              <a:t>haemolysis</a:t>
            </a:r>
            <a:endParaRPr lang="en" sz="1600" dirty="0" err="1">
              <a:solidFill>
                <a:srgbClr val="00205C"/>
              </a:solidFill>
              <a:latin typeface="Arial" panose="020B06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Sampling from the infusion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Hyperleukocytosis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597610" y="4090005"/>
            <a:ext cx="3833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205C"/>
                </a:solidFill>
                <a:latin typeface="Arial"/>
                <a:cs typeface="Arial"/>
              </a:rPr>
              <a:t>Stop</a:t>
            </a: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 fluids, infusions, oral medications containing K+ </a:t>
            </a:r>
            <a:endParaRPr lang="fr-FR" sz="160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6520526" y="3448722"/>
            <a:ext cx="5119194" cy="21110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99000" sy="99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605510" y="3405851"/>
            <a:ext cx="222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</a:rPr>
              <a:t>Monitor </a:t>
            </a:r>
            <a:r>
              <a:rPr lang="fr-FR" sz="1600" b="1" dirty="0">
                <a:solidFill>
                  <a:srgbClr val="00205C"/>
                </a:solidFill>
                <a:latin typeface="Arial" panose="020B0604020202020204" pitchFamily="34" charset="0"/>
              </a:rPr>
              <a:t>ECG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9"/>
          <a:srcRect l="27299" r="53987"/>
          <a:stretch/>
        </p:blipFill>
        <p:spPr>
          <a:xfrm>
            <a:off x="7896036" y="3678175"/>
            <a:ext cx="1064302" cy="1590897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6828494" y="5228766"/>
            <a:ext cx="525852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ECG traces in </a:t>
            </a:r>
            <a:r>
              <a:rPr lang="fr-FR" sz="1200" dirty="0" err="1">
                <a:latin typeface="Arial"/>
                <a:cs typeface="Arial"/>
              </a:rPr>
              <a:t>hyperkalemia</a:t>
            </a:r>
            <a:r>
              <a:rPr lang="fr-FR" sz="1200" dirty="0">
                <a:latin typeface="Arial"/>
                <a:cs typeface="Arial"/>
              </a:rPr>
              <a:t> (</a:t>
            </a:r>
            <a:r>
              <a:rPr lang="fr-FR" sz="1200" dirty="0" err="1">
                <a:latin typeface="Arial"/>
                <a:cs typeface="Arial"/>
              </a:rPr>
              <a:t>serum</a:t>
            </a:r>
            <a:r>
              <a:rPr lang="fr-FR" sz="1200" dirty="0">
                <a:latin typeface="Arial"/>
                <a:cs typeface="Arial"/>
              </a:rPr>
              <a:t> potassium </a:t>
            </a:r>
            <a:r>
              <a:rPr lang="fr-FR" sz="1200" dirty="0" err="1">
                <a:latin typeface="Arial"/>
                <a:cs typeface="Arial"/>
              </a:rPr>
              <a:t>is</a:t>
            </a:r>
            <a:r>
              <a:rPr lang="fr-FR" sz="1200" dirty="0">
                <a:latin typeface="Arial"/>
                <a:cs typeface="Arial"/>
              </a:rPr>
              <a:t> in mEq/L and </a:t>
            </a:r>
            <a:r>
              <a:rPr lang="fr-FR" sz="1200" dirty="0" err="1">
                <a:latin typeface="Arial"/>
                <a:cs typeface="Arial"/>
              </a:rPr>
              <a:t>mmol</a:t>
            </a:r>
            <a:r>
              <a:rPr lang="fr-FR" sz="1200" dirty="0">
                <a:latin typeface="Arial"/>
                <a:cs typeface="Arial"/>
              </a:rPr>
              <a:t>/L)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9"/>
          <a:srcRect l="53045" r="26923"/>
          <a:stretch/>
        </p:blipFill>
        <p:spPr>
          <a:xfrm>
            <a:off x="9001562" y="3678175"/>
            <a:ext cx="1139252" cy="1590897"/>
          </a:xfrm>
          <a:prstGeom prst="rect">
            <a:avLst/>
          </a:prstGeom>
          <a:noFill/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9"/>
          <a:srcRect r="80308"/>
          <a:stretch/>
        </p:blipFill>
        <p:spPr>
          <a:xfrm>
            <a:off x="6773325" y="3678176"/>
            <a:ext cx="1119914" cy="1590897"/>
          </a:xfrm>
          <a:prstGeom prst="rect">
            <a:avLst/>
          </a:prstGeom>
          <a:noFill/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9"/>
          <a:srcRect l="79603"/>
          <a:stretch/>
        </p:blipFill>
        <p:spPr>
          <a:xfrm>
            <a:off x="10140662" y="3678175"/>
            <a:ext cx="1160016" cy="1590897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/>
        </p:nvSpPr>
        <p:spPr>
          <a:xfrm>
            <a:off x="2578998" y="4883206"/>
            <a:ext cx="329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</a:rPr>
              <a:t>Managing </a:t>
            </a:r>
            <a:r>
              <a:rPr lang="en-US" sz="1600" b="1" dirty="0">
                <a:solidFill>
                  <a:srgbClr val="00205C"/>
                </a:solidFill>
                <a:latin typeface="Arial" panose="020B0604020202020204" pitchFamily="34" charset="0"/>
              </a:rPr>
              <a:t>metabolic acidosis</a:t>
            </a:r>
          </a:p>
          <a:p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</a:rPr>
              <a:t>(Every 0.1 drop in pH, K+ increases by 0.2 to 0.4 </a:t>
            </a:r>
            <a:r>
              <a:rPr lang="en-US" sz="1600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</a:rPr>
              <a:t>/L)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12" descr="Ph Vector Images (over 4,500)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24809" r="23019" b="23992"/>
          <a:stretch/>
        </p:blipFill>
        <p:spPr bwMode="auto">
          <a:xfrm>
            <a:off x="1833619" y="4762406"/>
            <a:ext cx="745379" cy="763559"/>
          </a:xfrm>
          <a:prstGeom prst="rect">
            <a:avLst/>
          </a:prstGeom>
          <a:noFill/>
        </p:spPr>
      </p:pic>
      <p:sp>
        <p:nvSpPr>
          <p:cNvPr id="34" name="ZoneTexte 33"/>
          <p:cNvSpPr txBox="1"/>
          <p:nvPr/>
        </p:nvSpPr>
        <p:spPr>
          <a:xfrm>
            <a:off x="8038459" y="2662612"/>
            <a:ext cx="3401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Repeat the </a:t>
            </a:r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</a:rPr>
              <a:t>K+ measurement</a:t>
            </a: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 and</a:t>
            </a:r>
          </a:p>
        </p:txBody>
      </p:sp>
      <p:pic>
        <p:nvPicPr>
          <p:cNvPr id="36" name="Graphic 77" descr="Test tubes">
            <a:extLst>
              <a:ext uri="{FF2B5EF4-FFF2-40B4-BE49-F238E27FC236}">
                <a16:creationId xmlns:a16="http://schemas.microsoft.com/office/drawing/2014/main" id="{02F5B903-B57C-49A0-B270-850A183959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4343" y="2359299"/>
            <a:ext cx="850291" cy="850291"/>
          </a:xfrm>
          <a:prstGeom prst="rect">
            <a:avLst/>
          </a:prstGeom>
        </p:spPr>
      </p:pic>
      <p:sp>
        <p:nvSpPr>
          <p:cNvPr id="37" name="Décagone 36"/>
          <p:cNvSpPr/>
          <p:nvPr/>
        </p:nvSpPr>
        <p:spPr>
          <a:xfrm>
            <a:off x="613764" y="1706186"/>
            <a:ext cx="539066" cy="478608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666502B-DCD9-49E8-8999-97358A7CCF3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2773" t="1685" r="19385" b="198"/>
          <a:stretch/>
        </p:blipFill>
        <p:spPr>
          <a:xfrm>
            <a:off x="6294137" y="2454948"/>
            <a:ext cx="749415" cy="65505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180914" y="1741594"/>
            <a:ext cx="233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K+ 5.5 – 6.4 mmol/L</a:t>
            </a:r>
            <a:endParaRPr lang="fr-FR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2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A480-A050-5041-BE65-B0FC421A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3" y="394644"/>
            <a:ext cx="11734800" cy="412960"/>
          </a:xfrm>
        </p:spPr>
        <p:txBody>
          <a:bodyPr rtlCol="0">
            <a:noAutofit/>
          </a:bodyPr>
          <a:lstStyle/>
          <a:p>
            <a:pPr rtl="0"/>
            <a:r>
              <a:rPr lang="en" sz="2800" dirty="0"/>
              <a:t>Life-saving management strategy for </a:t>
            </a:r>
            <a:r>
              <a:rPr lang="en-US" sz="2800" dirty="0"/>
              <a:t>FVD</a:t>
            </a:r>
            <a:r>
              <a:rPr lang="en" sz="2800" dirty="0"/>
              <a:t> patients: three key interventions</a:t>
            </a:r>
            <a:endParaRPr lang="en-US" sz="2800" dirty="0"/>
          </a:p>
          <a:p>
            <a:pPr rtl="0"/>
            <a:endParaRPr lang="fr-FR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0B4B47C-B331-4EBA-919C-CD897A59C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393508"/>
            <a:ext cx="3657598" cy="241994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" sz="1600" dirty="0"/>
              <a:t>Not just an isolation unit</a:t>
            </a:r>
            <a:endParaRPr lang="fr-FR" sz="1600" dirty="0"/>
          </a:p>
          <a:p>
            <a:pPr rtl="0"/>
            <a:r>
              <a:rPr lang="en" sz="1600" dirty="0"/>
              <a:t>A facility focused on patients, staff, families and communities  </a:t>
            </a:r>
            <a:endParaRPr lang="fr-FR" sz="1600" dirty="0"/>
          </a:p>
          <a:p>
            <a:pPr rtl="0"/>
            <a:r>
              <a:rPr lang="en" sz="1600" dirty="0"/>
              <a:t>A facility where patients can get quality care, compliant with all biosecurity standards and IPC is available </a:t>
            </a:r>
            <a:endParaRPr lang="fr-FR" sz="1600" dirty="0"/>
          </a:p>
          <a:p>
            <a:pPr marL="0" indent="0" algn="ctr" rtl="0">
              <a:buNone/>
            </a:pP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3D733-4A92-5D5E-DB5F-F607AAEEE58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299028"/>
            <a:ext cx="3657600" cy="550839"/>
          </a:xfrm>
        </p:spPr>
        <p:txBody>
          <a:bodyPr/>
          <a:lstStyle/>
          <a:p>
            <a:r>
              <a:rPr lang="en" dirty="0">
                <a:solidFill>
                  <a:srgbClr val="0070C0"/>
                </a:solidFill>
              </a:rPr>
              <a:t>Design and biosecurity of </a:t>
            </a:r>
            <a:r>
              <a:rPr lang="en-US" dirty="0">
                <a:solidFill>
                  <a:srgbClr val="0070C0"/>
                </a:solidFill>
              </a:rPr>
              <a:t>Treatment</a:t>
            </a:r>
            <a:r>
              <a:rPr lang="fr-FR" dirty="0">
                <a:solidFill>
                  <a:srgbClr val="0070C0"/>
                </a:solidFill>
              </a:rPr>
              <a:t> Centre</a:t>
            </a:r>
            <a:endParaRPr lang="en-US" dirty="0">
              <a:solidFill>
                <a:srgbClr val="7F7F7F"/>
              </a:solidFill>
            </a:endParaRPr>
          </a:p>
          <a:p>
            <a:endParaRPr lang="en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5D6D65-EDDD-623E-676E-F59CAD0450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12429" y="3356636"/>
            <a:ext cx="3905915" cy="2456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1600" dirty="0"/>
              <a:t>Systematic assessment and monitoring of patients</a:t>
            </a:r>
          </a:p>
          <a:p>
            <a:pPr>
              <a:defRPr/>
            </a:pPr>
            <a:r>
              <a:rPr lang="en-GB" sz="1600" dirty="0"/>
              <a:t>Resuscitation with oral and IV fluids</a:t>
            </a:r>
          </a:p>
          <a:p>
            <a:pPr>
              <a:defRPr/>
            </a:pPr>
            <a:r>
              <a:rPr lang="en-GB" sz="1600" dirty="0"/>
              <a:t>Availability of point-of-care tests (biochemistry, electrolytes, haemoglobin, glucometer, malaria RDT, ) and use of oxygen and blood products</a:t>
            </a:r>
          </a:p>
          <a:p>
            <a:pPr>
              <a:defRPr/>
            </a:pPr>
            <a:r>
              <a:rPr lang="en-GB" sz="1600" dirty="0"/>
              <a:t>Prevention and care of complications</a:t>
            </a:r>
          </a:p>
          <a:p>
            <a:endParaRPr lang="en-FR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EB34CF-F812-32E6-F724-86E5C875B72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299028"/>
            <a:ext cx="3657600" cy="550839"/>
          </a:xfrm>
        </p:spPr>
        <p:txBody>
          <a:bodyPr/>
          <a:lstStyle/>
          <a:p>
            <a:r>
              <a:rPr lang="en" dirty="0">
                <a:solidFill>
                  <a:srgbClr val="0070C0"/>
                </a:solidFill>
              </a:rPr>
              <a:t>Optimized supportive care</a:t>
            </a:r>
            <a:endParaRPr lang="en-US" dirty="0">
              <a:solidFill>
                <a:srgbClr val="0070C0"/>
              </a:solidFill>
            </a:endParaRPr>
          </a:p>
          <a:p>
            <a:endParaRPr lang="en-F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A69C72B-BDD7-B4BA-8F2B-0C27A0D01BF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3356636"/>
            <a:ext cx="3657598" cy="2456813"/>
          </a:xfrm>
        </p:spPr>
        <p:txBody>
          <a:bodyPr/>
          <a:lstStyle/>
          <a:p>
            <a:pPr>
              <a:defRPr/>
            </a:pPr>
            <a:r>
              <a:rPr lang="en" sz="1600" dirty="0"/>
              <a:t>Recommendation for the treatment of </a:t>
            </a:r>
            <a:r>
              <a:rPr lang="en-US" sz="1600" dirty="0"/>
              <a:t>EBOV</a:t>
            </a:r>
            <a:r>
              <a:rPr lang="en" sz="1600" dirty="0"/>
              <a:t> </a:t>
            </a:r>
            <a:r>
              <a:rPr lang="en" sz="1600" i="1" dirty="0"/>
              <a:t>(Zaire ebolavirus)</a:t>
            </a:r>
            <a:r>
              <a:rPr lang="en" sz="1600" dirty="0"/>
              <a:t>:</a:t>
            </a:r>
            <a:endParaRPr lang="fr-FR" sz="1600" dirty="0"/>
          </a:p>
          <a:p>
            <a:pPr lvl="1">
              <a:defRPr/>
            </a:pPr>
            <a:r>
              <a:rPr lang="en" sz="1600" dirty="0" err="1"/>
              <a:t>Ansuvimab</a:t>
            </a:r>
            <a:r>
              <a:rPr lang="en" sz="1600" dirty="0"/>
              <a:t> (mAb114, </a:t>
            </a:r>
            <a:r>
              <a:rPr lang="en" sz="1600" dirty="0" err="1"/>
              <a:t>Ebanga</a:t>
            </a:r>
            <a:r>
              <a:rPr lang="en" sz="1600" dirty="0"/>
              <a:t>)</a:t>
            </a:r>
          </a:p>
          <a:p>
            <a:pPr lvl="1">
              <a:defRPr/>
            </a:pPr>
            <a:r>
              <a:rPr lang="en" sz="1600" dirty="0"/>
              <a:t>Atoltivimab, maftivimab, odesivimab “cocktail” (REGN-EB3, INMAZEB)</a:t>
            </a:r>
          </a:p>
          <a:p>
            <a:pPr>
              <a:defRPr/>
            </a:pPr>
            <a:r>
              <a:rPr lang="en" sz="1600" dirty="0"/>
              <a:t>No current specific therapeutic recommendations for other</a:t>
            </a:r>
            <a:r>
              <a:rPr lang="en" sz="1600" i="1" dirty="0"/>
              <a:t> Ebolaviruses and Marburgviruses</a:t>
            </a:r>
          </a:p>
          <a:p>
            <a:endParaRPr lang="en-FR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535B293-1618-2A47-89F9-D346F009B532}"/>
              </a:ext>
            </a:extLst>
          </p:cNvPr>
          <p:cNvSpPr txBox="1">
            <a:spLocks/>
          </p:cNvSpPr>
          <p:nvPr/>
        </p:nvSpPr>
        <p:spPr>
          <a:xfrm>
            <a:off x="1064874" y="780734"/>
            <a:ext cx="9434939" cy="365125"/>
          </a:xfrm>
          <a:prstGeom prst="rect">
            <a:avLst/>
          </a:prstGeom>
        </p:spPr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8D9966F9-E13F-5F3D-EC93-4D690A4B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123" y="1765937"/>
            <a:ext cx="1577017" cy="156264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BFA856-80A1-8453-77C4-F89CF526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B4C04-5F91-40C5-B32B-3B14A093F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1" y="1741148"/>
            <a:ext cx="3349842" cy="1615488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F402CBA-1EAC-4983-A9E8-42248490DB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60" y="1778901"/>
            <a:ext cx="932025" cy="132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A628BA-E9DD-2714-029F-E32E0D81995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299028"/>
            <a:ext cx="3657600" cy="1161141"/>
          </a:xfrm>
        </p:spPr>
        <p:txBody>
          <a:bodyPr>
            <a:normAutofit/>
          </a:bodyPr>
          <a:lstStyle/>
          <a:p>
            <a:r>
              <a:rPr lang="en" dirty="0">
                <a:solidFill>
                  <a:srgbClr val="0070C0"/>
                </a:solidFill>
              </a:rPr>
              <a:t>Specific therapeutics</a:t>
            </a:r>
          </a:p>
          <a:p>
            <a:pPr>
              <a:spcBef>
                <a:spcPts val="0"/>
              </a:spcBef>
            </a:pPr>
            <a:r>
              <a:rPr lang="en" dirty="0">
                <a:solidFill>
                  <a:srgbClr val="0070C0"/>
                </a:solidFill>
              </a:rPr>
              <a:t>(depends on the causative virus)</a:t>
            </a:r>
            <a:endParaRPr lang="en-US" dirty="0">
              <a:solidFill>
                <a:srgbClr val="0070C0"/>
              </a:solidFill>
            </a:endParaRP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3788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22"/>
          <p:cNvSpPr/>
          <p:nvPr/>
        </p:nvSpPr>
        <p:spPr>
          <a:xfrm>
            <a:off x="293566" y="1233405"/>
            <a:ext cx="11591714" cy="1144400"/>
          </a:xfrm>
          <a:prstGeom prst="roundRect">
            <a:avLst>
              <a:gd name="adj" fmla="val 12106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293567" y="2504628"/>
            <a:ext cx="11591713" cy="2995844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097476-74C7-4CB0-802E-3A169112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"/>
                <a:cs typeface="Arial"/>
              </a:rPr>
              <a:t>Management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50146-E2B6-431E-B528-08CEF708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EECBE2C-D776-DE3E-6562-EDCF79708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12" name="Content Placeholder 18">
            <a:extLst>
              <a:ext uri="{FF2B5EF4-FFF2-40B4-BE49-F238E27FC236}">
                <a16:creationId xmlns:a16="http://schemas.microsoft.com/office/drawing/2014/main" id="{12EE2A70-EFB3-3D50-3A47-F8EC92C2BB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4" name="Content Placeholder 18">
            <a:extLst>
              <a:ext uri="{FF2B5EF4-FFF2-40B4-BE49-F238E27FC236}">
                <a16:creationId xmlns:a16="http://schemas.microsoft.com/office/drawing/2014/main" id="{D9DF6BBD-CD28-5341-31D0-B52669E8E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9" name="Double flèche verticale 18"/>
          <p:cNvSpPr/>
          <p:nvPr/>
        </p:nvSpPr>
        <p:spPr>
          <a:xfrm>
            <a:off x="9717428" y="3797930"/>
            <a:ext cx="464458" cy="822930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uble flèche verticale 19"/>
          <p:cNvSpPr/>
          <p:nvPr/>
        </p:nvSpPr>
        <p:spPr>
          <a:xfrm>
            <a:off x="6871940" y="3797930"/>
            <a:ext cx="464458" cy="822930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uble flèche verticale 20"/>
          <p:cNvSpPr/>
          <p:nvPr/>
        </p:nvSpPr>
        <p:spPr>
          <a:xfrm>
            <a:off x="4194626" y="3797930"/>
            <a:ext cx="464458" cy="625611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uble flèche verticale 21"/>
          <p:cNvSpPr/>
          <p:nvPr/>
        </p:nvSpPr>
        <p:spPr>
          <a:xfrm>
            <a:off x="1871300" y="3804176"/>
            <a:ext cx="464458" cy="916618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5362218" y="1314765"/>
            <a:ext cx="6267807" cy="4752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If </a:t>
            </a:r>
            <a:r>
              <a:rPr lang="en" sz="1600" dirty="0" err="1">
                <a:solidFill>
                  <a:srgbClr val="00205C"/>
                </a:solidFill>
                <a:latin typeface="Arial"/>
                <a:cs typeface="Arial"/>
              </a:rPr>
              <a:t>hypovolaemia</a:t>
            </a: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: liquid bolus (</a:t>
            </a: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ensure </a:t>
            </a:r>
            <a:r>
              <a:rPr lang="en-US" sz="1600" dirty="0" err="1">
                <a:solidFill>
                  <a:srgbClr val="00205C"/>
                </a:solidFill>
                <a:latin typeface="Arial"/>
                <a:cs typeface="Arial"/>
              </a:rPr>
              <a:t>euvolaemia</a:t>
            </a: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 and establish good urine output)</a:t>
            </a:r>
            <a:endParaRPr lang="en" sz="16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364818" y="1847664"/>
            <a:ext cx="6265207" cy="4752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Only if hypervolaemia: consider furosemide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9264" y="4079136"/>
            <a:ext cx="11389349" cy="344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48711" y="4110328"/>
            <a:ext cx="28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Calcium gluconate 10%</a:t>
            </a:r>
          </a:p>
        </p:txBody>
      </p:sp>
      <p:pic>
        <p:nvPicPr>
          <p:cNvPr id="29" name="Picture 6" descr="Avatar homme adulte aux cheveux bouclés courts et moustache - Icônes gens  gratuite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1" y="3300190"/>
            <a:ext cx="562579" cy="56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029470" y="4729242"/>
            <a:ext cx="2446872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algn="ctr">
              <a:defRPr sz="1400">
                <a:solidFill>
                  <a:schemeClr val="dk1"/>
                </a:solidFill>
                <a:latin typeface="Segoe Condensed" panose="020B0606040200020203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" dirty="0">
                <a:latin typeface="Arial"/>
                <a:cs typeface="Arial"/>
              </a:rPr>
              <a:t>0.11 mmol/kg (= 0.5 ml/kg) IV, slowly - 5 min (Max 20 ml)</a:t>
            </a:r>
          </a:p>
        </p:txBody>
      </p:sp>
      <p:pic>
        <p:nvPicPr>
          <p:cNvPr id="30" name="Picture 2" descr="Ordinateur Icônes, Enfant, Jeu Gratuit PNG - Ordinateur Icônes, Enfant, Jeu  Gratuit transparentes | PNG gratui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6" y="4744351"/>
            <a:ext cx="541044" cy="5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1184131" y="3504667"/>
            <a:ext cx="222672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algn="ctr">
              <a:defRPr sz="1600">
                <a:latin typeface="Segoe Condensed" panose="020B0606040200020203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fr-FR" sz="1400" dirty="0">
                <a:latin typeface="Arial"/>
                <a:cs typeface="Arial"/>
              </a:rPr>
              <a:t>10mL over 10 minutes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103370" y="4089712"/>
            <a:ext cx="248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IV insulin and dextrose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052458" y="3238623"/>
            <a:ext cx="2277156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400">
                <a:solidFill>
                  <a:schemeClr val="dk1"/>
                </a:solidFill>
                <a:latin typeface="Segoe Condensed" panose="020B0606040200020203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units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Humulin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 insulin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ampoules D50%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936341" y="4546365"/>
            <a:ext cx="243102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400">
                <a:solidFill>
                  <a:schemeClr val="dk1"/>
                </a:solidFill>
                <a:latin typeface="Segoe Condensed" panose="020B0606040200020203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0.05 units/kg (max 10 units) 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ml/kg D50% or 5 ml/kg D10% or 2 ml/kg D25%.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9144000" y="4089712"/>
            <a:ext cx="1611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Bicarbonate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8734028" y="4546365"/>
            <a:ext cx="24310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400">
                <a:solidFill>
                  <a:schemeClr val="dk1"/>
                </a:solidFill>
                <a:latin typeface="Segoe Condensed" panose="020B0606040200020203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1 mmol/kg IV over 10-15 minutes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734027" y="3584968"/>
            <a:ext cx="243102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400">
                <a:solidFill>
                  <a:schemeClr val="dk1"/>
                </a:solidFill>
                <a:latin typeface="Segoe Condensed" panose="020B0606040200020203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50 mEq, slowly over 2 min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364483" y="4096043"/>
            <a:ext cx="2541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Calcium chloride 10%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476342" y="3533695"/>
            <a:ext cx="222672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algn="ctr">
              <a:defRPr sz="1400">
                <a:solidFill>
                  <a:schemeClr val="dk1"/>
                </a:solidFill>
                <a:latin typeface="Segoe Condensed" panose="020B0606040200020203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5 to 10ml IV over 10 min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4915406" y="2572863"/>
            <a:ext cx="5726292" cy="5936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</a:rPr>
              <a:t>Several treatment options.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</a:rPr>
              <a:t>Dialysis in case of refractory hyperkalemia, if available.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44059" y="1475275"/>
            <a:ext cx="43131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K+ 5.5 – 6.4 mmol/L </a:t>
            </a:r>
            <a:endParaRPr lang="en-US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205C"/>
                </a:solidFill>
                <a:latin typeface="Arial"/>
                <a:cs typeface="Arial"/>
              </a:rPr>
              <a:t>with ECG changes</a:t>
            </a:r>
            <a:endParaRPr lang="fr-FR" b="1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965362" y="2561033"/>
            <a:ext cx="362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K+ </a:t>
            </a:r>
            <a:r>
              <a:rPr lang="en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6.5 mmol/L or ECG changes</a:t>
            </a:r>
          </a:p>
        </p:txBody>
      </p:sp>
      <p:sp>
        <p:nvSpPr>
          <p:cNvPr id="45" name="Décagone 44"/>
          <p:cNvSpPr/>
          <p:nvPr/>
        </p:nvSpPr>
        <p:spPr>
          <a:xfrm>
            <a:off x="369264" y="1475275"/>
            <a:ext cx="597545" cy="546315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 B</a:t>
            </a:r>
          </a:p>
        </p:txBody>
      </p:sp>
      <p:sp>
        <p:nvSpPr>
          <p:cNvPr id="46" name="Décagone 45"/>
          <p:cNvSpPr/>
          <p:nvPr/>
        </p:nvSpPr>
        <p:spPr>
          <a:xfrm>
            <a:off x="398891" y="2614839"/>
            <a:ext cx="539066" cy="478608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90179" y="4463167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Child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1724" y="382606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Adult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5524" y="5517586"/>
            <a:ext cx="5674951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Repeat K+ measurement after each replacement dose of K+</a:t>
            </a:r>
          </a:p>
        </p:txBody>
      </p:sp>
    </p:spTree>
    <p:extLst>
      <p:ext uri="{BB962C8B-B14F-4D97-AF65-F5344CB8AC3E}">
        <p14:creationId xmlns:p14="http://schemas.microsoft.com/office/powerpoint/2010/main" val="15793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800723-BB82-4159-BC1A-383E7A93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"/>
                <a:cs typeface="Arial"/>
              </a:rPr>
              <a:t>Management 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9F077-9AFD-4A28-8AC2-E0A6D83B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23D1F77-DD3E-08A1-16D4-4C1F3731A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4CF01F98-2457-CEB2-09FA-8FF84D2DB6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D8363C34-7C86-E428-9B07-EDD7285F98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B274947-0E06-42D5-AF76-CF1B6A11A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2370"/>
            <a:ext cx="11277600" cy="3700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" b="1" dirty="0"/>
              <a:t>C. Hypomagnesaemia </a:t>
            </a:r>
            <a:r>
              <a:rPr lang="en-US" b="1" dirty="0">
                <a:cs typeface="Arial" panose="020B0604020202020204" pitchFamily="34" charset="0"/>
              </a:rPr>
              <a:t>(Mg+ </a:t>
            </a:r>
            <a:r>
              <a:rPr lang="en" b="1" dirty="0">
                <a:cs typeface="Arial" panose="020B0604020202020204" pitchFamily="34" charset="0"/>
              </a:rPr>
              <a:t>˂ </a:t>
            </a:r>
            <a:r>
              <a:rPr lang="en-US" b="1" dirty="0">
                <a:cs typeface="Arial" panose="020B0604020202020204" pitchFamily="34" charset="0"/>
              </a:rPr>
              <a:t>0.85 </a:t>
            </a:r>
            <a:r>
              <a:rPr lang="en-US" b="1" dirty="0" err="1">
                <a:cs typeface="Arial" panose="020B0604020202020204" pitchFamily="34" charset="0"/>
              </a:rPr>
              <a:t>mmol</a:t>
            </a:r>
            <a:r>
              <a:rPr lang="en-US" b="1" dirty="0">
                <a:cs typeface="Arial" panose="020B0604020202020204" pitchFamily="34" charset="0"/>
              </a:rPr>
              <a:t>/L)</a:t>
            </a:r>
          </a:p>
          <a:p>
            <a:pPr marL="0" indent="0">
              <a:buNone/>
            </a:pPr>
            <a:endParaRPr lang="fr-FR" dirty="0"/>
          </a:p>
          <a:p>
            <a:pPr lvl="1"/>
            <a:endParaRPr lang="fr-FR" dirty="0"/>
          </a:p>
          <a:p>
            <a:endParaRPr lang="de-DE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974147" y="3724261"/>
            <a:ext cx="3247579" cy="2024700"/>
          </a:xfrm>
          <a:prstGeom prst="roundRect">
            <a:avLst>
              <a:gd name="adj" fmla="val 5826"/>
            </a:avLst>
          </a:prstGeom>
          <a:solidFill>
            <a:schemeClr val="bg1"/>
          </a:solidFill>
          <a:ln>
            <a:noFill/>
          </a:ln>
          <a:effectLst>
            <a:innerShdw blurRad="12700" dist="50800" dir="10800000">
              <a:schemeClr val="accent1">
                <a:lumMod val="20000"/>
                <a:lumOff val="8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55367" y="2036111"/>
            <a:ext cx="8534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Consider magnesium deficiency in the correction of hypokalemia</a:t>
            </a:r>
            <a:endParaRPr lang="fr-FR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66891" y="3260218"/>
            <a:ext cx="4700195" cy="408623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59527" y="2885165"/>
            <a:ext cx="867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</a:rPr>
              <a:t>In case of concurrent Mg+ and K+ deficiency, </a:t>
            </a:r>
          </a:p>
          <a:p>
            <a:pPr algn="ctr"/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</a:rPr>
              <a:t>Correct hypomagnesemia first</a:t>
            </a:r>
          </a:p>
          <a:p>
            <a:pPr algn="ctr"/>
            <a:endParaRPr lang="fr-FR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516004" y="4486747"/>
            <a:ext cx="263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</a:rPr>
              <a:t>Administer Mg Sulfate</a:t>
            </a:r>
          </a:p>
        </p:txBody>
      </p:sp>
      <p:pic>
        <p:nvPicPr>
          <p:cNvPr id="24" name="Picture 6" descr="Avatar homme adulte aux cheveux bouclés courts et moustache - Icônes gens  gratuite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13" y="4143656"/>
            <a:ext cx="562579" cy="56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Ordinateur Icônes, Enfant, Jeu Gratuit PNG - Ordinateur Icônes, Enfant, Jeu  Gratuit transparentes | PNG gratui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65" y="4921724"/>
            <a:ext cx="541044" cy="5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7584326" y="4250459"/>
            <a:ext cx="29096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2g by slow IV over 1 hour</a:t>
            </a:r>
            <a:endParaRPr lang="fr-FR" sz="16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559151" y="5020610"/>
            <a:ext cx="384121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0.2 mmol/Kg (max dose 10 mmol) over 1 hour</a:t>
            </a:r>
            <a:endParaRPr lang="fr-FR" sz="16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pic>
        <p:nvPicPr>
          <p:cNvPr id="28" name="Picture 2" descr="1,277 Pompe à Perfusion Imágenes y Fotos - 123R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64" b="26492"/>
          <a:stretch/>
        </p:blipFill>
        <p:spPr bwMode="auto">
          <a:xfrm flipH="1">
            <a:off x="5107045" y="4811569"/>
            <a:ext cx="1029623" cy="4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èche droite 28"/>
          <p:cNvSpPr/>
          <p:nvPr/>
        </p:nvSpPr>
        <p:spPr>
          <a:xfrm rot="5400000">
            <a:off x="5319327" y="3562355"/>
            <a:ext cx="687758" cy="798091"/>
          </a:xfrm>
          <a:prstGeom prst="rightArrow">
            <a:avLst/>
          </a:prstGeom>
          <a:solidFill>
            <a:srgbClr val="E059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1454708" y="1984771"/>
            <a:ext cx="863170" cy="966382"/>
            <a:chOff x="421439" y="1844735"/>
            <a:chExt cx="863170" cy="966382"/>
          </a:xfrm>
        </p:grpSpPr>
        <p:sp>
          <p:nvSpPr>
            <p:cNvPr id="34" name="Rectangle 33"/>
            <p:cNvSpPr/>
            <p:nvPr/>
          </p:nvSpPr>
          <p:spPr>
            <a:xfrm>
              <a:off x="421439" y="1844735"/>
              <a:ext cx="863170" cy="966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Picture 2" descr="609,471 Danger Sign Stock Photos, Pictures &amp; Royalty-Free ...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5" t="14684" r="12116" b="15442"/>
            <a:stretch/>
          </p:blipFill>
          <p:spPr bwMode="auto">
            <a:xfrm>
              <a:off x="438706" y="1899687"/>
              <a:ext cx="828636" cy="76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Connecteur droit 31"/>
          <p:cNvCxnSpPr/>
          <p:nvPr/>
        </p:nvCxnSpPr>
        <p:spPr>
          <a:xfrm>
            <a:off x="7087984" y="4852008"/>
            <a:ext cx="3738141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910840" y="2342804"/>
            <a:ext cx="5647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(Concurrent Mg deficiency in 40% of hypokalaemic patients)</a:t>
            </a:r>
            <a:endParaRPr lang="de-DE" sz="1600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74147" y="3909861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Adult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983840" y="5460530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Child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81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ón de Icono De Color De Vacunación Jeringa Con Vial Prevención  Común Del Frío Vacuna De Inmunización Precaución Contra La Gripe Y El Virus  De La Gripe Atención Sanitaria Medicamentos Y Farmacia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9931" r="14018" b="9499"/>
          <a:stretch/>
        </p:blipFill>
        <p:spPr bwMode="auto">
          <a:xfrm>
            <a:off x="1196313" y="3899304"/>
            <a:ext cx="900545" cy="10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BB4F95C-9D55-4BEB-8D26-41D8182F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"/>
                <a:cs typeface="Arial"/>
              </a:rPr>
              <a:t>Management 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90551-A9B6-4F26-8F20-8B7DDD8A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A8BF45C-C752-3F0E-0A9F-A5FB9B1E7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BD91CB4E-DB3A-9FF6-EDB8-BC2C40162F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176A9083-2898-D4FC-BE85-D55236F755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F9E669-7091-5840-8394-B7AE3208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62" y="1330952"/>
            <a:ext cx="11277600" cy="563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" b="1" dirty="0"/>
              <a:t>D. Hypocalcaemia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6248" y="2139242"/>
            <a:ext cx="1201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>
                <a:solidFill>
                  <a:srgbClr val="00205C"/>
                </a:solidFill>
                <a:latin typeface="Arial" panose="020B0604020202020204" pitchFamily="34" charset="0"/>
              </a:rPr>
              <a:t>Corrected calcium (mg/dL) = serum calcium (mg/dL) + [0.8 x (4 g/dL (normal alb.) - measured alb. (g/dL)]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012047" y="1801727"/>
            <a:ext cx="616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</a:rPr>
              <a:t>Calcium correcting formula based on albumin level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89799" y="2562225"/>
            <a:ext cx="106124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In mmol/l = for each 1g/dl of albumin below normal, increase serum calcium by 0.2 mmol/l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(or 0.02 mmol/l if calculation of Albumin in g/</a:t>
            </a:r>
            <a:r>
              <a:rPr lang="en-US" sz="1600" dirty="0" err="1">
                <a:solidFill>
                  <a:srgbClr val="00205C"/>
                </a:solidFill>
                <a:latin typeface="Arial"/>
                <a:cs typeface="Arial"/>
              </a:rPr>
              <a:t>litre</a:t>
            </a: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)</a:t>
            </a:r>
            <a:endParaRPr lang="fr-FR" sz="16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15059" y="3397811"/>
            <a:ext cx="8761883" cy="53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5C"/>
                </a:solidFill>
                <a:latin typeface="Arial" panose="020B0604020202020204" pitchFamily="34" charset="0"/>
              </a:rPr>
              <a:t>If corrected calcium &lt; 7.5mg/</a:t>
            </a:r>
            <a:r>
              <a:rPr lang="en-US" b="1" dirty="0" err="1">
                <a:solidFill>
                  <a:srgbClr val="00205C"/>
                </a:solidFill>
                <a:latin typeface="Arial" panose="020B0604020202020204" pitchFamily="34" charset="0"/>
              </a:rPr>
              <a:t>dL</a:t>
            </a:r>
            <a:r>
              <a:rPr lang="en-US" b="1" dirty="0">
                <a:solidFill>
                  <a:srgbClr val="00205C"/>
                </a:solidFill>
                <a:latin typeface="Arial" panose="020B0604020202020204" pitchFamily="34" charset="0"/>
              </a:rPr>
              <a:t> or &lt; 1.9 </a:t>
            </a:r>
            <a:r>
              <a:rPr lang="en-US" b="1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b="1" dirty="0">
                <a:solidFill>
                  <a:srgbClr val="00205C"/>
                </a:solidFill>
                <a:latin typeface="Arial" panose="020B0604020202020204" pitchFamily="34" charset="0"/>
              </a:rPr>
              <a:t>/l: supplement with calcium</a:t>
            </a:r>
            <a:endParaRPr lang="it-IT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17" name="Flèche droite 16"/>
          <p:cNvSpPr/>
          <p:nvPr/>
        </p:nvSpPr>
        <p:spPr>
          <a:xfrm rot="5400000">
            <a:off x="5882478" y="2985492"/>
            <a:ext cx="427044" cy="599617"/>
          </a:xfrm>
          <a:prstGeom prst="rightArrow">
            <a:avLst/>
          </a:prstGeom>
          <a:solidFill>
            <a:srgbClr val="E059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2820788" y="4321654"/>
            <a:ext cx="1080362" cy="1337780"/>
            <a:chOff x="5912944" y="3115207"/>
            <a:chExt cx="1351177" cy="1836573"/>
          </a:xfrm>
        </p:grpSpPr>
        <p:pic>
          <p:nvPicPr>
            <p:cNvPr id="23" name="Picture 4" descr="Descarga ahora este icono en formato SVG, PSD, PNG, EPS o como fuente para  web. Flaticon, la mayor base de datos de iconos … | Iconos, Disenos de  unas, Icono gratis"/>
            <p:cNvPicPr>
              <a:picLocks noChangeAspect="1" noChangeArrowheads="1"/>
            </p:cNvPicPr>
            <p:nvPr/>
          </p:nvPicPr>
          <p:blipFill rotWithShape="1"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3" r="15445"/>
            <a:stretch/>
          </p:blipFill>
          <p:spPr bwMode="auto">
            <a:xfrm>
              <a:off x="5912944" y="3115207"/>
              <a:ext cx="1351177" cy="1836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6069549" y="3924700"/>
              <a:ext cx="1037965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Segoe Condensed" panose="020B0606040200020203"/>
                </a:rPr>
                <a:t>D5%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069640" y="4289597"/>
            <a:ext cx="1111800" cy="1401894"/>
            <a:chOff x="5845385" y="3023378"/>
            <a:chExt cx="1486294" cy="2020230"/>
          </a:xfrm>
        </p:grpSpPr>
        <p:pic>
          <p:nvPicPr>
            <p:cNvPr id="26" name="Picture 4" descr="Descarga ahora este icono en formato SVG, PSD, PNG, EPS o como fuente para  web. Flaticon, la mayor base de datos de iconos … | Iconos, Disenos de  unas, Icono gratis"/>
            <p:cNvPicPr>
              <a:picLocks noChangeAspect="1" noChangeArrowheads="1"/>
            </p:cNvPicPr>
            <p:nvPr/>
          </p:nvPicPr>
          <p:blipFill rotWithShape="1"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3" r="15445"/>
            <a:stretch/>
          </p:blipFill>
          <p:spPr bwMode="auto">
            <a:xfrm>
              <a:off x="5845385" y="3023378"/>
              <a:ext cx="1486294" cy="2020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ZoneTexte 26"/>
            <p:cNvSpPr txBox="1"/>
            <p:nvPr/>
          </p:nvSpPr>
          <p:spPr>
            <a:xfrm>
              <a:off x="6069549" y="3884767"/>
              <a:ext cx="1077597" cy="84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Segoe Condensed" panose="020B0606040200020203"/>
                </a:rPr>
                <a:t>NaCl </a:t>
              </a:r>
            </a:p>
            <a:p>
              <a:pPr algn="ctr"/>
              <a:r>
                <a:rPr lang="pt-BR" sz="1600" dirty="0">
                  <a:latin typeface="Segoe Condensed" panose="020B0606040200020203"/>
                </a:rPr>
                <a:t>0,9%</a:t>
              </a:r>
            </a:p>
          </p:txBody>
        </p:sp>
      </p:grpSp>
      <p:pic>
        <p:nvPicPr>
          <p:cNvPr id="28" name="Picture 6" descr="Avatar homme adulte aux cheveux bouclés courts et moustache - Icônes gens  gratuites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5" y="4251232"/>
            <a:ext cx="521404" cy="5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Ordinateur Icônes, Enfant, Jeu Gratuit PNG - Ordinateur Icônes, Enfant, Jeu  Gratuit transparentes | PNG gratuit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22" y="4870449"/>
            <a:ext cx="524338" cy="5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6011402" y="4351559"/>
            <a:ext cx="262066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1600" dirty="0">
                <a:latin typeface="Arial"/>
                <a:cs typeface="Arial"/>
              </a:rPr>
              <a:t>1 - 2 g or 2.25 – 4.5 mmol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042310" y="5009533"/>
            <a:ext cx="253433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1600" dirty="0">
                <a:latin typeface="Arial"/>
                <a:cs typeface="Arial"/>
              </a:rPr>
              <a:t>0.11 mmol/kg = 0.5 ml/kg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30227" y="4828480"/>
            <a:ext cx="2400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10 ml ampoule of Calcium gluconate 10% = 1g (or 2,2 mmol) of calcium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753828" y="4821267"/>
            <a:ext cx="458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8699854" y="3990911"/>
            <a:ext cx="1531541" cy="1861310"/>
            <a:chOff x="6446576" y="2651560"/>
            <a:chExt cx="1531541" cy="1861310"/>
          </a:xfrm>
        </p:grpSpPr>
        <p:pic>
          <p:nvPicPr>
            <p:cNvPr id="35" name="Image 34" descr="icône du chronomètre 2205951 - Telecharger Vectoriel Gratuit, Clipart  Graphique, Vecteur Dessins et Pictogramme Gratuit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7718" r="11489" b="8762"/>
            <a:stretch/>
          </p:blipFill>
          <p:spPr bwMode="auto">
            <a:xfrm>
              <a:off x="6606296" y="2651560"/>
              <a:ext cx="1332879" cy="1410708"/>
            </a:xfrm>
            <a:custGeom>
              <a:avLst/>
              <a:gdLst>
                <a:gd name="connsiteX0" fmla="*/ 1515541 w 2923082"/>
                <a:gd name="connsiteY0" fmla="*/ 1184222 h 2906453"/>
                <a:gd name="connsiteX1" fmla="*/ 1065541 w 2923082"/>
                <a:gd name="connsiteY1" fmla="*/ 1616222 h 2906453"/>
                <a:gd name="connsiteX2" fmla="*/ 1515541 w 2923082"/>
                <a:gd name="connsiteY2" fmla="*/ 2048222 h 2906453"/>
                <a:gd name="connsiteX3" fmla="*/ 1965541 w 2923082"/>
                <a:gd name="connsiteY3" fmla="*/ 1616222 h 2906453"/>
                <a:gd name="connsiteX4" fmla="*/ 1515541 w 2923082"/>
                <a:gd name="connsiteY4" fmla="*/ 1184222 h 2906453"/>
                <a:gd name="connsiteX5" fmla="*/ 0 w 2923082"/>
                <a:gd name="connsiteY5" fmla="*/ 0 h 2906453"/>
                <a:gd name="connsiteX6" fmla="*/ 2923082 w 2923082"/>
                <a:gd name="connsiteY6" fmla="*/ 0 h 2906453"/>
                <a:gd name="connsiteX7" fmla="*/ 2923082 w 2923082"/>
                <a:gd name="connsiteY7" fmla="*/ 2893101 h 2906453"/>
                <a:gd name="connsiteX8" fmla="*/ 2910332 w 2923082"/>
                <a:gd name="connsiteY8" fmla="*/ 2893101 h 2906453"/>
                <a:gd name="connsiteX9" fmla="*/ 2910332 w 2923082"/>
                <a:gd name="connsiteY9" fmla="*/ 2906453 h 2906453"/>
                <a:gd name="connsiteX10" fmla="*/ 20663 w 2923082"/>
                <a:gd name="connsiteY10" fmla="*/ 2906453 h 2906453"/>
                <a:gd name="connsiteX11" fmla="*/ 20663 w 2923082"/>
                <a:gd name="connsiteY11" fmla="*/ 2893101 h 2906453"/>
                <a:gd name="connsiteX12" fmla="*/ 0 w 2923082"/>
                <a:gd name="connsiteY12" fmla="*/ 2893101 h 290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3082" h="2906453">
                  <a:moveTo>
                    <a:pt x="1515541" y="1184222"/>
                  </a:moveTo>
                  <a:cubicBezTo>
                    <a:pt x="1267013" y="1184222"/>
                    <a:pt x="1065541" y="1377635"/>
                    <a:pt x="1065541" y="1616222"/>
                  </a:cubicBezTo>
                  <a:cubicBezTo>
                    <a:pt x="1065541" y="1854809"/>
                    <a:pt x="1267013" y="2048222"/>
                    <a:pt x="1515541" y="2048222"/>
                  </a:cubicBezTo>
                  <a:cubicBezTo>
                    <a:pt x="1764069" y="2048222"/>
                    <a:pt x="1965541" y="1854809"/>
                    <a:pt x="1965541" y="1616222"/>
                  </a:cubicBezTo>
                  <a:cubicBezTo>
                    <a:pt x="1965541" y="1377635"/>
                    <a:pt x="1764069" y="1184222"/>
                    <a:pt x="1515541" y="1184222"/>
                  </a:cubicBezTo>
                  <a:close/>
                  <a:moveTo>
                    <a:pt x="0" y="0"/>
                  </a:moveTo>
                  <a:lnTo>
                    <a:pt x="2923082" y="0"/>
                  </a:lnTo>
                  <a:lnTo>
                    <a:pt x="2923082" y="2893101"/>
                  </a:lnTo>
                  <a:lnTo>
                    <a:pt x="2910332" y="2893101"/>
                  </a:lnTo>
                  <a:lnTo>
                    <a:pt x="2910332" y="2906453"/>
                  </a:lnTo>
                  <a:lnTo>
                    <a:pt x="20663" y="2906453"/>
                  </a:lnTo>
                  <a:lnTo>
                    <a:pt x="20663" y="2893101"/>
                  </a:lnTo>
                  <a:lnTo>
                    <a:pt x="0" y="289310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ZoneTexte 35"/>
            <p:cNvSpPr txBox="1"/>
            <p:nvPr/>
          </p:nvSpPr>
          <p:spPr>
            <a:xfrm>
              <a:off x="6446576" y="3989650"/>
              <a:ext cx="1531541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" sz="1400" dirty="0">
                  <a:latin typeface="Arial"/>
                  <a:cs typeface="Arial"/>
                </a:rPr>
                <a:t> Infuse over 10 - 20 min</a:t>
              </a:r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10317516" y="4300822"/>
            <a:ext cx="139509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Repeat dose after 10 to 60 minutes if necessary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9226" y="3794592"/>
            <a:ext cx="4726065" cy="201486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5323071" y="3794592"/>
            <a:ext cx="3343593" cy="201486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8804444" y="3794591"/>
            <a:ext cx="1415132" cy="201486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10317516" y="3794592"/>
            <a:ext cx="1395092" cy="201486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/>
          <p:cNvCxnSpPr/>
          <p:nvPr/>
        </p:nvCxnSpPr>
        <p:spPr>
          <a:xfrm>
            <a:off x="5375772" y="4821267"/>
            <a:ext cx="3089373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310494" y="5430253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Child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75772" y="3993045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</a:rPr>
              <a:t>Adult</a:t>
            </a:r>
            <a:endParaRPr lang="fr-FR" sz="14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45" name="Curved Up Arrow 29">
            <a:extLst>
              <a:ext uri="{FF2B5EF4-FFF2-40B4-BE49-F238E27FC236}">
                <a16:creationId xmlns:a16="http://schemas.microsoft.com/office/drawing/2014/main" id="{45E6C7B4-EFE2-5DDF-3A0D-84A577830371}"/>
              </a:ext>
            </a:extLst>
          </p:cNvPr>
          <p:cNvSpPr/>
          <p:nvPr/>
        </p:nvSpPr>
        <p:spPr>
          <a:xfrm rot="21090519" flipV="1">
            <a:off x="2083727" y="3831654"/>
            <a:ext cx="1704721" cy="531614"/>
          </a:xfrm>
          <a:prstGeom prst="curvedUpArrow">
            <a:avLst/>
          </a:prstGeom>
          <a:solidFill>
            <a:srgbClr val="E05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7093" y="4007286"/>
            <a:ext cx="10871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n 40ml of</a:t>
            </a:r>
          </a:p>
        </p:txBody>
      </p:sp>
    </p:spTree>
    <p:extLst>
      <p:ext uri="{BB962C8B-B14F-4D97-AF65-F5344CB8AC3E}">
        <p14:creationId xmlns:p14="http://schemas.microsoft.com/office/powerpoint/2010/main" val="137697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4449063" y="1728870"/>
            <a:ext cx="863170" cy="966382"/>
            <a:chOff x="421439" y="1844735"/>
            <a:chExt cx="863170" cy="966382"/>
          </a:xfrm>
        </p:grpSpPr>
        <p:sp>
          <p:nvSpPr>
            <p:cNvPr id="35" name="Rectangle 34"/>
            <p:cNvSpPr/>
            <p:nvPr/>
          </p:nvSpPr>
          <p:spPr>
            <a:xfrm>
              <a:off x="421439" y="1844735"/>
              <a:ext cx="863170" cy="966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6" name="Picture 2" descr="609,471 Danger Sign Stock Photos, Pictures &amp; Royalty-Free ..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5" t="14684" r="12116" b="15442"/>
            <a:stretch/>
          </p:blipFill>
          <p:spPr bwMode="auto">
            <a:xfrm>
              <a:off x="438706" y="1899687"/>
              <a:ext cx="828636" cy="76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à coins arrondis 33"/>
          <p:cNvSpPr/>
          <p:nvPr/>
        </p:nvSpPr>
        <p:spPr>
          <a:xfrm>
            <a:off x="7313786" y="3017244"/>
            <a:ext cx="1378441" cy="2285831"/>
          </a:xfrm>
          <a:prstGeom prst="round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8584588" y="4629368"/>
            <a:ext cx="1413344" cy="673707"/>
          </a:xfrm>
          <a:prstGeom prst="roundRect">
            <a:avLst/>
          </a:prstGeom>
          <a:solidFill>
            <a:schemeClr val="bg1"/>
          </a:solidFill>
          <a:ln>
            <a:solidFill>
              <a:srgbClr val="E0597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8574607" y="3818071"/>
            <a:ext cx="1413344" cy="673707"/>
          </a:xfrm>
          <a:prstGeom prst="roundRect">
            <a:avLst/>
          </a:prstGeom>
          <a:solidFill>
            <a:schemeClr val="bg1"/>
          </a:solidFill>
          <a:ln>
            <a:solidFill>
              <a:srgbClr val="E0597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8574607" y="3050801"/>
            <a:ext cx="1413344" cy="673707"/>
          </a:xfrm>
          <a:prstGeom prst="roundRect">
            <a:avLst/>
          </a:prstGeom>
          <a:solidFill>
            <a:schemeClr val="bg1"/>
          </a:solidFill>
          <a:ln>
            <a:solidFill>
              <a:srgbClr val="E0597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7461D-8C39-4C7A-8990-B2B3846D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"/>
                <a:cs typeface="Arial"/>
              </a:rPr>
              <a:t>Management 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F2595-3EA6-4555-A46B-FEF6B24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A809327E-9E05-C0CE-D484-5D46527C6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251C1093-24D6-0306-FE94-3064293351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6B780572-C8E7-D4CB-731C-EF65E21BD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7" y="1413590"/>
            <a:ext cx="5361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</a:rPr>
              <a:t>E. </a:t>
            </a:r>
            <a:r>
              <a:rPr lang="en-US" sz="2000" b="1" dirty="0" err="1">
                <a:solidFill>
                  <a:srgbClr val="00205C"/>
                </a:solidFill>
                <a:latin typeface="Arial" panose="020B0604020202020204" pitchFamily="34" charset="0"/>
              </a:rPr>
              <a:t>Hyponatraemia</a:t>
            </a:r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</a:rPr>
              <a:t> (Na+ &lt; 135 </a:t>
            </a:r>
            <a:r>
              <a:rPr lang="en-US" sz="2000" b="1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</a:rPr>
              <a:t>/L)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767383" y="1906771"/>
            <a:ext cx="7905562" cy="1016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48065" y="1367891"/>
            <a:ext cx="637727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BE3547"/>
                </a:solidFill>
                <a:latin typeface="Arial"/>
                <a:cs typeface="Arial"/>
              </a:rPr>
              <a:t>Do not correct sodium rapidly</a:t>
            </a:r>
            <a:r>
              <a:rPr lang="en-US" dirty="0">
                <a:solidFill>
                  <a:srgbClr val="BE3547"/>
                </a:solidFill>
                <a:latin typeface="Arial"/>
                <a:cs typeface="Arial"/>
              </a:rPr>
              <a:t> (risk of central pontine myelinolysis) 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661" y="2246538"/>
            <a:ext cx="7334504" cy="33239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ABCD + supplemental O</a:t>
            </a:r>
            <a:r>
              <a:rPr lang="en-US" sz="1100" dirty="0">
                <a:solidFill>
                  <a:srgbClr val="00205C"/>
                </a:solidFill>
                <a:latin typeface="Arial"/>
                <a:cs typeface="Arial"/>
              </a:rPr>
              <a:t>2</a:t>
            </a:r>
            <a:endParaRPr lang="en-US" sz="1100" dirty="0">
              <a:solidFill>
                <a:srgbClr val="00205C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Treat underlying causes (e.g. malaria/sepsis)</a:t>
            </a:r>
          </a:p>
          <a:p>
            <a:pPr marL="285750" indent="-285750"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IV fluid adjustment + fluid balance</a:t>
            </a:r>
            <a:endParaRPr lang="en-US" dirty="0">
              <a:solidFill>
                <a:srgbClr val="00205C"/>
              </a:solidFill>
              <a:latin typeface="Arial" panose="020B0604020202020204" pitchFamily="34" charset="0"/>
              <a:cs typeface="Arial"/>
            </a:endParaRPr>
          </a:p>
          <a:p>
            <a:pPr marL="742950" lvl="1" indent="-285750">
              <a:spcBef>
                <a:spcPts val="400"/>
              </a:spcBef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Isotonic solutions for IV fluid resuscitation (NaCl 0.9%)</a:t>
            </a:r>
          </a:p>
          <a:p>
            <a:pPr marL="742950" lvl="1" indent="-285750">
              <a:spcBef>
                <a:spcPts val="400"/>
              </a:spcBef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5C"/>
              </a:solidFill>
              <a:latin typeface="Arial" panose="020B0604020202020204" pitchFamily="34" charset="0"/>
            </a:endParaRPr>
          </a:p>
          <a:p>
            <a:pPr marL="742950" lvl="1" indent="-285750">
              <a:spcBef>
                <a:spcPts val="400"/>
              </a:spcBef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5C"/>
              </a:solidFill>
              <a:latin typeface="Arial" panose="020B0604020202020204" pitchFamily="34" charset="0"/>
            </a:endParaRPr>
          </a:p>
          <a:p>
            <a:pPr marL="742950" lvl="1" indent="-285750">
              <a:spcBef>
                <a:spcPts val="400"/>
              </a:spcBef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5C"/>
              </a:solidFill>
              <a:latin typeface="Arial" panose="020B0604020202020204" pitchFamily="34" charset="0"/>
            </a:endParaRPr>
          </a:p>
          <a:p>
            <a:pPr lvl="1">
              <a:spcBef>
                <a:spcPts val="400"/>
              </a:spcBef>
              <a:buClr>
                <a:schemeClr val="tx2">
                  <a:lumMod val="50000"/>
                  <a:lumOff val="50000"/>
                </a:schemeClr>
              </a:buClr>
            </a:pPr>
            <a:endParaRPr lang="en-US" dirty="0">
              <a:solidFill>
                <a:srgbClr val="00205C"/>
              </a:solidFill>
              <a:latin typeface="Arial" panose="020B0604020202020204" pitchFamily="34" charset="0"/>
            </a:endParaRPr>
          </a:p>
          <a:p>
            <a:pPr marL="742950" lvl="1" indent="-285750">
              <a:spcBef>
                <a:spcPts val="400"/>
              </a:spcBef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</a:rPr>
              <a:t>ORS for oral rehydration</a:t>
            </a:r>
          </a:p>
          <a:p>
            <a:pPr marL="285750" indent="-285750"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The maximum correction rate is 9 mmol/L in 24 hours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79655" y="3209047"/>
            <a:ext cx="1352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Hypovolemic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577161" y="4750757"/>
            <a:ext cx="143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Hypervolemic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272876" y="3209047"/>
            <a:ext cx="193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Fluid resuscitation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30312" y="3621550"/>
            <a:ext cx="1543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Determine etiology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based on volume status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573215" y="3955661"/>
            <a:ext cx="1520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Euvolemic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286328" y="3957561"/>
            <a:ext cx="1742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Avoid free water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0257752" y="4765047"/>
            <a:ext cx="202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Consider diuretics</a:t>
            </a:r>
          </a:p>
        </p:txBody>
      </p:sp>
      <p:sp>
        <p:nvSpPr>
          <p:cNvPr id="31" name="Flèche droite 30"/>
          <p:cNvSpPr/>
          <p:nvPr/>
        </p:nvSpPr>
        <p:spPr>
          <a:xfrm>
            <a:off x="9960925" y="3105771"/>
            <a:ext cx="366376" cy="545106"/>
          </a:xfrm>
          <a:prstGeom prst="rightArrow">
            <a:avLst/>
          </a:prstGeom>
          <a:solidFill>
            <a:srgbClr val="E059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9960925" y="3882371"/>
            <a:ext cx="366376" cy="545106"/>
          </a:xfrm>
          <a:prstGeom prst="rightArrow">
            <a:avLst/>
          </a:prstGeom>
          <a:solidFill>
            <a:srgbClr val="E059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lèche droite 32"/>
          <p:cNvSpPr/>
          <p:nvPr/>
        </p:nvSpPr>
        <p:spPr>
          <a:xfrm>
            <a:off x="9960925" y="4658971"/>
            <a:ext cx="366376" cy="545106"/>
          </a:xfrm>
          <a:prstGeom prst="rightArrow">
            <a:avLst/>
          </a:prstGeom>
          <a:solidFill>
            <a:srgbClr val="E059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80281"/>
              </p:ext>
            </p:extLst>
          </p:nvPr>
        </p:nvGraphicFramePr>
        <p:xfrm>
          <a:off x="887726" y="3718535"/>
          <a:ext cx="5882701" cy="1080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031">
                <a:tc>
                  <a:txBody>
                    <a:bodyPr/>
                    <a:lstStyle/>
                    <a:p>
                      <a:pPr rtl="0"/>
                      <a:r>
                        <a:rPr lang="en" sz="14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Crystalloid solutions</a:t>
                      </a:r>
                      <a:endParaRPr lang="fr-FR" sz="1400" b="1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 mmol/L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 mmol/L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 mmol/L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090"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Ringer lactate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96"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Saline solution 0.9%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887726" y="4344924"/>
            <a:ext cx="3227074" cy="432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4661" y="5497257"/>
            <a:ext cx="1111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</a:rPr>
              <a:t>Rechecking blood sodium if any clinical change and after a therapeutic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68071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à coins arrondis 19"/>
          <p:cNvSpPr/>
          <p:nvPr/>
        </p:nvSpPr>
        <p:spPr>
          <a:xfrm>
            <a:off x="280843" y="4534747"/>
            <a:ext cx="1671351" cy="860005"/>
          </a:xfrm>
          <a:prstGeom prst="roundRect">
            <a:avLst>
              <a:gd name="adj" fmla="val 7001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32505" y="2799728"/>
            <a:ext cx="1622587" cy="1046894"/>
          </a:xfrm>
          <a:prstGeom prst="roundRect">
            <a:avLst>
              <a:gd name="adj" fmla="val 6722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9B28E-4087-4B2D-A9AB-EA64AF85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220"/>
            <a:ext cx="9774195" cy="1004888"/>
          </a:xfrm>
        </p:spPr>
        <p:txBody>
          <a:bodyPr/>
          <a:lstStyle/>
          <a:p>
            <a:r>
              <a:rPr lang="en-NZ" dirty="0">
                <a:latin typeface="Arial"/>
                <a:cs typeface="Arial"/>
              </a:rPr>
              <a:t>Management 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D562D-5666-47B5-8A6D-77F8A8E3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A3B4CD5A-3443-2AC1-9C1C-9C0178FAB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820375A2-30F3-230F-B4C2-53BC4111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0D7E3EF0-DCD1-3AEB-E6CD-3DDEB4C8E5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4290" y="1481085"/>
            <a:ext cx="4809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</a:rPr>
              <a:t>F. </a:t>
            </a:r>
            <a:r>
              <a:rPr lang="en-US" sz="2000" b="1" dirty="0" err="1">
                <a:solidFill>
                  <a:srgbClr val="00205C"/>
                </a:solidFill>
                <a:latin typeface="Arial" panose="020B0604020202020204" pitchFamily="34" charset="0"/>
              </a:rPr>
              <a:t>Hypernatraemia</a:t>
            </a:r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</a:rPr>
              <a:t> (Na+ &gt; 145 </a:t>
            </a:r>
            <a:r>
              <a:rPr lang="en-US" sz="2000" b="1" dirty="0" err="1">
                <a:solidFill>
                  <a:srgbClr val="00205C"/>
                </a:solidFill>
                <a:latin typeface="Arial" panose="020B0604020202020204" pitchFamily="34" charset="0"/>
              </a:rPr>
              <a:t>mmol</a:t>
            </a:r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</a:rPr>
              <a:t>/L)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4289" y="2000132"/>
            <a:ext cx="10950955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In EVD: </a:t>
            </a:r>
            <a:r>
              <a:rPr lang="en-US" dirty="0" err="1">
                <a:solidFill>
                  <a:srgbClr val="00205C"/>
                </a:solidFill>
                <a:latin typeface="Arial"/>
                <a:cs typeface="Arial"/>
              </a:rPr>
              <a:t>hypernatraemia</a:t>
            </a: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 is most often due to fluid loss (dehydration) as a result of </a:t>
            </a:r>
            <a:r>
              <a:rPr lang="en-US" dirty="0" err="1">
                <a:solidFill>
                  <a:srgbClr val="00205C"/>
                </a:solidFill>
                <a:latin typeface="Arial"/>
                <a:cs typeface="Arial"/>
              </a:rPr>
              <a:t>diarrhoea</a:t>
            </a: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/vomiting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2505" y="2918613"/>
            <a:ext cx="14798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Correct </a:t>
            </a:r>
            <a:r>
              <a:rPr lang="en-US" sz="1600" b="1" dirty="0">
                <a:solidFill>
                  <a:srgbClr val="00205C"/>
                </a:solidFill>
                <a:latin typeface="Arial"/>
                <a:cs typeface="Arial"/>
              </a:rPr>
              <a:t>existing fluid deficit</a:t>
            </a:r>
            <a:endParaRPr lang="fr-FR" sz="1600" b="1" dirty="0">
              <a:solidFill>
                <a:srgbClr val="00205C"/>
              </a:solidFill>
              <a:latin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6581" y="4577562"/>
            <a:ext cx="170442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</a:rPr>
              <a:t>Replace  </a:t>
            </a:r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</a:rPr>
              <a:t>ongoing </a:t>
            </a:r>
          </a:p>
          <a:p>
            <a:r>
              <a:rPr lang="en" sz="1600" b="1" dirty="0">
                <a:solidFill>
                  <a:srgbClr val="00205C"/>
                </a:solidFill>
                <a:latin typeface="Arial"/>
                <a:cs typeface="Arial"/>
              </a:rPr>
              <a:t>fluid losses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29751" y="2898625"/>
            <a:ext cx="8118764" cy="7853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dirty="0" err="1">
                <a:solidFill>
                  <a:srgbClr val="00205C"/>
                </a:solidFill>
                <a:latin typeface="Arial"/>
                <a:cs typeface="Arial"/>
              </a:rPr>
              <a:t>Fluid</a:t>
            </a:r>
            <a:r>
              <a:rPr lang="fr-FR" sz="1600" b="1" dirty="0">
                <a:solidFill>
                  <a:srgbClr val="00205C"/>
                </a:solidFill>
                <a:latin typeface="Arial"/>
                <a:cs typeface="Arial"/>
              </a:rPr>
              <a:t> </a:t>
            </a:r>
            <a:r>
              <a:rPr lang="fr-FR" sz="1600" b="1" dirty="0" err="1">
                <a:solidFill>
                  <a:srgbClr val="00205C"/>
                </a:solidFill>
                <a:latin typeface="Arial"/>
                <a:cs typeface="Arial"/>
              </a:rPr>
              <a:t>deficit</a:t>
            </a:r>
            <a:r>
              <a:rPr lang="fr-FR" sz="1600" b="1" dirty="0">
                <a:solidFill>
                  <a:srgbClr val="00205C"/>
                </a:solidFill>
                <a:latin typeface="Arial"/>
                <a:cs typeface="Arial"/>
              </a:rPr>
              <a:t> (L) = [ (</a:t>
            </a:r>
            <a:r>
              <a:rPr lang="fr-FR" sz="1600" b="1" dirty="0" err="1">
                <a:solidFill>
                  <a:srgbClr val="00205C"/>
                </a:solidFill>
                <a:latin typeface="Arial"/>
                <a:cs typeface="Arial"/>
              </a:rPr>
              <a:t>current</a:t>
            </a:r>
            <a:r>
              <a:rPr lang="fr-FR" sz="1600" b="1" dirty="0">
                <a:solidFill>
                  <a:srgbClr val="00205C"/>
                </a:solidFill>
                <a:latin typeface="Arial"/>
                <a:cs typeface="Arial"/>
              </a:rPr>
              <a:t> Na+ / </a:t>
            </a:r>
            <a:r>
              <a:rPr lang="fr-FR" sz="1600" b="1" dirty="0" err="1">
                <a:solidFill>
                  <a:srgbClr val="00205C"/>
                </a:solidFill>
                <a:latin typeface="Arial"/>
                <a:cs typeface="Arial"/>
              </a:rPr>
              <a:t>target</a:t>
            </a:r>
            <a:r>
              <a:rPr lang="fr-FR" sz="1600" b="1" dirty="0">
                <a:solidFill>
                  <a:srgbClr val="00205C"/>
                </a:solidFill>
                <a:latin typeface="Arial"/>
                <a:cs typeface="Arial"/>
              </a:rPr>
              <a:t> Na+) – 1) ]  x 0.6 (body </a:t>
            </a:r>
            <a:r>
              <a:rPr lang="fr-FR" sz="1600" b="1" dirty="0" err="1">
                <a:solidFill>
                  <a:srgbClr val="00205C"/>
                </a:solidFill>
                <a:latin typeface="Arial"/>
                <a:cs typeface="Arial"/>
              </a:rPr>
              <a:t>weight</a:t>
            </a:r>
            <a:r>
              <a:rPr lang="fr-FR" sz="1600" b="1" dirty="0">
                <a:solidFill>
                  <a:srgbClr val="00205C"/>
                </a:solidFill>
                <a:latin typeface="Arial"/>
                <a:cs typeface="Arial"/>
              </a:rPr>
              <a:t> in Kg)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rgbClr val="00205C"/>
                </a:solidFill>
                <a:latin typeface="Arial"/>
                <a:cs typeface="Arial"/>
              </a:rPr>
              <a:t>i.e. 0.6 x </a:t>
            </a:r>
            <a:r>
              <a:rPr lang="fr-FR" sz="1600" dirty="0" err="1">
                <a:solidFill>
                  <a:srgbClr val="00205C"/>
                </a:solidFill>
                <a:latin typeface="Arial"/>
                <a:cs typeface="Arial"/>
              </a:rPr>
              <a:t>weight</a:t>
            </a:r>
            <a:r>
              <a:rPr lang="fr-FR" sz="1600" dirty="0">
                <a:solidFill>
                  <a:srgbClr val="00205C"/>
                </a:solidFill>
                <a:latin typeface="Arial"/>
                <a:cs typeface="Arial"/>
              </a:rPr>
              <a:t> x [(Na+/140) - 1]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006753" y="3709821"/>
            <a:ext cx="8285202" cy="7853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Acute symptomatic hypernatremia can be lowered from 1 mmol/l/h up to 145 mmol/L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50% for replacement over the first 12 hours and the remaining 50% over 24 - 48 hours</a:t>
            </a:r>
            <a:endParaRPr lang="fr-FR" sz="16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33388" y="4871601"/>
            <a:ext cx="737061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BE3547"/>
                </a:solidFill>
                <a:latin typeface="Arial"/>
                <a:cs typeface="Arial"/>
              </a:rPr>
              <a:t>If replacement is too fast can expose the patient to the risk of cerebral oedema – especially important in pediatric patients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1981006" y="2755786"/>
            <a:ext cx="8118764" cy="2786032"/>
          </a:xfrm>
          <a:prstGeom prst="roundRect">
            <a:avLst>
              <a:gd name="adj" fmla="val 6722"/>
            </a:avLst>
          </a:prstGeom>
          <a:noFill/>
          <a:ln>
            <a:solidFill>
              <a:srgbClr val="E0597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2110989" y="4544208"/>
            <a:ext cx="742057" cy="827420"/>
            <a:chOff x="421439" y="1844735"/>
            <a:chExt cx="863170" cy="966382"/>
          </a:xfrm>
        </p:grpSpPr>
        <p:sp>
          <p:nvSpPr>
            <p:cNvPr id="24" name="Rectangle 23"/>
            <p:cNvSpPr/>
            <p:nvPr/>
          </p:nvSpPr>
          <p:spPr>
            <a:xfrm>
              <a:off x="421439" y="1844735"/>
              <a:ext cx="863170" cy="966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2" descr="609,471 Danger Sign Stock Photos, Pictures &amp; Royalty-Free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5" t="14684" r="12116" b="15442"/>
            <a:stretch/>
          </p:blipFill>
          <p:spPr bwMode="auto">
            <a:xfrm>
              <a:off x="438706" y="1899687"/>
              <a:ext cx="828636" cy="76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Grafik 9" descr="A picture containing icon&#10;&#10;Description automatically generated">
            <a:extLst>
              <a:ext uri="{FF2B5EF4-FFF2-40B4-BE49-F238E27FC236}">
                <a16:creationId xmlns:a16="http://schemas.microsoft.com/office/drawing/2014/main" id="{0EC426D9-FC07-4D29-AFF7-F73C924F1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498" y="2884569"/>
            <a:ext cx="1804760" cy="2372189"/>
          </a:xfrm>
          <a:prstGeom prst="rect">
            <a:avLst/>
          </a:prstGeom>
          <a:ln w="3175">
            <a:solidFill>
              <a:srgbClr val="00205C"/>
            </a:solidFill>
          </a:ln>
        </p:spPr>
      </p:pic>
      <p:sp>
        <p:nvSpPr>
          <p:cNvPr id="28" name="ZoneTexte 27"/>
          <p:cNvSpPr txBox="1"/>
          <p:nvPr/>
        </p:nvSpPr>
        <p:spPr>
          <a:xfrm>
            <a:off x="597197" y="4027981"/>
            <a:ext cx="1038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5964793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en"/>
              <a:t>Summary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382250" y="1506047"/>
            <a:ext cx="10200806" cy="4130332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>
              <a:spcBef>
                <a:spcPts val="600"/>
              </a:spcBef>
              <a:spcAft>
                <a:spcPts val="600"/>
              </a:spcAft>
            </a:pPr>
            <a:r>
              <a:rPr lang="en" sz="1800">
                <a:latin typeface="Arial"/>
                <a:cs typeface="Arial"/>
              </a:rPr>
              <a:t>Electrolyte abnormalities are common (enteral losses, renal failure) in FVD.</a:t>
            </a:r>
            <a:endParaRPr lang="en-US" sz="1800">
              <a:latin typeface="Arial"/>
              <a:cs typeface="Arial"/>
            </a:endParaRPr>
          </a:p>
          <a:p>
            <a:pPr marL="179705" indent="-179705">
              <a:spcBef>
                <a:spcPts val="600"/>
              </a:spcBef>
              <a:spcAft>
                <a:spcPts val="600"/>
              </a:spcAft>
            </a:pPr>
            <a:r>
              <a:rPr lang="en" sz="1800">
                <a:latin typeface="Arial"/>
                <a:cs typeface="Arial"/>
              </a:rPr>
              <a:t>Electrolyte abnormalities may be associated with severe complications (e.g. cardiac arrhythmias).</a:t>
            </a:r>
            <a:endParaRPr lang="fr-FR" sz="1800">
              <a:latin typeface="Arial"/>
              <a:cs typeface="Arial"/>
            </a:endParaRPr>
          </a:p>
          <a:p>
            <a:pPr marL="179705" indent="-179705">
              <a:spcBef>
                <a:spcPts val="600"/>
              </a:spcBef>
              <a:spcAft>
                <a:spcPts val="600"/>
              </a:spcAft>
            </a:pPr>
            <a:r>
              <a:rPr lang="en" sz="1800">
                <a:latin typeface="Arial"/>
                <a:cs typeface="Arial"/>
              </a:rPr>
              <a:t>Preventing electrolyte abnormalities is possible: </a:t>
            </a:r>
          </a:p>
          <a:p>
            <a:pPr marL="359410" lvl="1" indent="-179705">
              <a:spcBef>
                <a:spcPts val="400"/>
              </a:spcBef>
              <a:spcAft>
                <a:spcPts val="600"/>
              </a:spcAft>
            </a:pPr>
            <a:r>
              <a:rPr lang="en" sz="1800">
                <a:latin typeface="Arial"/>
                <a:cs typeface="Arial"/>
              </a:rPr>
              <a:t>Encourage ORS for oral hydration in all patients as tolerated.</a:t>
            </a:r>
            <a:endParaRPr lang="en" sz="1800">
              <a:cs typeface="Arial"/>
            </a:endParaRPr>
          </a:p>
          <a:p>
            <a:pPr marL="359410" lvl="1" indent="-179705">
              <a:spcBef>
                <a:spcPts val="400"/>
              </a:spcBef>
              <a:spcAft>
                <a:spcPts val="600"/>
              </a:spcAft>
            </a:pPr>
            <a:r>
              <a:rPr lang="en" sz="1800" dirty="0">
                <a:latin typeface="Arial"/>
                <a:cs typeface="Arial"/>
              </a:rPr>
              <a:t>Appropriate use of IV fluids.</a:t>
            </a:r>
            <a:endParaRPr lang="fr-FR" sz="1800">
              <a:latin typeface="Arial"/>
              <a:cs typeface="Arial"/>
            </a:endParaRPr>
          </a:p>
          <a:p>
            <a:pPr marL="179705" indent="-179705">
              <a:spcBef>
                <a:spcPts val="600"/>
              </a:spcBef>
              <a:spcAft>
                <a:spcPts val="600"/>
              </a:spcAft>
            </a:pPr>
            <a:r>
              <a:rPr lang="en" sz="1800">
                <a:latin typeface="Arial"/>
                <a:cs typeface="Arial"/>
              </a:rPr>
              <a:t>Early detection and treatment of electrolyte abnormalities </a:t>
            </a:r>
            <a:r>
              <a:rPr lang="en" sz="1800" dirty="0">
                <a:solidFill>
                  <a:srgbClr val="BE3547"/>
                </a:solidFill>
                <a:latin typeface="Arial"/>
                <a:cs typeface="Arial"/>
              </a:rPr>
              <a:t>saves lives.</a:t>
            </a:r>
            <a:endParaRPr lang="fr-FR" sz="1800" dirty="0">
              <a:solidFill>
                <a:srgbClr val="BE3547"/>
              </a:solidFill>
              <a:latin typeface="Arial"/>
              <a:cs typeface="Arial"/>
            </a:endParaRPr>
          </a:p>
          <a:p>
            <a:pPr marL="179705" indent="-179705">
              <a:spcBef>
                <a:spcPts val="600"/>
              </a:spcBef>
              <a:spcAft>
                <a:spcPts val="600"/>
              </a:spcAft>
            </a:pPr>
            <a:r>
              <a:rPr lang="en" sz="1800" dirty="0">
                <a:latin typeface="Arial"/>
                <a:cs typeface="Arial"/>
              </a:rPr>
              <a:t>Hypokalaemia and hyponatraemia are common in </a:t>
            </a:r>
            <a:r>
              <a:rPr lang="en-US" sz="1800" dirty="0">
                <a:latin typeface="Arial"/>
                <a:cs typeface="Arial"/>
              </a:rPr>
              <a:t>FVD</a:t>
            </a:r>
            <a:r>
              <a:rPr lang="en" sz="1800" dirty="0">
                <a:latin typeface="Arial"/>
                <a:cs typeface="Arial"/>
              </a:rPr>
              <a:t> patients and can be life-threatening (do </a:t>
            </a:r>
            <a:r>
              <a:rPr lang="en" sz="1800">
                <a:latin typeface="Arial"/>
                <a:cs typeface="Arial"/>
              </a:rPr>
              <a:t>not forget magnesium)</a:t>
            </a:r>
            <a:endParaRPr lang="fr-FR" sz="1800">
              <a:latin typeface="Arial"/>
              <a:cs typeface="Arial"/>
            </a:endParaRPr>
          </a:p>
          <a:p>
            <a:pPr marL="179705" indent="-179705">
              <a:spcBef>
                <a:spcPts val="600"/>
              </a:spcBef>
              <a:spcAft>
                <a:spcPts val="600"/>
              </a:spcAft>
            </a:pPr>
            <a:r>
              <a:rPr lang="en" sz="1800" dirty="0" err="1">
                <a:latin typeface="Arial"/>
                <a:cs typeface="Arial"/>
              </a:rPr>
              <a:t>Hypocalcaemia</a:t>
            </a:r>
            <a:r>
              <a:rPr lang="en" sz="1800" dirty="0">
                <a:latin typeface="Arial"/>
                <a:cs typeface="Arial"/>
              </a:rPr>
              <a:t> should be treated (be careful to account for corrected </a:t>
            </a:r>
            <a:r>
              <a:rPr lang="en" sz="1800" dirty="0" err="1">
                <a:latin typeface="Arial"/>
                <a:cs typeface="Arial"/>
              </a:rPr>
              <a:t>calcaemia</a:t>
            </a:r>
            <a:r>
              <a:rPr lang="en" sz="1800" dirty="0">
                <a:latin typeface="Arial"/>
                <a:cs typeface="Arial"/>
              </a:rPr>
              <a:t> as albumin is often low in patients in critical care settings).</a:t>
            </a:r>
            <a:endParaRPr lang="fr-FR" sz="1800" dirty="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77184-0397-446B-8CF5-86484F79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9866FE3F-CF1C-60AE-06E5-1594F8327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29205D1-C663-C42E-4753-ACEBC0CE26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7807165B-4385-7855-3C2B-6C1A2AE13B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7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0E11767-1019-D033-614E-7E68DA74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32059"/>
            <a:ext cx="9700351" cy="2743200"/>
          </a:xfrm>
        </p:spPr>
        <p:txBody>
          <a:bodyPr/>
          <a:lstStyle/>
          <a:p>
            <a:r>
              <a:rPr lang="en-FR" dirty="0">
                <a:solidFill>
                  <a:srgbClr val="E05972"/>
                </a:solidFill>
              </a:rPr>
              <a:t>Questions?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5C783E-FD94-269C-3952-7EBE7E23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B0858-1D5C-E1B0-4582-19C41671FA26}"/>
              </a:ext>
            </a:extLst>
          </p:cNvPr>
          <p:cNvSpPr/>
          <p:nvPr/>
        </p:nvSpPr>
        <p:spPr>
          <a:xfrm>
            <a:off x="11503619" y="6247601"/>
            <a:ext cx="380035" cy="610399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latin typeface="Arial" panose="020B0604020202020204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6F680C4-CF74-D70C-D9F9-949EE8EA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9964198" y="710967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737B1D95-F221-F19F-D782-729A1F38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085110" y="18904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B5942577-8EB6-BE2C-533D-87C3F623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366526" y="791234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 dirty="0"/>
              <a:t>Objectives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BF5A1-FDEC-4946-A2F9-0D32A5300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319164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At the end of this session you will be able to: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Describe the importance of early detection of electrolytic abnormalities 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Provide measures for the prevention and management of major FVD-related electrolyte abnormalities</a:t>
            </a:r>
            <a:endParaRPr lang="en-US" dirty="0">
              <a:cs typeface="Arial"/>
            </a:endParaRPr>
          </a:p>
          <a:p>
            <a:pPr marL="179705" indent="-17970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6D2AFE-DFFF-4092-B888-0B802E77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E768C22-BDE5-3887-2477-AF5ACDC72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2A743C58-924D-F09A-504D-C679EB4806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BCE79E75-63C0-58E8-2043-14DEAA107D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/>
              <a:t>Presentation outline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B53F-C95C-45AF-A1DD-9F5BE499C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551305"/>
            <a:ext cx="11277600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en-US" dirty="0">
                <a:latin typeface="Arial"/>
                <a:cs typeface="Arial"/>
              </a:rPr>
              <a:t>Recognizing electrolyte abnormalities</a:t>
            </a:r>
            <a:endParaRPr lang="en-US" dirty="0"/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Screening</a:t>
            </a: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Clinical manifestations</a:t>
            </a: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Diagnostics (point of care)</a:t>
            </a:r>
          </a:p>
          <a:p>
            <a:pPr marL="179705" indent="-179705"/>
            <a:r>
              <a:rPr lang="en-US" dirty="0"/>
              <a:t>Prevention of disorders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Daily needs</a:t>
            </a: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Prevention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Management</a:t>
            </a:r>
            <a:endParaRPr lang="en-US" dirty="0">
              <a:cs typeface="Arial"/>
            </a:endParaRPr>
          </a:p>
          <a:p>
            <a:pPr marL="179705" indent="-17970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49C7B-19D5-4F5F-B30B-B888EE6B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CFF3B5A-2402-B6D8-61F1-55B8DE395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9CCA0B89-43D0-8BCE-D063-15CE950F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428219B1-A959-A441-770A-C0DDB21B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4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/>
              <a:t>Presentation outline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1BC7B-6427-4DC3-A0D0-7EE3356F5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6" y="1825625"/>
            <a:ext cx="11212284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en-US" dirty="0"/>
              <a:t>Recognizing electrolyte disorders</a:t>
            </a:r>
            <a:endParaRPr lang="en-US"/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Screening</a:t>
            </a:r>
            <a:endParaRPr lang="en-US" dirty="0"/>
          </a:p>
          <a:p>
            <a:pPr marL="359410" lvl="1" indent="-179705"/>
            <a:r>
              <a:rPr lang="en-US" dirty="0"/>
              <a:t>Clinical manifestations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/>
              <a:t>Diagnostics (point of care)</a:t>
            </a:r>
            <a:endParaRPr lang="en-US" dirty="0">
              <a:cs typeface="Arial" panose="020B0604020202020204" pitchFamily="34" charset="0"/>
            </a:endParaRPr>
          </a:p>
          <a:p>
            <a:pPr marL="179705" indent="-179705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Prevention of disorders</a:t>
            </a:r>
            <a:endParaRPr lang="en-US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Daily needs</a:t>
            </a:r>
            <a:endParaRPr lang="en-US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Prevention</a:t>
            </a:r>
            <a:endParaRPr lang="en-US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9705" indent="-179705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Management</a:t>
            </a:r>
            <a:endParaRPr lang="en-US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9705" indent="-17970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029E8-A78F-47A3-B97D-217A2E42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5986F3C-3895-E189-6876-7775A4A79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C5827B58-F27B-2CDA-0EF0-63A98073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4A61BA2D-A35A-D6AA-5CD8-1CCC5FE4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3E26E-30BE-9298-39BE-3770AB873DAE}"/>
              </a:ext>
            </a:extLst>
          </p:cNvPr>
          <p:cNvSpPr/>
          <p:nvPr/>
        </p:nvSpPr>
        <p:spPr>
          <a:xfrm>
            <a:off x="457200" y="1755955"/>
            <a:ext cx="11353800" cy="1564187"/>
          </a:xfrm>
          <a:prstGeom prst="rect">
            <a:avLst/>
          </a:prstGeom>
          <a:noFill/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5568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09B92-CB14-406A-9B80-6264E66C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124" y="6259237"/>
            <a:ext cx="380035" cy="261570"/>
          </a:xfrm>
        </p:spPr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CD4CECD-B040-B39C-9D4F-F0DE049E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4B5DA930-0B8C-06EB-8726-86D8A88C4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24BFEDFA-ECF2-624B-BCC9-C292EBCCD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7795262" y="1329537"/>
            <a:ext cx="0" cy="4203492"/>
          </a:xfrm>
          <a:prstGeom prst="line">
            <a:avLst/>
          </a:prstGeom>
          <a:ln w="12700" cap="flat" cmpd="sng" algn="ctr">
            <a:solidFill>
              <a:srgbClr val="00205C">
                <a:alpha val="50000"/>
              </a:srgb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867738" y="1324444"/>
            <a:ext cx="0" cy="4203492"/>
          </a:xfrm>
          <a:prstGeom prst="line">
            <a:avLst/>
          </a:prstGeom>
          <a:ln w="12700" cap="flat" cmpd="sng" algn="ctr">
            <a:solidFill>
              <a:srgbClr val="00205C">
                <a:alpha val="50000"/>
              </a:srgb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pPr rtl="0"/>
            <a:r>
              <a:rPr lang="en" dirty="0"/>
              <a:t>Ebola evolution – electrolyte disorders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85535" y="1465115"/>
            <a:ext cx="2229155" cy="351692"/>
          </a:xfrm>
          <a:prstGeom prst="rect">
            <a:avLst/>
          </a:prstGeom>
          <a:solidFill>
            <a:srgbClr val="E05972">
              <a:alpha val="20000"/>
            </a:srgbClr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57102" y="1465115"/>
            <a:ext cx="4778395" cy="351692"/>
          </a:xfrm>
          <a:prstGeom prst="rect">
            <a:avLst/>
          </a:prstGeom>
          <a:solidFill>
            <a:srgbClr val="E05972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Peak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77915" y="1465115"/>
            <a:ext cx="2229155" cy="351692"/>
          </a:xfrm>
          <a:prstGeom prst="rect">
            <a:avLst/>
          </a:prstGeom>
          <a:solidFill>
            <a:srgbClr val="99D7DF">
              <a:alpha val="20000"/>
            </a:srgbClr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Recovery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57914" y="1898531"/>
            <a:ext cx="1990499" cy="30246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↓ WBC, ↓ Plt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14689" y="3059525"/>
            <a:ext cx="5817491" cy="329867"/>
          </a:xfrm>
          <a:prstGeom prst="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Kidney failure: ↑ BUN, ↑ Creatinine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14689" y="3482609"/>
            <a:ext cx="4919023" cy="317470"/>
          </a:xfrm>
          <a:prstGeom prst="rect">
            <a:avLst/>
          </a:prstGeom>
          <a:solidFill>
            <a:srgbClr val="4D4D4D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Electrolyte disorders: ↓ Na+, ↓ or ↑ K+, ↓ Ca++, ↓ Mg++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14689" y="3893294"/>
            <a:ext cx="4371824" cy="302462"/>
          </a:xfrm>
          <a:prstGeom prst="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Metabolic acidosis: ↑ lactate, ↓ HCO-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14689" y="4280735"/>
            <a:ext cx="4399960" cy="309171"/>
          </a:xfrm>
          <a:prstGeom prst="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↑ CPK, myoglobinuria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14689" y="4704954"/>
            <a:ext cx="3368212" cy="310292"/>
          </a:xfrm>
          <a:prstGeom prst="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Hypoalbuminaemia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14689" y="5143680"/>
            <a:ext cx="3368212" cy="313917"/>
          </a:xfrm>
          <a:prstGeom prst="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Coagulopathy: ↑ PT, ↑ PTT, ↑ D-dimer 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532498" y="1366643"/>
            <a:ext cx="0" cy="4231633"/>
          </a:xfrm>
          <a:prstGeom prst="line">
            <a:avLst/>
          </a:prstGeom>
          <a:ln w="12700" cap="flat" cmpd="sng" algn="ctr">
            <a:solidFill>
              <a:srgbClr val="00205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532498" y="5527936"/>
            <a:ext cx="10874323" cy="0"/>
          </a:xfrm>
          <a:prstGeom prst="line">
            <a:avLst/>
          </a:prstGeom>
          <a:ln w="12700" cap="flat" cmpd="sng" algn="ctr">
            <a:solidFill>
              <a:srgbClr val="00205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89154" y="1894753"/>
            <a:ext cx="3844558" cy="27977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↑ </a:t>
            </a:r>
            <a:r>
              <a:rPr lang="en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WBC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(↑ PN), ↓ Hb, ↓ Hct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28380" y="1894895"/>
            <a:ext cx="1990499" cy="30246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↑ Plt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54861" y="2289576"/>
            <a:ext cx="5978851" cy="30246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Liver 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failure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↑ ALT, ↑ AST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54861" y="2679439"/>
            <a:ext cx="5978851" cy="302462"/>
          </a:xfrm>
          <a:prstGeom prst="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Hypoglycaemia</a:t>
            </a:r>
            <a:endParaRPr lang="fr-FR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8440" y="5525760"/>
            <a:ext cx="68743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DAY 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45052" y="5493494"/>
            <a:ext cx="51328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D14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88169" y="5492751"/>
            <a:ext cx="537866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D7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60208" y="5533029"/>
            <a:ext cx="51328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D21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975866" y="5506678"/>
            <a:ext cx="51328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D28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Text Box 15">
            <a:extLst>
              <a:ext uri="{FF2B5EF4-FFF2-40B4-BE49-F238E27FC236}">
                <a16:creationId xmlns:a16="http://schemas.microsoft.com/office/drawing/2014/main" id="{4589878F-9A44-1D46-8211-5DADD6C6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163" y="6040626"/>
            <a:ext cx="7772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itchFamily="34" charset="0"/>
              </a:rPr>
              <a:t>Source: Jacob ST, Crozier I, Fischer WA et al. Ebola virus disease.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itchFamily="34" charset="0"/>
              </a:rPr>
              <a:t>Nat Rev Dis Primers. 2020;6(13). https://</a:t>
            </a:r>
            <a:r>
              <a:rPr kumimoji="0" lang="en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itchFamily="34" charset="0"/>
              </a:rPr>
              <a:t>doi.org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itchFamily="34" charset="0"/>
              </a:rPr>
              <a:t>/10.1038/s41572-020-0147-3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itchFamily="34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39" name="Graphic 37" descr="Badge Question Mark with solid fill">
            <a:extLst>
              <a:ext uri="{FF2B5EF4-FFF2-40B4-BE49-F238E27FC236}">
                <a16:creationId xmlns:a16="http://schemas.microsoft.com/office/drawing/2014/main" id="{E2E34368-673C-43D9-90FC-010899F6D52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927547" y="4100118"/>
            <a:ext cx="773894" cy="759982"/>
          </a:xfrm>
          <a:prstGeom prst="rect">
            <a:avLst/>
          </a:prstGeom>
        </p:spPr>
      </p:pic>
      <p:sp>
        <p:nvSpPr>
          <p:cNvPr id="40" name="TextBox 36">
            <a:extLst>
              <a:ext uri="{FF2B5EF4-FFF2-40B4-BE49-F238E27FC236}">
                <a16:creationId xmlns:a16="http://schemas.microsoft.com/office/drawing/2014/main" id="{6137B35D-D3EE-4D70-A1D9-7FA066C1EAFE}"/>
              </a:ext>
            </a:extLst>
          </p:cNvPr>
          <p:cNvSpPr txBox="1"/>
          <p:nvPr/>
        </p:nvSpPr>
        <p:spPr>
          <a:xfrm>
            <a:off x="8632180" y="4200990"/>
            <a:ext cx="3481856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" sz="1600" b="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/>
                <a:cs typeface="Arial"/>
              </a:rPr>
              <a:t>What is </a:t>
            </a: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the </a:t>
            </a:r>
            <a:r>
              <a:rPr lang="en" sz="1600" b="1" dirty="0">
                <a:solidFill>
                  <a:srgbClr val="00205C"/>
                </a:solidFill>
                <a:latin typeface="Arial"/>
                <a:cs typeface="Arial"/>
              </a:rPr>
              <a:t>impact </a:t>
            </a:r>
            <a:r>
              <a:rPr lang="en" sz="1600" b="1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/>
                <a:cs typeface="Arial"/>
              </a:rPr>
              <a:t>of </a:t>
            </a:r>
            <a:r>
              <a:rPr lang="en" sz="1600" noProof="0" dirty="0">
                <a:solidFill>
                  <a:srgbClr val="00205C"/>
                </a:solidFill>
                <a:latin typeface="Arial"/>
                <a:cs typeface="Arial"/>
              </a:rPr>
              <a:t>electrolyte </a:t>
            </a: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abnormalities in</a:t>
            </a:r>
            <a:r>
              <a:rPr lang="en" sz="1600" b="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FVD </a:t>
            </a:r>
            <a:r>
              <a:rPr lang="en" sz="1600" b="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/>
                <a:cs typeface="Arial"/>
              </a:rPr>
              <a:t>patients?</a:t>
            </a:r>
          </a:p>
          <a:p>
            <a:pPr>
              <a:defRPr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They can occur at any time</a:t>
            </a:r>
            <a:endParaRPr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6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 dirty="0">
                <a:latin typeface="Arial"/>
                <a:cs typeface="Arial"/>
              </a:rPr>
              <a:t>Recognizing electrolyte abnormalities</a:t>
            </a:r>
            <a:endParaRPr lang="e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986CC-AD91-4713-A26D-E02D78EC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47725" cy="4130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BE3547"/>
                </a:solidFill>
              </a:rPr>
              <a:t>Electrolyte abnormalities are </a:t>
            </a:r>
            <a:br>
              <a:rPr lang="en-US" b="1" dirty="0">
                <a:solidFill>
                  <a:srgbClr val="BE3547"/>
                </a:solidFill>
              </a:rPr>
            </a:br>
            <a:r>
              <a:rPr lang="en-US" b="1" dirty="0">
                <a:solidFill>
                  <a:srgbClr val="BE3547"/>
                </a:solidFill>
              </a:rPr>
              <a:t>common in FVD</a:t>
            </a:r>
          </a:p>
          <a:p>
            <a:pPr marL="0" indent="0">
              <a:buNone/>
            </a:pPr>
            <a:r>
              <a:rPr lang="en-US" sz="1800" b="1" dirty="0"/>
              <a:t>The most frequent are:</a:t>
            </a:r>
          </a:p>
          <a:p>
            <a:r>
              <a:rPr lang="en-US" sz="1800" dirty="0" err="1"/>
              <a:t>Hyponatraemia</a:t>
            </a:r>
            <a:endParaRPr lang="en-US" sz="1800" dirty="0"/>
          </a:p>
          <a:p>
            <a:r>
              <a:rPr lang="en-US" sz="1800" dirty="0" err="1"/>
              <a:t>Hypokalaemia</a:t>
            </a:r>
            <a:endParaRPr lang="en-US" sz="1800" dirty="0"/>
          </a:p>
          <a:p>
            <a:r>
              <a:rPr lang="en-US" sz="1800" dirty="0" err="1"/>
              <a:t>Hypocalcaemia</a:t>
            </a:r>
            <a:endParaRPr lang="en-US" sz="1800" dirty="0"/>
          </a:p>
          <a:p>
            <a:r>
              <a:rPr lang="en-US" sz="1800" dirty="0"/>
              <a:t>Hypomagnesaemia</a:t>
            </a:r>
          </a:p>
          <a:p>
            <a:r>
              <a:rPr lang="en-US" sz="1800" dirty="0" err="1"/>
              <a:t>Hypoalbuminaemia</a:t>
            </a:r>
            <a:r>
              <a:rPr lang="en-US" sz="1800" dirty="0"/>
              <a:t> affects calcium concentration</a:t>
            </a:r>
          </a:p>
          <a:p>
            <a:endParaRPr lang="en-US" sz="18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ADB0C2-D749-4EE9-83DF-979E8AAF2E43}"/>
              </a:ext>
            </a:extLst>
          </p:cNvPr>
          <p:cNvSpPr txBox="1">
            <a:spLocks/>
          </p:cNvSpPr>
          <p:nvPr/>
        </p:nvSpPr>
        <p:spPr>
          <a:xfrm>
            <a:off x="4923614" y="5264955"/>
            <a:ext cx="6866604" cy="485658"/>
          </a:xfrm>
          <a:prstGeom prst="rect">
            <a:avLst/>
          </a:prstGeom>
        </p:spPr>
        <p:txBody>
          <a:bodyPr rtlCol="0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rtl="0"/>
            <a:r>
              <a:rPr lang="en" sz="1200" i="1" dirty="0">
                <a:latin typeface="Segoe Condensed" panose="020B0606040200020203"/>
              </a:rPr>
              <a:t>Source: </a:t>
            </a:r>
            <a:r>
              <a:rPr lang="en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Uyeki</a:t>
            </a:r>
            <a:r>
              <a:rPr lang="e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TM, Mehta AK, Davey RT et al. Clinical management of Ebola virus disease in the United States and Europe. NEJM. 2016;374:636-646..</a:t>
            </a:r>
            <a:endParaRPr lang="en" sz="1200" dirty="0">
              <a:latin typeface="Segoe Condensed" panose="020B0606040200020203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09B92-CB14-406A-9B80-6264E66C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124" y="6259237"/>
            <a:ext cx="380035" cy="261570"/>
          </a:xfrm>
        </p:spPr>
        <p:txBody>
          <a:bodyPr/>
          <a:lstStyle/>
          <a:p>
            <a:fld id="{714BF2E0-EE3B-6A4E-9FB9-82DE86E1F0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CD4CECD-B040-B39C-9D4F-F0DE049E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4B5DA930-0B8C-06EB-8726-86D8A88C4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24BFEDFA-ECF2-624B-BCC9-C292EBCCD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5247" t="1741" r="2135" b="50013"/>
          <a:stretch/>
        </p:blipFill>
        <p:spPr>
          <a:xfrm>
            <a:off x="4516581" y="1911927"/>
            <a:ext cx="7273637" cy="31178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 à coins arrondis 9"/>
          <p:cNvSpPr/>
          <p:nvPr/>
        </p:nvSpPr>
        <p:spPr>
          <a:xfrm>
            <a:off x="8447459" y="4693343"/>
            <a:ext cx="1978670" cy="31390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8447459" y="3579021"/>
            <a:ext cx="1951630" cy="10918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80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 dirty="0">
                <a:latin typeface="Arial"/>
                <a:cs typeface="Arial"/>
              </a:rPr>
              <a:t>Recognizing electrolyte abnormalities</a:t>
            </a:r>
            <a:endParaRPr lang="e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43B2D-0AED-49C4-8092-C08D2D9DE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7513"/>
            <a:ext cx="11277600" cy="413033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BE3547"/>
                </a:solidFill>
                <a:latin typeface="Arial"/>
                <a:cs typeface="Arial"/>
              </a:rPr>
              <a:t>Screening</a:t>
            </a:r>
            <a:endParaRPr lang="en-US" b="1" dirty="0">
              <a:solidFill>
                <a:srgbClr val="BE3547"/>
              </a:solidFill>
            </a:endParaRPr>
          </a:p>
          <a:p>
            <a:pPr marL="179705" indent="-179705"/>
            <a:r>
              <a:rPr lang="en-US" sz="1800" b="1" dirty="0">
                <a:latin typeface="Arial"/>
                <a:cs typeface="Arial"/>
              </a:rPr>
              <a:t>Routine biochemical assessment for any patient admitted 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Clinical manifestations suggestive of a patient with potential electrolyte abnormalities</a:t>
            </a:r>
            <a:endParaRPr lang="en-US" sz="1800" dirty="0">
              <a:cs typeface="Arial"/>
            </a:endParaRPr>
          </a:p>
          <a:p>
            <a:pPr marL="359410" lvl="1" indent="-179705"/>
            <a:r>
              <a:rPr lang="en-US" sz="1800" dirty="0"/>
              <a:t>Dehydration, </a:t>
            </a:r>
            <a:r>
              <a:rPr lang="en-US" sz="1800" dirty="0" err="1"/>
              <a:t>diarrhoea</a:t>
            </a:r>
            <a:r>
              <a:rPr lang="en-US" sz="1800" dirty="0"/>
              <a:t>, vomiting</a:t>
            </a:r>
            <a:endParaRPr lang="en-US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sz="1800" dirty="0"/>
              <a:t>Acute renal failure </a:t>
            </a:r>
            <a:endParaRPr lang="en-US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sz="1800" dirty="0">
                <a:latin typeface="Arial"/>
                <a:cs typeface="Arial"/>
              </a:rPr>
              <a:t>Diuresis</a:t>
            </a:r>
            <a:endParaRPr lang="en-US" sz="1800" dirty="0">
              <a:cs typeface="Arial"/>
            </a:endParaRPr>
          </a:p>
          <a:p>
            <a:pPr marL="539750" lvl="2" indent="-179705"/>
            <a:r>
              <a:rPr lang="en-US" sz="1800" dirty="0"/>
              <a:t>Diuretics</a:t>
            </a:r>
            <a:endParaRPr lang="en-US" sz="1800" dirty="0">
              <a:cs typeface="Arial" panose="020B0604020202020204" pitchFamily="34" charset="0"/>
            </a:endParaRPr>
          </a:p>
          <a:p>
            <a:pPr marL="539750" lvl="2" indent="-179705"/>
            <a:r>
              <a:rPr lang="en-US" sz="1800" dirty="0">
                <a:latin typeface="Arial"/>
                <a:cs typeface="Arial"/>
              </a:rPr>
              <a:t>Post-ATN diuresis</a:t>
            </a:r>
            <a:endParaRPr lang="en-US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sz="1700" dirty="0">
                <a:latin typeface="Arial"/>
                <a:cs typeface="Arial"/>
              </a:rPr>
              <a:t>Sepsis</a:t>
            </a:r>
          </a:p>
          <a:p>
            <a:pPr marL="359410" lvl="1" indent="-179705"/>
            <a:r>
              <a:rPr lang="en-US" sz="1700" dirty="0">
                <a:latin typeface="Arial"/>
                <a:cs typeface="Arial"/>
              </a:rPr>
              <a:t>Septic Shock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sz="1800" dirty="0">
                <a:latin typeface="Arial"/>
                <a:cs typeface="Arial"/>
              </a:rPr>
              <a:t>Use of hypotonic fluids </a:t>
            </a:r>
            <a:endParaRPr lang="en-US" dirty="0">
              <a:cs typeface="Arial"/>
            </a:endParaRPr>
          </a:p>
          <a:p>
            <a:pPr marL="359410" lvl="1" indent="-179705"/>
            <a:r>
              <a:rPr lang="en-US" sz="1800" dirty="0">
                <a:latin typeface="Arial"/>
                <a:cs typeface="Arial"/>
              </a:rPr>
              <a:t>Myositis or rhabdomyolysis</a:t>
            </a:r>
            <a:endParaRPr lang="en-US" sz="1800" dirty="0">
              <a:cs typeface="Arial"/>
            </a:endParaRPr>
          </a:p>
          <a:p>
            <a:pPr marL="359410" lvl="1" indent="-179705"/>
            <a:r>
              <a:rPr lang="en-US" sz="1800" dirty="0"/>
              <a:t>Transfusion</a:t>
            </a:r>
            <a:endParaRPr lang="en-US" sz="1800" dirty="0">
              <a:cs typeface="Arial" panose="020B0604020202020204" pitchFamily="34" charset="0"/>
            </a:endParaRPr>
          </a:p>
          <a:p>
            <a:pPr marL="359410" lvl="1" indent="-179705"/>
            <a:endParaRPr lang="en-US" sz="1800" dirty="0">
              <a:cs typeface="Arial" panose="020B0604020202020204" pitchFamily="34" charset="0"/>
            </a:endParaRPr>
          </a:p>
          <a:p>
            <a:pPr marL="179705" indent="-179705"/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755EA-E17C-4181-8936-13486DB9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CA9EBB6-7654-6803-1419-505129560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178EFFC8-87E5-25B9-D474-A014A202DD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70C303AB-5746-F480-B0A8-C35A34DBA9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7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 dirty="0">
                <a:latin typeface="Arial"/>
                <a:cs typeface="Arial"/>
              </a:rPr>
              <a:t>Recognizing electrolyte abnormalities</a:t>
            </a:r>
            <a:endParaRPr lang="e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D8AE-D4A0-4FF8-A52D-EB72CFEB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6B504FE-4092-157D-0C9B-740662A52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3F9E1221-95F9-C585-9DCE-BD1A77D005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25CB19B9-B138-23F8-8C34-05FA77277A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7AF6C-1305-3DED-2AC1-72306A848461}"/>
              </a:ext>
            </a:extLst>
          </p:cNvPr>
          <p:cNvSpPr txBox="1"/>
          <p:nvPr/>
        </p:nvSpPr>
        <p:spPr>
          <a:xfrm>
            <a:off x="393700" y="1449625"/>
            <a:ext cx="757294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</a:rPr>
              <a:t>Common clinical manifestations of electrolyte abnormalities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BE0322-B2A3-4F08-8341-B58F8EE14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50" y="2124584"/>
            <a:ext cx="2509635" cy="266319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Common signs of all disorders</a:t>
            </a:r>
          </a:p>
          <a:p>
            <a:r>
              <a:rPr lang="en-US" sz="1800" dirty="0"/>
              <a:t>Asthenia and generalized weakness,</a:t>
            </a:r>
          </a:p>
          <a:p>
            <a:r>
              <a:rPr lang="en-US" sz="1800" dirty="0"/>
              <a:t>Restlessness </a:t>
            </a:r>
          </a:p>
          <a:p>
            <a:r>
              <a:rPr lang="en-US" sz="1800" dirty="0"/>
              <a:t>Nausea</a:t>
            </a:r>
          </a:p>
          <a:p>
            <a:r>
              <a:rPr lang="en-US" sz="1800" dirty="0"/>
              <a:t>Vomiting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0847085" y="2031449"/>
            <a:ext cx="1209441" cy="522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995988" y="2048236"/>
            <a:ext cx="1209441" cy="522514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0786613" y="2031449"/>
            <a:ext cx="1330385" cy="52251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582119" y="4331039"/>
            <a:ext cx="1463424" cy="3925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553091" y="4872087"/>
            <a:ext cx="1463424" cy="3925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33019" y="4883138"/>
            <a:ext cx="110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HypoK+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762045" y="4297673"/>
            <a:ext cx="1165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HyperNa+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2577559" y="3333339"/>
            <a:ext cx="1463424" cy="392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2577559" y="2849471"/>
            <a:ext cx="1463424" cy="392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57487" y="2846007"/>
            <a:ext cx="110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HyperK+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757486" y="3329000"/>
            <a:ext cx="110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HypoNa+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2582119" y="5381837"/>
            <a:ext cx="1463424" cy="3925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2577556" y="3811085"/>
            <a:ext cx="1463424" cy="392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757485" y="3855885"/>
            <a:ext cx="1238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HypoCa++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62046" y="5435555"/>
            <a:ext cx="110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HypoMg+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099086" y="2098231"/>
            <a:ext cx="1003242" cy="30777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Acidosis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0981469" y="2086341"/>
            <a:ext cx="935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Arythmia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8846575" y="2015555"/>
            <a:ext cx="1770743" cy="52251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909840" y="2020451"/>
            <a:ext cx="178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Myalgia/muscle weakness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5360585" y="2048236"/>
            <a:ext cx="1693359" cy="52251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410206" y="2018660"/>
            <a:ext cx="168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Altered neurological status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7230243" y="2034100"/>
            <a:ext cx="1463424" cy="52251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256811" y="2098231"/>
            <a:ext cx="137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Fasciculations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61485" y="2995217"/>
            <a:ext cx="8040011" cy="72000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254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61485" y="3502765"/>
            <a:ext cx="8040011" cy="72000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254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61485" y="3995697"/>
            <a:ext cx="8040011" cy="72000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254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61485" y="4534033"/>
            <a:ext cx="8040011" cy="72000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254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61485" y="5041998"/>
            <a:ext cx="8040011" cy="72000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254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61485" y="5511577"/>
            <a:ext cx="8040011" cy="72000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</a:ln>
          <a:effectLst>
            <a:outerShdw blurRad="254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4384707" y="2824584"/>
            <a:ext cx="432000" cy="4320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996988" y="3400920"/>
            <a:ext cx="432000" cy="432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7725821" y="3882068"/>
            <a:ext cx="432000" cy="43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9540987" y="4921498"/>
            <a:ext cx="432000" cy="43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9540987" y="5416291"/>
            <a:ext cx="432000" cy="43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9540987" y="3893376"/>
            <a:ext cx="432000" cy="43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1223691" y="4921498"/>
            <a:ext cx="432000" cy="43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1223691" y="5431281"/>
            <a:ext cx="432000" cy="43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1223691" y="3893376"/>
            <a:ext cx="432000" cy="43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11223691" y="2871976"/>
            <a:ext cx="432000" cy="43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11223691" y="3351394"/>
            <a:ext cx="432000" cy="43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11223691" y="4399003"/>
            <a:ext cx="432000" cy="43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6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4" id="{3F25244E-52AF-8143-94B2-477AFE317D0A}" vid="{A3F7D523-2150-B74B-9B4D-93970DBDB0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7F7F7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d1cfde-dc9f-4e1b-a2b0-3af2c217950b">
      <Terms xmlns="http://schemas.microsoft.com/office/infopath/2007/PartnerControls"/>
    </lcf76f155ced4ddcb4097134ff3c332f>
    <TaxCatchAll xmlns="5f3c8fab-e837-4e91-b3e4-7f9e038d9e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2682F4F9C1D44A6C609BC469A6292" ma:contentTypeVersion="17" ma:contentTypeDescription="Create a new document." ma:contentTypeScope="" ma:versionID="30c7517598464147f84e7802902601bf">
  <xsd:schema xmlns:xsd="http://www.w3.org/2001/XMLSchema" xmlns:xs="http://www.w3.org/2001/XMLSchema" xmlns:p="http://schemas.microsoft.com/office/2006/metadata/properties" xmlns:ns2="7cd1cfde-dc9f-4e1b-a2b0-3af2c217950b" xmlns:ns3="5f3c8fab-e837-4e91-b3e4-7f9e038d9ed0" targetNamespace="http://schemas.microsoft.com/office/2006/metadata/properties" ma:root="true" ma:fieldsID="eaf68c17da81171327f46a685f292c0d" ns2:_="" ns3:_="">
    <xsd:import namespace="7cd1cfde-dc9f-4e1b-a2b0-3af2c217950b"/>
    <xsd:import namespace="5f3c8fab-e837-4e91-b3e4-7f9e038d9e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1cfde-dc9f-4e1b-a2b0-3af2c21795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c8fab-e837-4e91-b3e4-7f9e038d9ed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accf4b4-01bd-4738-b8a2-2aff6d32cbd3}" ma:internalName="TaxCatchAll" ma:showField="CatchAllData" ma:web="5f3c8fab-e837-4e91-b3e4-7f9e038d9e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4FFE03-3555-46B6-BDDF-47F6CCA375BE}">
  <ds:schemaRefs>
    <ds:schemaRef ds:uri="http://schemas.microsoft.com/office/2006/metadata/properties"/>
    <ds:schemaRef ds:uri="http://schemas.microsoft.com/office/infopath/2007/PartnerControls"/>
    <ds:schemaRef ds:uri="7cd1cfde-dc9f-4e1b-a2b0-3af2c217950b"/>
    <ds:schemaRef ds:uri="5f3c8fab-e837-4e91-b3e4-7f9e038d9ed0"/>
  </ds:schemaRefs>
</ds:datastoreItem>
</file>

<file path=customXml/itemProps2.xml><?xml version="1.0" encoding="utf-8"?>
<ds:datastoreItem xmlns:ds="http://schemas.openxmlformats.org/officeDocument/2006/customXml" ds:itemID="{FAB2AB82-6C43-44CA-9817-203211EA05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51D972-0044-45BD-8D50-22BBC02877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10003</TotalTime>
  <Words>1838</Words>
  <Application>Microsoft Office PowerPoint</Application>
  <PresentationFormat>Widescreen</PresentationFormat>
  <Paragraphs>431</Paragraphs>
  <Slides>26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Life-saving management strategy for FVD patients: three key interventions </vt:lpstr>
      <vt:lpstr>Objectives</vt:lpstr>
      <vt:lpstr>Presentation outline</vt:lpstr>
      <vt:lpstr>Presentation outline</vt:lpstr>
      <vt:lpstr>Ebola evolution – electrolyte disorders</vt:lpstr>
      <vt:lpstr>Recognizing electrolyte abnormalities</vt:lpstr>
      <vt:lpstr>Recognizing electrolyte abnormalities</vt:lpstr>
      <vt:lpstr>Recognizing electrolyte abnormalities</vt:lpstr>
      <vt:lpstr>Recognizing electrolyte abnormalities</vt:lpstr>
      <vt:lpstr>Recognizing electrolyte disorders</vt:lpstr>
      <vt:lpstr>Recognizing electrolyte abnormalities</vt:lpstr>
      <vt:lpstr>Presentation outline</vt:lpstr>
      <vt:lpstr>Prevention </vt:lpstr>
      <vt:lpstr>Prevention</vt:lpstr>
      <vt:lpstr>Presentation outline</vt:lpstr>
      <vt:lpstr>Electrolyte abnormalities: pragmatic management</vt:lpstr>
      <vt:lpstr>Management</vt:lpstr>
      <vt:lpstr>Management</vt:lpstr>
      <vt:lpstr>Management</vt:lpstr>
      <vt:lpstr>Management </vt:lpstr>
      <vt:lpstr>Management </vt:lpstr>
      <vt:lpstr>Management </vt:lpstr>
      <vt:lpstr>Management </vt:lpstr>
      <vt:lpstr>Summary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World Health Organization</dc:creator>
  <cp:keywords/>
  <dc:description/>
  <cp:lastModifiedBy>User</cp:lastModifiedBy>
  <cp:revision>547</cp:revision>
  <dcterms:created xsi:type="dcterms:W3CDTF">2022-01-05T17:32:59Z</dcterms:created>
  <dcterms:modified xsi:type="dcterms:W3CDTF">2023-06-16T15:22:40Z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0x010100C132682F4F9C1D44A6C609BC469A6292</vt:lpwstr>
  </property>
  <property fmtid="{D5CDD505-2E9C-101B-9397-08002B2CF9AE}" pid="3" name="MediaServiceImageTags">
    <vt:lpwstr/>
  </property>
</Properties>
</file>