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7FFFD28E_F1C56225.xml" ContentType="application/vnd.ms-powerpoint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147471974" r:id="rId5"/>
    <p:sldId id="2147472014" r:id="rId6"/>
    <p:sldId id="2147471990" r:id="rId7"/>
    <p:sldId id="2147471991" r:id="rId8"/>
    <p:sldId id="2147472011" r:id="rId9"/>
    <p:sldId id="2147471992" r:id="rId10"/>
    <p:sldId id="2147471993" r:id="rId11"/>
    <p:sldId id="2147471994" r:id="rId12"/>
    <p:sldId id="2147471995" r:id="rId13"/>
    <p:sldId id="2147471996" r:id="rId14"/>
    <p:sldId id="2147471997" r:id="rId15"/>
    <p:sldId id="2147471999" r:id="rId16"/>
    <p:sldId id="2147472000" r:id="rId17"/>
    <p:sldId id="2147472001" r:id="rId18"/>
    <p:sldId id="2147472002" r:id="rId19"/>
    <p:sldId id="2147472008" r:id="rId20"/>
    <p:sldId id="2147472004" r:id="rId21"/>
    <p:sldId id="2147472005" r:id="rId22"/>
    <p:sldId id="2147472012" r:id="rId23"/>
    <p:sldId id="2147472007" r:id="rId24"/>
    <p:sldId id="21474720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CB19D1-E3DD-C5B8-C8B0-50255A664EA1}" name="William Fischer" initials="WF" userId="S::william_fischer_med.unc.edu#ext#@worldhealthorg.onmicrosoft.com::6996b5bb-6bed-4884-92ec-acf424c2bd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5e66b7ba8924ef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972"/>
    <a:srgbClr val="00205C"/>
    <a:srgbClr val="99D7DF"/>
    <a:srgbClr val="1E7FB8"/>
    <a:srgbClr val="BE3547"/>
    <a:srgbClr val="59C6D0"/>
    <a:srgbClr val="3199D4"/>
    <a:srgbClr val="329BD5"/>
    <a:srgbClr val="ABC5E6"/>
    <a:srgbClr val="AD9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BE8A5-6796-11BE-71DC-9BDA8C05111F}" v="36" dt="2023-05-14T15:01:26.517"/>
    <p1510:client id="{5DEAF068-5F8A-B12B-291D-B01C418E1A04}" v="252" dt="2023-06-13T15:00:21.369"/>
    <p1510:client id="{7334BDDB-B939-E609-9E86-9082358B4D46}" v="272" dt="2023-05-09T03:49:20.964"/>
    <p1510:client id="{7B9FE38B-1A35-7CE1-3AE5-C6234435F7AC}" v="62" dt="2023-06-13T14:27:14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0"/>
    <p:restoredTop sz="94685"/>
  </p:normalViewPr>
  <p:slideViewPr>
    <p:cSldViewPr snapToGrid="0" snapToObjects="1">
      <p:cViewPr varScale="1">
        <p:scale>
          <a:sx n="69" d="100"/>
          <a:sy n="69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ZOGU, Amuri Maurice" userId="S::nzogua@who.int::ecb84f29-e514-48fd-958b-5084513867cf" providerId="AD" clId="Web-{17BBE8A5-6796-11BE-71DC-9BDA8C05111F}"/>
    <pc:docChg chg="modSld">
      <pc:chgData name="NZOGU, Amuri Maurice" userId="S::nzogua@who.int::ecb84f29-e514-48fd-958b-5084513867cf" providerId="AD" clId="Web-{17BBE8A5-6796-11BE-71DC-9BDA8C05111F}" dt="2023-05-14T15:01:24.657" v="20" actId="20577"/>
      <pc:docMkLst>
        <pc:docMk/>
      </pc:docMkLst>
      <pc:sldChg chg="addSp modSp">
        <pc:chgData name="NZOGU, Amuri Maurice" userId="S::nzogua@who.int::ecb84f29-e514-48fd-958b-5084513867cf" providerId="AD" clId="Web-{17BBE8A5-6796-11BE-71DC-9BDA8C05111F}" dt="2023-05-14T15:01:24.657" v="20" actId="20577"/>
        <pc:sldMkLst>
          <pc:docMk/>
          <pc:sldMk cId="4012496341" sldId="2147472012"/>
        </pc:sldMkLst>
        <pc:spChg chg="add mod">
          <ac:chgData name="NZOGU, Amuri Maurice" userId="S::nzogua@who.int::ecb84f29-e514-48fd-958b-5084513867cf" providerId="AD" clId="Web-{17BBE8A5-6796-11BE-71DC-9BDA8C05111F}" dt="2023-05-14T15:01:24.657" v="20" actId="20577"/>
          <ac:spMkLst>
            <pc:docMk/>
            <pc:sldMk cId="4012496341" sldId="2147472012"/>
            <ac:spMk id="2" creationId="{EF51C563-11A5-3F4B-5931-1B99FEE6D22D}"/>
          </ac:spMkLst>
        </pc:spChg>
      </pc:sldChg>
    </pc:docChg>
  </pc:docChgLst>
  <pc:docChgLst>
    <pc:chgData name="William Fischer" userId="S::william_fischer_med.unc.edu#ext#@worldhealthorg.onmicrosoft.com::6996b5bb-6bed-4884-92ec-acf424c2bd51" providerId="AD" clId="Web-{5DEAF068-5F8A-B12B-291D-B01C418E1A04}"/>
    <pc:docChg chg="modSld">
      <pc:chgData name="William Fischer" userId="S::william_fischer_med.unc.edu#ext#@worldhealthorg.onmicrosoft.com::6996b5bb-6bed-4884-92ec-acf424c2bd51" providerId="AD" clId="Web-{5DEAF068-5F8A-B12B-291D-B01C418E1A04}" dt="2023-06-13T15:00:20.759" v="334" actId="20577"/>
      <pc:docMkLst>
        <pc:docMk/>
      </pc:docMkLst>
      <pc:sldChg chg="modSp">
        <pc:chgData name="William Fischer" userId="S::william_fischer_med.unc.edu#ext#@worldhealthorg.onmicrosoft.com::6996b5bb-6bed-4884-92ec-acf424c2bd51" providerId="AD" clId="Web-{5DEAF068-5F8A-B12B-291D-B01C418E1A04}" dt="2023-06-13T14:29:54.682" v="34" actId="20577"/>
        <pc:sldMkLst>
          <pc:docMk/>
          <pc:sldMk cId="2746978188" sldId="2147471993"/>
        </pc:sldMkLst>
        <pc:graphicFrameChg chg="modGraphic">
          <ac:chgData name="William Fischer" userId="S::william_fischer_med.unc.edu#ext#@worldhealthorg.onmicrosoft.com::6996b5bb-6bed-4884-92ec-acf424c2bd51" providerId="AD" clId="Web-{5DEAF068-5F8A-B12B-291D-B01C418E1A04}" dt="2023-06-13T14:29:54.682" v="34" actId="20577"/>
          <ac:graphicFrameMkLst>
            <pc:docMk/>
            <pc:sldMk cId="2746978188" sldId="2147471993"/>
            <ac:graphicFrameMk id="4" creationId="{00000000-0000-0000-0000-000000000000}"/>
          </ac:graphicFrameMkLst>
        </pc:graphicFrame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34:20.363" v="148" actId="20577"/>
        <pc:sldMkLst>
          <pc:docMk/>
          <pc:sldMk cId="1058733235" sldId="2147471994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34:03.144" v="134" actId="20577"/>
          <ac:spMkLst>
            <pc:docMk/>
            <pc:sldMk cId="1058733235" sldId="2147471994"/>
            <ac:spMk id="6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5DEAF068-5F8A-B12B-291D-B01C418E1A04}" dt="2023-06-13T14:33:22.330" v="122" actId="20577"/>
          <ac:spMkLst>
            <pc:docMk/>
            <pc:sldMk cId="1058733235" sldId="2147471994"/>
            <ac:spMk id="7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5DEAF068-5F8A-B12B-291D-B01C418E1A04}" dt="2023-06-13T14:34:20.363" v="148" actId="20577"/>
          <ac:spMkLst>
            <pc:docMk/>
            <pc:sldMk cId="1058733235" sldId="2147471994"/>
            <ac:spMk id="9" creationId="{00000000-0000-0000-0000-000000000000}"/>
          </ac:spMkLst>
        </pc:spChg>
        <pc:cxnChg chg="mod">
          <ac:chgData name="William Fischer" userId="S::william_fischer_med.unc.edu#ext#@worldhealthorg.onmicrosoft.com::6996b5bb-6bed-4884-92ec-acf424c2bd51" providerId="AD" clId="Web-{5DEAF068-5F8A-B12B-291D-B01C418E1A04}" dt="2023-06-13T14:31:06.138" v="92" actId="14100"/>
          <ac:cxnSpMkLst>
            <pc:docMk/>
            <pc:sldMk cId="1058733235" sldId="2147471994"/>
            <ac:cxnSpMk id="15" creationId="{00000000-0000-0000-0000-000000000000}"/>
          </ac:cxnSpMkLst>
        </pc:cxn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52:04.930" v="206" actId="20577"/>
        <pc:sldMkLst>
          <pc:docMk/>
          <pc:sldMk cId="2782814129" sldId="2147471999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43:57.695" v="152" actId="20577"/>
          <ac:spMkLst>
            <pc:docMk/>
            <pc:sldMk cId="2782814129" sldId="2147471999"/>
            <ac:spMk id="8" creationId="{35B63E50-0FA5-0E05-DCEB-1F07BA60F1BA}"/>
          </ac:spMkLst>
        </pc:spChg>
        <pc:graphicFrameChg chg="modGraphic">
          <ac:chgData name="William Fischer" userId="S::william_fischer_med.unc.edu#ext#@worldhealthorg.onmicrosoft.com::6996b5bb-6bed-4884-92ec-acf424c2bd51" providerId="AD" clId="Web-{5DEAF068-5F8A-B12B-291D-B01C418E1A04}" dt="2023-06-13T14:52:04.930" v="206" actId="20577"/>
          <ac:graphicFrameMkLst>
            <pc:docMk/>
            <pc:sldMk cId="2782814129" sldId="2147471999"/>
            <ac:graphicFrameMk id="4" creationId="{00000000-0000-0000-0000-000000000000}"/>
          </ac:graphicFrameMkLst>
        </pc:graphicFrame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53:29.667" v="264" actId="20577"/>
        <pc:sldMkLst>
          <pc:docMk/>
          <pc:sldMk cId="3502127993" sldId="2147472001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53:29.667" v="264" actId="20577"/>
          <ac:spMkLst>
            <pc:docMk/>
            <pc:sldMk cId="3502127993" sldId="2147472001"/>
            <ac:spMk id="16" creationId="{07FD803B-3EA1-47FA-B39A-29BDDB682388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54:07.825" v="271" actId="1076"/>
        <pc:sldMkLst>
          <pc:docMk/>
          <pc:sldMk cId="1404049663" sldId="2147472002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54:07.825" v="271" actId="1076"/>
          <ac:spMkLst>
            <pc:docMk/>
            <pc:sldMk cId="1404049663" sldId="2147472002"/>
            <ac:spMk id="3" creationId="{00000000-0000-0000-0000-00000000000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57:20.238" v="306" actId="20577"/>
        <pc:sldMkLst>
          <pc:docMk/>
          <pc:sldMk cId="3854545819" sldId="2147472004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56:58.534" v="285" actId="20577"/>
          <ac:spMkLst>
            <pc:docMk/>
            <pc:sldMk cId="3854545819" sldId="2147472004"/>
            <ac:spMk id="4" creationId="{4FF7F5F4-3273-9A40-9D8C-6F998F7F54F9}"/>
          </ac:spMkLst>
        </pc:spChg>
        <pc:spChg chg="mod">
          <ac:chgData name="William Fischer" userId="S::william_fischer_med.unc.edu#ext#@worldhealthorg.onmicrosoft.com::6996b5bb-6bed-4884-92ec-acf424c2bd51" providerId="AD" clId="Web-{5DEAF068-5F8A-B12B-291D-B01C418E1A04}" dt="2023-06-13T14:57:20.238" v="306" actId="20577"/>
          <ac:spMkLst>
            <pc:docMk/>
            <pc:sldMk cId="3854545819" sldId="2147472004"/>
            <ac:spMk id="8" creationId="{8941CAE2-3D9F-4B9A-89B5-3A6DB5A8596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4:59:09.726" v="330" actId="20577"/>
        <pc:sldMkLst>
          <pc:docMk/>
          <pc:sldMk cId="2558080425" sldId="2147472005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4:57:49.614" v="323" actId="20577"/>
          <ac:spMkLst>
            <pc:docMk/>
            <pc:sldMk cId="2558080425" sldId="2147472005"/>
            <ac:spMk id="2" creationId="{395E67B9-FB53-594E-8EC1-110B930BF392}"/>
          </ac:spMkLst>
        </pc:spChg>
        <pc:spChg chg="mod">
          <ac:chgData name="William Fischer" userId="S::william_fischer_med.unc.edu#ext#@worldhealthorg.onmicrosoft.com::6996b5bb-6bed-4884-92ec-acf424c2bd51" providerId="AD" clId="Web-{5DEAF068-5F8A-B12B-291D-B01C418E1A04}" dt="2023-06-13T14:59:09.726" v="330" actId="20577"/>
          <ac:spMkLst>
            <pc:docMk/>
            <pc:sldMk cId="2558080425" sldId="2147472005"/>
            <ac:spMk id="4" creationId="{4FF7F5F4-3273-9A40-9D8C-6F998F7F54F9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5DEAF068-5F8A-B12B-291D-B01C418E1A04}" dt="2023-06-13T15:00:20.759" v="334" actId="20577"/>
        <pc:sldMkLst>
          <pc:docMk/>
          <pc:sldMk cId="2762825374" sldId="2147472007"/>
        </pc:sldMkLst>
        <pc:spChg chg="mod">
          <ac:chgData name="William Fischer" userId="S::william_fischer_med.unc.edu#ext#@worldhealthorg.onmicrosoft.com::6996b5bb-6bed-4884-92ec-acf424c2bd51" providerId="AD" clId="Web-{5DEAF068-5F8A-B12B-291D-B01C418E1A04}" dt="2023-06-13T15:00:20.759" v="334" actId="20577"/>
          <ac:spMkLst>
            <pc:docMk/>
            <pc:sldMk cId="2762825374" sldId="2147472007"/>
            <ac:spMk id="40" creationId="{00000000-0000-0000-0000-000000000000}"/>
          </ac:spMkLst>
        </pc:spChg>
      </pc:sldChg>
    </pc:docChg>
  </pc:docChgLst>
  <pc:docChgLst>
    <pc:chgData name="William Fischer" userId="S::william_fischer_med.unc.edu#ext#@worldhealthorg.onmicrosoft.com::6996b5bb-6bed-4884-92ec-acf424c2bd51" providerId="AD" clId="Web-{7B9FE38B-1A35-7CE1-3AE5-C6234435F7AC}"/>
    <pc:docChg chg="mod modSld">
      <pc:chgData name="William Fischer" userId="S::william_fischer_med.unc.edu#ext#@worldhealthorg.onmicrosoft.com::6996b5bb-6bed-4884-92ec-acf424c2bd51" providerId="AD" clId="Web-{7B9FE38B-1A35-7CE1-3AE5-C6234435F7AC}" dt="2023-06-13T14:28:06.852" v="108" actId="20577"/>
      <pc:docMkLst>
        <pc:docMk/>
      </pc:docMkLst>
      <pc:sldChg chg="modSp">
        <pc:chgData name="William Fischer" userId="S::william_fischer_med.unc.edu#ext#@worldhealthorg.onmicrosoft.com::6996b5bb-6bed-4884-92ec-acf424c2bd51" providerId="AD" clId="Web-{7B9FE38B-1A35-7CE1-3AE5-C6234435F7AC}" dt="2023-06-13T14:21:54.559" v="40" actId="20577"/>
        <pc:sldMkLst>
          <pc:docMk/>
          <pc:sldMk cId="2526541204" sldId="2147471990"/>
        </pc:sldMkLst>
        <pc:spChg chg="mod">
          <ac:chgData name="William Fischer" userId="S::william_fischer_med.unc.edu#ext#@worldhealthorg.onmicrosoft.com::6996b5bb-6bed-4884-92ec-acf424c2bd51" providerId="AD" clId="Web-{7B9FE38B-1A35-7CE1-3AE5-C6234435F7AC}" dt="2023-06-13T14:21:54.559" v="40" actId="20577"/>
          <ac:spMkLst>
            <pc:docMk/>
            <pc:sldMk cId="2526541204" sldId="2147471990"/>
            <ac:spMk id="3" creationId="{C3BEFC9E-4C33-4665-8A73-25D97FF405BB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7B9FE38B-1A35-7CE1-3AE5-C6234435F7AC}" dt="2023-06-13T14:23:49.094" v="60" actId="20577"/>
        <pc:sldMkLst>
          <pc:docMk/>
          <pc:sldMk cId="2951867492" sldId="2147471992"/>
        </pc:sldMkLst>
        <pc:spChg chg="mod">
          <ac:chgData name="William Fischer" userId="S::william_fischer_med.unc.edu#ext#@worldhealthorg.onmicrosoft.com::6996b5bb-6bed-4884-92ec-acf424c2bd51" providerId="AD" clId="Web-{7B9FE38B-1A35-7CE1-3AE5-C6234435F7AC}" dt="2023-06-13T14:22:27.591" v="42" actId="20577"/>
          <ac:spMkLst>
            <pc:docMk/>
            <pc:sldMk cId="2951867492" sldId="2147471992"/>
            <ac:spMk id="2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7B9FE38B-1A35-7CE1-3AE5-C6234435F7AC}" dt="2023-06-13T14:23:46.531" v="59" actId="20577"/>
          <ac:spMkLst>
            <pc:docMk/>
            <pc:sldMk cId="2951867492" sldId="2147471992"/>
            <ac:spMk id="3" creationId="{00000000-0000-0000-0000-000000000000}"/>
          </ac:spMkLst>
        </pc:spChg>
        <pc:spChg chg="mod">
          <ac:chgData name="William Fischer" userId="S::william_fischer_med.unc.edu#ext#@worldhealthorg.onmicrosoft.com::6996b5bb-6bed-4884-92ec-acf424c2bd51" providerId="AD" clId="Web-{7B9FE38B-1A35-7CE1-3AE5-C6234435F7AC}" dt="2023-06-13T14:23:49.094" v="60" actId="20577"/>
          <ac:spMkLst>
            <pc:docMk/>
            <pc:sldMk cId="2951867492" sldId="2147471992"/>
            <ac:spMk id="6" creationId="{BEF494BC-0DD8-40CB-9A37-5C72883C9F10}"/>
          </ac:spMkLst>
        </pc:spChg>
      </pc:sldChg>
      <pc:sldChg chg="modSp">
        <pc:chgData name="William Fischer" userId="S::william_fischer_med.unc.edu#ext#@worldhealthorg.onmicrosoft.com::6996b5bb-6bed-4884-92ec-acf424c2bd51" providerId="AD" clId="Web-{7B9FE38B-1A35-7CE1-3AE5-C6234435F7AC}" dt="2023-06-13T14:28:06.852" v="108" actId="20577"/>
        <pc:sldMkLst>
          <pc:docMk/>
          <pc:sldMk cId="2746978188" sldId="2147471993"/>
        </pc:sldMkLst>
        <pc:graphicFrameChg chg="mod modGraphic">
          <ac:chgData name="William Fischer" userId="S::william_fischer_med.unc.edu#ext#@worldhealthorg.onmicrosoft.com::6996b5bb-6bed-4884-92ec-acf424c2bd51" providerId="AD" clId="Web-{7B9FE38B-1A35-7CE1-3AE5-C6234435F7AC}" dt="2023-06-13T14:28:06.852" v="108" actId="20577"/>
          <ac:graphicFrameMkLst>
            <pc:docMk/>
            <pc:sldMk cId="2746978188" sldId="2147471993"/>
            <ac:graphicFrameMk id="4" creationId="{00000000-0000-0000-0000-000000000000}"/>
          </ac:graphicFrameMkLst>
        </pc:graphicFrameChg>
      </pc:sldChg>
      <pc:sldChg chg="modSp">
        <pc:chgData name="William Fischer" userId="S::william_fischer_med.unc.edu#ext#@worldhealthorg.onmicrosoft.com::6996b5bb-6bed-4884-92ec-acf424c2bd51" providerId="AD" clId="Web-{7B9FE38B-1A35-7CE1-3AE5-C6234435F7AC}" dt="2023-06-13T14:22:17.060" v="41" actId="20577"/>
        <pc:sldMkLst>
          <pc:docMk/>
          <pc:sldMk cId="2948098876" sldId="2147472011"/>
        </pc:sldMkLst>
        <pc:spChg chg="mod">
          <ac:chgData name="William Fischer" userId="S::william_fischer_med.unc.edu#ext#@worldhealthorg.onmicrosoft.com::6996b5bb-6bed-4884-92ec-acf424c2bd51" providerId="AD" clId="Web-{7B9FE38B-1A35-7CE1-3AE5-C6234435F7AC}" dt="2023-06-13T14:22:17.060" v="41" actId="20577"/>
          <ac:spMkLst>
            <pc:docMk/>
            <pc:sldMk cId="2948098876" sldId="2147472011"/>
            <ac:spMk id="6" creationId="{E458D4B3-93D0-49D5-97DF-7162DB0D9101}"/>
          </ac:spMkLst>
        </pc:spChg>
      </pc:sldChg>
      <pc:sldChg chg="addCm">
        <pc:chgData name="William Fischer" userId="S::william_fischer_med.unc.edu#ext#@worldhealthorg.onmicrosoft.com::6996b5bb-6bed-4884-92ec-acf424c2bd51" providerId="AD" clId="Web-{7B9FE38B-1A35-7CE1-3AE5-C6234435F7AC}" dt="2023-06-13T14:20:41.557" v="1"/>
        <pc:sldMkLst>
          <pc:docMk/>
          <pc:sldMk cId="4056244773" sldId="21474720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William Fischer" userId="S::william_fischer_med.unc.edu#ext#@worldhealthorg.onmicrosoft.com::6996b5bb-6bed-4884-92ec-acf424c2bd51" providerId="AD" clId="Web-{7B9FE38B-1A35-7CE1-3AE5-C6234435F7AC}" dt="2023-06-13T14:20:41.557" v="1"/>
              <pc2:cmMkLst xmlns:pc2="http://schemas.microsoft.com/office/powerpoint/2019/9/main/command">
                <pc:docMk/>
                <pc:sldMk cId="4056244773" sldId="2147472014"/>
                <pc2:cmMk id="{F77C74CE-A889-4DD5-9170-4E399C5DB21A}"/>
              </pc2:cmMkLst>
            </pc226:cmChg>
          </p:ext>
        </pc:extLst>
      </pc:sldChg>
    </pc:docChg>
  </pc:docChgLst>
  <pc:docChgLst>
    <pc:chgData name="vcramond" userId="S::vcramond_gmail.com#ext#@worldhealthorg.onmicrosoft.com::46aa50c4-9e70-4c04-803f-9f6542e81752" providerId="AD" clId="Web-{7334BDDB-B939-E609-9E86-9082358B4D46}"/>
    <pc:docChg chg="modSld">
      <pc:chgData name="vcramond" userId="S::vcramond_gmail.com#ext#@worldhealthorg.onmicrosoft.com::46aa50c4-9e70-4c04-803f-9f6542e81752" providerId="AD" clId="Web-{7334BDDB-B939-E609-9E86-9082358B4D46}" dt="2023-05-09T03:49:19.260" v="260" actId="20577"/>
      <pc:docMkLst>
        <pc:docMk/>
      </pc:docMkLst>
      <pc:sldChg chg="modSp">
        <pc:chgData name="vcramond" userId="S::vcramond_gmail.com#ext#@worldhealthorg.onmicrosoft.com::46aa50c4-9e70-4c04-803f-9f6542e81752" providerId="AD" clId="Web-{7334BDDB-B939-E609-9E86-9082358B4D46}" dt="2023-05-09T03:29:19.493" v="1" actId="20577"/>
        <pc:sldMkLst>
          <pc:docMk/>
          <pc:sldMk cId="2746978188" sldId="2147471993"/>
        </pc:sldMkLst>
        <pc:graphicFrameChg chg="modGraphic">
          <ac:chgData name="vcramond" userId="S::vcramond_gmail.com#ext#@worldhealthorg.onmicrosoft.com::46aa50c4-9e70-4c04-803f-9f6542e81752" providerId="AD" clId="Web-{7334BDDB-B939-E609-9E86-9082358B4D46}" dt="2023-05-09T03:29:19.493" v="1" actId="20577"/>
          <ac:graphicFrameMkLst>
            <pc:docMk/>
            <pc:sldMk cId="2746978188" sldId="2147471993"/>
            <ac:graphicFrameMk id="4" creationId="{00000000-0000-0000-0000-000000000000}"/>
          </ac:graphicFrameMkLst>
        </pc:graphicFrameChg>
      </pc:sldChg>
      <pc:sldChg chg="modSp">
        <pc:chgData name="vcramond" userId="S::vcramond_gmail.com#ext#@worldhealthorg.onmicrosoft.com::46aa50c4-9e70-4c04-803f-9f6542e81752" providerId="AD" clId="Web-{7334BDDB-B939-E609-9E86-9082358B4D46}" dt="2023-05-09T03:33:52.032" v="71" actId="20577"/>
        <pc:sldMkLst>
          <pc:docMk/>
          <pc:sldMk cId="1058733235" sldId="2147471994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31:47.482" v="37" actId="20577"/>
          <ac:spMkLst>
            <pc:docMk/>
            <pc:sldMk cId="1058733235" sldId="2147471994"/>
            <ac:spMk id="6" creationId="{00000000-0000-0000-0000-000000000000}"/>
          </ac:spMkLst>
        </pc:spChg>
        <pc:spChg chg="mod">
          <ac:chgData name="vcramond" userId="S::vcramond_gmail.com#ext#@worldhealthorg.onmicrosoft.com::46aa50c4-9e70-4c04-803f-9f6542e81752" providerId="AD" clId="Web-{7334BDDB-B939-E609-9E86-9082358B4D46}" dt="2023-05-09T03:33:52.032" v="71" actId="20577"/>
          <ac:spMkLst>
            <pc:docMk/>
            <pc:sldMk cId="1058733235" sldId="2147471994"/>
            <ac:spMk id="7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34:38.439" v="78" actId="1076"/>
        <pc:sldMkLst>
          <pc:docMk/>
          <pc:sldMk cId="3458145270" sldId="2147471996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34:38.439" v="78" actId="1076"/>
          <ac:spMkLst>
            <pc:docMk/>
            <pc:sldMk cId="3458145270" sldId="2147471996"/>
            <ac:spMk id="22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35:34.222" v="84" actId="20577"/>
        <pc:sldMkLst>
          <pc:docMk/>
          <pc:sldMk cId="2111658196" sldId="2147471997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35:34.222" v="84" actId="20577"/>
          <ac:spMkLst>
            <pc:docMk/>
            <pc:sldMk cId="2111658196" sldId="2147471997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41:36.998" v="94" actId="20577"/>
        <pc:sldMkLst>
          <pc:docMk/>
          <pc:sldMk cId="2782814129" sldId="2147471999"/>
        </pc:sldMkLst>
        <pc:graphicFrameChg chg="modGraphic">
          <ac:chgData name="vcramond" userId="S::vcramond_gmail.com#ext#@worldhealthorg.onmicrosoft.com::46aa50c4-9e70-4c04-803f-9f6542e81752" providerId="AD" clId="Web-{7334BDDB-B939-E609-9E86-9082358B4D46}" dt="2023-05-09T03:41:36.998" v="94" actId="20577"/>
          <ac:graphicFrameMkLst>
            <pc:docMk/>
            <pc:sldMk cId="2782814129" sldId="2147471999"/>
            <ac:graphicFrameMk id="4" creationId="{00000000-0000-0000-0000-000000000000}"/>
          </ac:graphicFrameMkLst>
        </pc:graphicFrameChg>
      </pc:sldChg>
      <pc:sldChg chg="modSp">
        <pc:chgData name="vcramond" userId="S::vcramond_gmail.com#ext#@worldhealthorg.onmicrosoft.com::46aa50c4-9e70-4c04-803f-9f6542e81752" providerId="AD" clId="Web-{7334BDDB-B939-E609-9E86-9082358B4D46}" dt="2023-05-09T03:44:36.659" v="198" actId="20577"/>
        <pc:sldMkLst>
          <pc:docMk/>
          <pc:sldMk cId="1160503206" sldId="2147472000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44:36.659" v="198" actId="20577"/>
          <ac:spMkLst>
            <pc:docMk/>
            <pc:sldMk cId="1160503206" sldId="2147472000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46:32.490" v="245" actId="20577"/>
        <pc:sldMkLst>
          <pc:docMk/>
          <pc:sldMk cId="1404049663" sldId="2147472002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46:32.490" v="245" actId="20577"/>
          <ac:spMkLst>
            <pc:docMk/>
            <pc:sldMk cId="1404049663" sldId="2147472002"/>
            <ac:spMk id="3" creationId="{00000000-0000-0000-0000-000000000000}"/>
          </ac:spMkLst>
        </pc:s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47:25.460" v="247" actId="20577"/>
        <pc:sldMkLst>
          <pc:docMk/>
          <pc:sldMk cId="2558080425" sldId="2147472005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47:25.460" v="247" actId="20577"/>
          <ac:spMkLst>
            <pc:docMk/>
            <pc:sldMk cId="2558080425" sldId="2147472005"/>
            <ac:spMk id="4" creationId="{4FF7F5F4-3273-9A40-9D8C-6F998F7F54F9}"/>
          </ac:spMkLst>
        </pc:spChg>
      </pc:sldChg>
      <pc:sldChg chg="addSp delSp modSp">
        <pc:chgData name="vcramond" userId="S::vcramond_gmail.com#ext#@worldhealthorg.onmicrosoft.com::46aa50c4-9e70-4c04-803f-9f6542e81752" providerId="AD" clId="Web-{7334BDDB-B939-E609-9E86-9082358B4D46}" dt="2023-05-09T03:49:19.260" v="260" actId="20577"/>
        <pc:sldMkLst>
          <pc:docMk/>
          <pc:sldMk cId="2762825374" sldId="2147472007"/>
        </pc:sldMkLst>
        <pc:spChg chg="mod">
          <ac:chgData name="vcramond" userId="S::vcramond_gmail.com#ext#@worldhealthorg.onmicrosoft.com::46aa50c4-9e70-4c04-803f-9f6542e81752" providerId="AD" clId="Web-{7334BDDB-B939-E609-9E86-9082358B4D46}" dt="2023-05-09T03:49:19.260" v="260" actId="20577"/>
          <ac:spMkLst>
            <pc:docMk/>
            <pc:sldMk cId="2762825374" sldId="2147472007"/>
            <ac:spMk id="33" creationId="{00000000-0000-0000-0000-000000000000}"/>
          </ac:spMkLst>
        </pc:spChg>
        <pc:grpChg chg="add del">
          <ac:chgData name="vcramond" userId="S::vcramond_gmail.com#ext#@worldhealthorg.onmicrosoft.com::46aa50c4-9e70-4c04-803f-9f6542e81752" providerId="AD" clId="Web-{7334BDDB-B939-E609-9E86-9082358B4D46}" dt="2023-05-09T03:48:41.431" v="258"/>
          <ac:grpSpMkLst>
            <pc:docMk/>
            <pc:sldMk cId="2762825374" sldId="2147472007"/>
            <ac:grpSpMk id="39" creationId="{00000000-0000-0000-0000-000000000000}"/>
          </ac:grpSpMkLst>
        </pc:grpChg>
      </pc:sldChg>
      <pc:sldChg chg="modSp">
        <pc:chgData name="vcramond" userId="S::vcramond_gmail.com#ext#@worldhealthorg.onmicrosoft.com::46aa50c4-9e70-4c04-803f-9f6542e81752" providerId="AD" clId="Web-{7334BDDB-B939-E609-9E86-9082358B4D46}" dt="2023-05-09T03:47:38.679" v="248" actId="1076"/>
        <pc:sldMkLst>
          <pc:docMk/>
          <pc:sldMk cId="4012496341" sldId="2147472012"/>
        </pc:sldMkLst>
        <pc:picChg chg="mod">
          <ac:chgData name="vcramond" userId="S::vcramond_gmail.com#ext#@worldhealthorg.onmicrosoft.com::46aa50c4-9e70-4c04-803f-9f6542e81752" providerId="AD" clId="Web-{7334BDDB-B939-E609-9E86-9082358B4D46}" dt="2023-05-09T03:47:38.679" v="248" actId="1076"/>
          <ac:picMkLst>
            <pc:docMk/>
            <pc:sldMk cId="4012496341" sldId="2147472012"/>
            <ac:picMk id="13" creationId="{00000000-0000-0000-0000-000000000000}"/>
          </ac:picMkLst>
        </pc:picChg>
      </pc:sldChg>
    </pc:docChg>
  </pc:docChgLst>
</pc:chgInfo>
</file>

<file path=ppt/comments/modernComment_7FFFD28E_F1C562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7C74CE-A889-4DD5-9170-4E399C5DB21A}" authorId="{8FCB19D1-E3DD-C5B8-C8B0-50255A664EA1}" created="2023-06-13T14:20:41.55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56244773" sldId="2147472014"/>
      <ac:spMk id="10" creationId="{60B4B47C-B331-4EBA-919C-CD897A59C28C}"/>
      <ac:txMk cp="93" len="110">
        <ac:context len="205" hash="1543810687"/>
      </ac:txMk>
    </ac:txMkLst>
    <p188:pos x="1171338" y="1901851"/>
    <p188:txBody>
      <a:bodyPr/>
      <a:lstStyle/>
      <a:p>
        <a:r>
          <a:rPr lang="en-US"/>
          <a:t>Would lead with this.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57C1E-7061-4CE7-8254-DE93371B4E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fr-FR"/>
        </a:p>
      </dgm:t>
    </dgm:pt>
    <dgm:pt modelId="{13B6B545-184D-4E61-84C2-2A64221A865E}">
      <dgm:prSet custT="1"/>
      <dgm:spPr>
        <a:solidFill>
          <a:schemeClr val="bg1"/>
        </a:solidFill>
        <a:ln w="19050">
          <a:noFill/>
        </a:ln>
      </dgm:spPr>
      <dgm:t>
        <a:bodyPr lIns="0" tIns="72000" rIns="0" bIns="72000" rtlCol="0"/>
        <a:lstStyle/>
        <a:p>
          <a:pPr rtl="0"/>
          <a:r>
            <a:rPr lang="en" sz="1800" b="1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Preparedness</a:t>
          </a:r>
          <a:endParaRPr lang="fr-FR" sz="1800" b="1" dirty="0">
            <a:solidFill>
              <a:srgbClr val="E0597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C8609A-82BF-4B88-89E6-D705DE2855CA}" type="parTrans" cxnId="{EB7F8125-608A-4BCF-938A-059F53A08990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F2224845-1B83-43D1-A5BD-3172DB0E7DF4}" type="sibTrans" cxnId="{EB7F8125-608A-4BCF-938A-059F53A08990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D110E13B-61AE-4DC2-96B7-32C3D1EDC0E0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Trained and available staff in the right provider-to-patient ratio</a:t>
          </a:r>
          <a:endParaRPr lang="fr-FR" sz="1800" b="0" kern="1200" dirty="0">
            <a:solidFill>
              <a:srgbClr val="00205C"/>
            </a:solidFill>
            <a:latin typeface="Arial"/>
            <a:ea typeface="+mn-ea"/>
            <a:cs typeface="Arial"/>
          </a:endParaRPr>
        </a:p>
      </dgm:t>
    </dgm:pt>
    <dgm:pt modelId="{FEAE62D9-A95F-4513-8FD4-023EDA8FF684}" type="parTrans" cxnId="{07CB079C-5B5F-48DD-8068-8D939A1301B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DCE58295-E67B-4060-BA0C-BA57962B1B9B}" type="sibTrans" cxnId="{07CB079C-5B5F-48DD-8068-8D939A1301B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D773CC76-E5F5-425D-AF14-013F1D2124B5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Emergency equipment must be availble in suspect and confirmed wards</a:t>
          </a:r>
          <a:endParaRPr lang="fr-FR" sz="1800" b="0" kern="1200" dirty="0">
            <a:solidFill>
              <a:srgbClr val="00205C"/>
            </a:solidFill>
            <a:latin typeface="Arial"/>
            <a:ea typeface="+mn-ea"/>
            <a:cs typeface="Arial"/>
          </a:endParaRPr>
        </a:p>
      </dgm:t>
    </dgm:pt>
    <dgm:pt modelId="{4982F2DB-87E9-48DF-ABD7-987B5E38D295}" type="parTrans" cxnId="{32D4C27D-3F63-4CC2-AFC1-F65B713E485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5D9405E0-A9E0-4F76-AD40-75613FD4E426}" type="sibTrans" cxnId="{32D4C27D-3F63-4CC2-AFC1-F65B713E485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E17584DA-E0FC-44C6-A1E9-9B3CC2549469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System of regular monitoring of all patients</a:t>
          </a:r>
          <a:endParaRPr lang="fr-FR" sz="1800" b="0" kern="1200" dirty="0">
            <a:solidFill>
              <a:srgbClr val="00205C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B592B9F-8B78-4875-8A39-25C3C05FF3EF}" type="parTrans" cxnId="{26D0526C-1C58-426C-9F6C-3C9D0DE212FA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B93EB1BC-A24B-4258-8395-14FE648DB8F2}" type="sibTrans" cxnId="{26D0526C-1C58-426C-9F6C-3C9D0DE212FA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E62F174B-AB71-44E2-B8D7-BF36D1AD2128}">
      <dgm:prSet custT="1"/>
      <dgm:spPr>
        <a:solidFill>
          <a:schemeClr val="bg1"/>
        </a:solidFill>
        <a:ln w="19050">
          <a:noFill/>
        </a:ln>
      </dgm:spPr>
      <dgm:t>
        <a:bodyPr lIns="0" tIns="72000" rIns="0" bIns="72000" rtlCol="0"/>
        <a:lstStyle/>
        <a:p>
          <a:pPr rtl="0"/>
          <a:r>
            <a:rPr lang="en" sz="1800" b="1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Call for help! Assessment and immediate start of emergency care </a:t>
          </a:r>
          <a:endParaRPr lang="fr-FR" sz="1800" b="1" dirty="0">
            <a:solidFill>
              <a:srgbClr val="E0597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1DA35-94BE-4F9C-ABB8-8CA4EC875750}" type="parTrans" cxnId="{25099448-C0D2-4AE3-A0B9-7C3C50818A4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0A2F2D47-B31E-403B-8E41-9465ABF3EAAB}" type="sibTrans" cxnId="{25099448-C0D2-4AE3-A0B9-7C3C50818A48}">
      <dgm:prSet/>
      <dgm:spPr/>
      <dgm:t>
        <a:bodyPr rtlCol="0"/>
        <a:lstStyle/>
        <a:p>
          <a:pPr rtl="0"/>
          <a:endParaRPr lang="fr-FR" sz="1800">
            <a:latin typeface="Segoe Condensed" panose="020B0606040200020203"/>
          </a:endParaRPr>
        </a:p>
      </dgm:t>
    </dgm:pt>
    <dgm:pt modelId="{C03B7B9C-091D-478A-BAAD-5895DE5EDA6B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4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Personal protective equipment (PPE)</a:t>
          </a:r>
          <a:endParaRPr lang="fr-FR" sz="1800" b="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6268FA-4029-4422-9E35-98331D892432}" type="parTrans" cxnId="{6C8684B2-7203-4232-B259-DA5BA6D3014C}">
      <dgm:prSet/>
      <dgm:spPr/>
      <dgm:t>
        <a:bodyPr rtlCol="0"/>
        <a:lstStyle/>
        <a:p>
          <a:pPr rtl="0"/>
          <a:endParaRPr lang="fr-FR" sz="1800"/>
        </a:p>
      </dgm:t>
    </dgm:pt>
    <dgm:pt modelId="{BEB20A7E-AD21-4251-8A32-701D6F53764F}" type="sibTrans" cxnId="{6C8684B2-7203-4232-B259-DA5BA6D3014C}">
      <dgm:prSet/>
      <dgm:spPr/>
      <dgm:t>
        <a:bodyPr rtlCol="0"/>
        <a:lstStyle/>
        <a:p>
          <a:pPr rtl="0"/>
          <a:endParaRPr lang="fr-FR" sz="1800"/>
        </a:p>
      </dgm:t>
    </dgm:pt>
    <dgm:pt modelId="{D799E4AD-75CA-4E95-A0FC-562B072F4930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 – </a:t>
          </a:r>
          <a:r>
            <a:rPr lang="en" sz="1800" b="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Respiratory</a:t>
          </a:r>
          <a:r>
            <a:rPr lang="en" sz="1800" b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" sz="1800" b="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tract</a:t>
          </a:r>
          <a:endParaRPr lang="fr-FR" altLang="de-DE" sz="1800" b="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B70E5-7663-4EE2-9DA2-0CF4CFEB614E}" type="parTrans" cxnId="{B6C3263C-AD3F-4510-BE2F-CA62CA0CA83F}">
      <dgm:prSet/>
      <dgm:spPr/>
      <dgm:t>
        <a:bodyPr rtlCol="0"/>
        <a:lstStyle/>
        <a:p>
          <a:pPr rtl="0"/>
          <a:endParaRPr lang="fr-FR" sz="1800"/>
        </a:p>
      </dgm:t>
    </dgm:pt>
    <dgm:pt modelId="{0A99CE19-B0CB-4F5E-88C7-4C52F85C0076}" type="sibTrans" cxnId="{B6C3263C-AD3F-4510-BE2F-CA62CA0CA83F}">
      <dgm:prSet/>
      <dgm:spPr/>
      <dgm:t>
        <a:bodyPr rtlCol="0"/>
        <a:lstStyle/>
        <a:p>
          <a:pPr rtl="0"/>
          <a:endParaRPr lang="fr-FR" sz="1800"/>
        </a:p>
      </dgm:t>
    </dgm:pt>
    <dgm:pt modelId="{727580A3-532A-4474-A0DE-64BE0FAA4CBB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B – Respiration</a:t>
          </a:r>
          <a:endParaRPr lang="en-GB" altLang="de-DE" sz="1800" b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7D3A78-C4F3-4421-B469-A448696CE67F}" type="parTrans" cxnId="{7DE3A72B-2F8F-4E73-8FE7-1166B5610703}">
      <dgm:prSet/>
      <dgm:spPr/>
      <dgm:t>
        <a:bodyPr rtlCol="0"/>
        <a:lstStyle/>
        <a:p>
          <a:pPr rtl="0"/>
          <a:endParaRPr lang="fr-FR" sz="1800"/>
        </a:p>
      </dgm:t>
    </dgm:pt>
    <dgm:pt modelId="{C2701CB8-90A1-4159-8EDD-B5B300A42071}" type="sibTrans" cxnId="{7DE3A72B-2F8F-4E73-8FE7-1166B5610703}">
      <dgm:prSet/>
      <dgm:spPr/>
      <dgm:t>
        <a:bodyPr rtlCol="0"/>
        <a:lstStyle/>
        <a:p>
          <a:pPr rtl="0"/>
          <a:endParaRPr lang="fr-FR" sz="1800"/>
        </a:p>
      </dgm:t>
    </dgm:pt>
    <dgm:pt modelId="{37A1C37F-F977-4CA1-96C7-78618F87C423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 – Circulation</a:t>
          </a:r>
          <a:endParaRPr lang="en-GB" altLang="de-DE" sz="1800" b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776E2D-A36B-459C-9621-B6F62D482293}" type="parTrans" cxnId="{A9FF6FB5-B0E0-4338-B156-A5F296A4C5A7}">
      <dgm:prSet/>
      <dgm:spPr/>
      <dgm:t>
        <a:bodyPr rtlCol="0"/>
        <a:lstStyle/>
        <a:p>
          <a:pPr rtl="0"/>
          <a:endParaRPr lang="fr-FR" sz="1800"/>
        </a:p>
      </dgm:t>
    </dgm:pt>
    <dgm:pt modelId="{BFB58392-8275-45CF-8733-BFA8F407356A}" type="sibTrans" cxnId="{A9FF6FB5-B0E0-4338-B156-A5F296A4C5A7}">
      <dgm:prSet/>
      <dgm:spPr/>
      <dgm:t>
        <a:bodyPr rtlCol="0"/>
        <a:lstStyle/>
        <a:p>
          <a:pPr rtl="0"/>
          <a:endParaRPr lang="fr-FR" sz="1800"/>
        </a:p>
      </dgm:t>
    </dgm:pt>
    <dgm:pt modelId="{9AF2D411-AAC9-4631-A53F-3C1E2689D6C3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dirty="0">
              <a:solidFill>
                <a:srgbClr val="BE3547"/>
              </a:solidFill>
              <a:latin typeface="Arial"/>
              <a:cs typeface="Arial"/>
            </a:rPr>
            <a:t>D – “Disability” – </a:t>
          </a:r>
          <a:r>
            <a:rPr lang="en" sz="1800" b="0" noProof="0" dirty="0">
              <a:solidFill>
                <a:srgbClr val="BE3547"/>
              </a:solidFill>
              <a:latin typeface="Arial"/>
              <a:cs typeface="Arial"/>
            </a:rPr>
            <a:t>ie neurologic involvement</a:t>
          </a:r>
          <a:endParaRPr lang="fr-FR" altLang="de-DE" sz="1800" b="0" noProof="0" dirty="0">
            <a:solidFill>
              <a:srgbClr val="BE354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B832B-114C-4A25-9C43-23543C2A15B9}" type="parTrans" cxnId="{AE85C2BB-5EBF-4D45-8DEF-9BD3AE951271}">
      <dgm:prSet/>
      <dgm:spPr/>
      <dgm:t>
        <a:bodyPr rtlCol="0"/>
        <a:lstStyle/>
        <a:p>
          <a:pPr rtl="0"/>
          <a:endParaRPr lang="fr-FR" sz="1800"/>
        </a:p>
      </dgm:t>
    </dgm:pt>
    <dgm:pt modelId="{22092E97-E78D-4EAC-8FA4-048C79CF4684}" type="sibTrans" cxnId="{AE85C2BB-5EBF-4D45-8DEF-9BD3AE951271}">
      <dgm:prSet/>
      <dgm:spPr/>
      <dgm:t>
        <a:bodyPr rtlCol="0"/>
        <a:lstStyle/>
        <a:p>
          <a:pPr rtl="0"/>
          <a:endParaRPr lang="fr-FR" sz="1800"/>
        </a:p>
      </dgm:t>
    </dgm:pt>
    <dgm:pt modelId="{3B44C88D-82C1-47D4-B228-6D00678D6FC4}">
      <dgm:prSet custT="1"/>
      <dgm:spPr/>
      <dgm:t>
        <a:bodyPr lIns="0" tIns="72000" rIns="0" bIns="72000" rtlCol="0"/>
        <a:lstStyle/>
        <a:p>
          <a:pPr marL="180000" indent="-180000" rtl="0">
            <a:lnSpc>
              <a:spcPts val="2000"/>
            </a:lnSpc>
            <a:spcBef>
              <a:spcPts val="60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E – Exposure/environment</a:t>
          </a:r>
          <a:endParaRPr lang="fr-FR" altLang="de-DE" sz="1800" b="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365728-BB6F-4FAD-BAF0-006971ADB730}" type="parTrans" cxnId="{590C294D-1FF3-4F61-AC7A-CB7DB57F07D9}">
      <dgm:prSet/>
      <dgm:spPr/>
      <dgm:t>
        <a:bodyPr rtlCol="0"/>
        <a:lstStyle/>
        <a:p>
          <a:pPr rtl="0"/>
          <a:endParaRPr lang="fr-FR" sz="1800"/>
        </a:p>
      </dgm:t>
    </dgm:pt>
    <dgm:pt modelId="{D70C5224-C031-418E-B147-EE81F46B2E28}" type="sibTrans" cxnId="{590C294D-1FF3-4F61-AC7A-CB7DB57F07D9}">
      <dgm:prSet/>
      <dgm:spPr/>
      <dgm:t>
        <a:bodyPr rtlCol="0"/>
        <a:lstStyle/>
        <a:p>
          <a:pPr rtl="0"/>
          <a:endParaRPr lang="fr-FR" sz="1800"/>
        </a:p>
      </dgm:t>
    </dgm:pt>
    <dgm:pt modelId="{0BE0BF02-3C32-46DC-A33E-3ABCCD5F9967}">
      <dgm:prSet phldr="0"/>
      <dgm:spPr/>
      <dgm:t>
        <a:bodyPr/>
        <a:lstStyle/>
        <a:p>
          <a:pPr>
            <a:lnSpc>
              <a:spcPts val="2000"/>
            </a:lnSpc>
          </a:pPr>
          <a:endParaRPr lang="en" b="0" dirty="0">
            <a:latin typeface="Arial"/>
            <a:ea typeface="+mn-ea"/>
            <a:cs typeface="Arial"/>
          </a:endParaRPr>
        </a:p>
      </dgm:t>
    </dgm:pt>
    <dgm:pt modelId="{697DE08F-586B-4C88-8AF3-8918095BA154}" type="parTrans" cxnId="{D9181FC4-A7FA-497E-B461-69F8C995ACEC}">
      <dgm:prSet/>
      <dgm:spPr/>
    </dgm:pt>
    <dgm:pt modelId="{16138469-E87F-423A-9723-63F5FDF77347}" type="sibTrans" cxnId="{D9181FC4-A7FA-497E-B461-69F8C995ACEC}">
      <dgm:prSet/>
      <dgm:spPr/>
    </dgm:pt>
    <dgm:pt modelId="{46C98D5F-622F-482F-9CB2-BCB6AFCAA1C4}" type="pres">
      <dgm:prSet presAssocID="{2BA57C1E-7061-4CE7-8254-DE93371B4E74}" presName="linear" presStyleCnt="0">
        <dgm:presLayoutVars>
          <dgm:animLvl val="lvl"/>
          <dgm:resizeHandles val="exact"/>
        </dgm:presLayoutVars>
      </dgm:prSet>
      <dgm:spPr/>
    </dgm:pt>
    <dgm:pt modelId="{96AE2F79-06CD-421D-A1E4-8CD1CD3EA3F8}" type="pres">
      <dgm:prSet presAssocID="{13B6B545-184D-4E61-84C2-2A64221A865E}" presName="parentText" presStyleLbl="node1" presStyleIdx="0" presStyleCnt="2" custScaleX="56486" custScaleY="46651" custLinFactNeighborX="-108" custLinFactNeighborY="14814">
        <dgm:presLayoutVars>
          <dgm:chMax val="0"/>
          <dgm:bulletEnabled val="1"/>
        </dgm:presLayoutVars>
      </dgm:prSet>
      <dgm:spPr/>
    </dgm:pt>
    <dgm:pt modelId="{BF61DC7B-B0D6-4D92-88F3-001797EAA8B4}" type="pres">
      <dgm:prSet presAssocID="{13B6B545-184D-4E61-84C2-2A64221A865E}" presName="childText" presStyleLbl="revTx" presStyleIdx="0" presStyleCnt="2" custScaleX="56486" custLinFactNeighborX="-108" custLinFactNeighborY="1681">
        <dgm:presLayoutVars>
          <dgm:bulletEnabled val="1"/>
        </dgm:presLayoutVars>
      </dgm:prSet>
      <dgm:spPr/>
    </dgm:pt>
    <dgm:pt modelId="{25B482DF-E213-4950-A7C1-E5731AFB3D74}" type="pres">
      <dgm:prSet presAssocID="{E62F174B-AB71-44E2-B8D7-BF36D1AD2128}" presName="parentText" presStyleLbl="node1" presStyleIdx="1" presStyleCnt="2" custScaleX="67278" custScaleY="36276" custLinFactNeighborX="5295" custLinFactNeighborY="7816">
        <dgm:presLayoutVars>
          <dgm:chMax val="0"/>
          <dgm:bulletEnabled val="1"/>
        </dgm:presLayoutVars>
      </dgm:prSet>
      <dgm:spPr/>
    </dgm:pt>
    <dgm:pt modelId="{A36695B6-8693-405D-A1B5-16428E1ED727}" type="pres">
      <dgm:prSet presAssocID="{E62F174B-AB71-44E2-B8D7-BF36D1AD2128}" presName="childText" presStyleLbl="revTx" presStyleIdx="1" presStyleCnt="2" custScaleX="56486" custScaleY="121000" custLinFactNeighborX="-108" custLinFactNeighborY="12547">
        <dgm:presLayoutVars>
          <dgm:bulletEnabled val="1"/>
        </dgm:presLayoutVars>
      </dgm:prSet>
      <dgm:spPr/>
    </dgm:pt>
  </dgm:ptLst>
  <dgm:cxnLst>
    <dgm:cxn modelId="{184B3013-1648-4038-A22C-627EE44524A9}" type="presOf" srcId="{E17584DA-E0FC-44C6-A1E9-9B3CC2549469}" destId="{BF61DC7B-B0D6-4D92-88F3-001797EAA8B4}" srcOrd="0" destOrd="2" presId="urn:microsoft.com/office/officeart/2005/8/layout/vList2"/>
    <dgm:cxn modelId="{1E873719-2DCF-4DB4-8180-7E3F946C8C5C}" type="presOf" srcId="{C03B7B9C-091D-478A-BAAD-5895DE5EDA6B}" destId="{A36695B6-8693-405D-A1B5-16428E1ED727}" srcOrd="0" destOrd="0" presId="urn:microsoft.com/office/officeart/2005/8/layout/vList2"/>
    <dgm:cxn modelId="{EB7F8125-608A-4BCF-938A-059F53A08990}" srcId="{2BA57C1E-7061-4CE7-8254-DE93371B4E74}" destId="{13B6B545-184D-4E61-84C2-2A64221A865E}" srcOrd="0" destOrd="0" parTransId="{C2C8609A-82BF-4B88-89E6-D705DE2855CA}" sibTransId="{F2224845-1B83-43D1-A5BD-3172DB0E7DF4}"/>
    <dgm:cxn modelId="{7DE3A72B-2F8F-4E73-8FE7-1166B5610703}" srcId="{E62F174B-AB71-44E2-B8D7-BF36D1AD2128}" destId="{727580A3-532A-4474-A0DE-64BE0FAA4CBB}" srcOrd="2" destOrd="0" parTransId="{A27D3A78-C4F3-4421-B469-A448696CE67F}" sibTransId="{C2701CB8-90A1-4159-8EDD-B5B300A42071}"/>
    <dgm:cxn modelId="{B6C3263C-AD3F-4510-BE2F-CA62CA0CA83F}" srcId="{E62F174B-AB71-44E2-B8D7-BF36D1AD2128}" destId="{D799E4AD-75CA-4E95-A0FC-562B072F4930}" srcOrd="1" destOrd="0" parTransId="{E4FB70E5-7663-4EE2-9DA2-0CF4CFEB614E}" sibTransId="{0A99CE19-B0CB-4F5E-88C7-4C52F85C0076}"/>
    <dgm:cxn modelId="{25099448-C0D2-4AE3-A0B9-7C3C50818A48}" srcId="{2BA57C1E-7061-4CE7-8254-DE93371B4E74}" destId="{E62F174B-AB71-44E2-B8D7-BF36D1AD2128}" srcOrd="1" destOrd="0" parTransId="{9FC1DA35-94BE-4F9C-ABB8-8CA4EC875750}" sibTransId="{0A2F2D47-B31E-403B-8E41-9465ABF3EAAB}"/>
    <dgm:cxn modelId="{AE4D324B-266F-4D89-8E30-66D4103C97DE}" type="presOf" srcId="{727580A3-532A-4474-A0DE-64BE0FAA4CBB}" destId="{A36695B6-8693-405D-A1B5-16428E1ED727}" srcOrd="0" destOrd="2" presId="urn:microsoft.com/office/officeart/2005/8/layout/vList2"/>
    <dgm:cxn modelId="{26D0526C-1C58-426C-9F6C-3C9D0DE212FA}" srcId="{13B6B545-184D-4E61-84C2-2A64221A865E}" destId="{E17584DA-E0FC-44C6-A1E9-9B3CC2549469}" srcOrd="2" destOrd="0" parTransId="{AB592B9F-8B78-4875-8A39-25C3C05FF3EF}" sibTransId="{B93EB1BC-A24B-4258-8395-14FE648DB8F2}"/>
    <dgm:cxn modelId="{590C294D-1FF3-4F61-AC7A-CB7DB57F07D9}" srcId="{E62F174B-AB71-44E2-B8D7-BF36D1AD2128}" destId="{3B44C88D-82C1-47D4-B228-6D00678D6FC4}" srcOrd="5" destOrd="0" parTransId="{74365728-BB6F-4FAD-BAF0-006971ADB730}" sibTransId="{D70C5224-C031-418E-B147-EE81F46B2E28}"/>
    <dgm:cxn modelId="{2AA55F6E-0564-4EE2-94D2-C9FBC7753EEF}" type="presOf" srcId="{9AF2D411-AAC9-4631-A53F-3C1E2689D6C3}" destId="{A36695B6-8693-405D-A1B5-16428E1ED727}" srcOrd="0" destOrd="4" presId="urn:microsoft.com/office/officeart/2005/8/layout/vList2"/>
    <dgm:cxn modelId="{9D54AF54-685C-47A2-9711-671D5F2FFDC1}" type="presOf" srcId="{D799E4AD-75CA-4E95-A0FC-562B072F4930}" destId="{A36695B6-8693-405D-A1B5-16428E1ED727}" srcOrd="0" destOrd="1" presId="urn:microsoft.com/office/officeart/2005/8/layout/vList2"/>
    <dgm:cxn modelId="{9B36B879-6A4A-441C-8022-8AFFB4F8E368}" type="presOf" srcId="{D110E13B-61AE-4DC2-96B7-32C3D1EDC0E0}" destId="{BF61DC7B-B0D6-4D92-88F3-001797EAA8B4}" srcOrd="0" destOrd="0" presId="urn:microsoft.com/office/officeart/2005/8/layout/vList2"/>
    <dgm:cxn modelId="{32D4C27D-3F63-4CC2-AFC1-F65B713E4858}" srcId="{13B6B545-184D-4E61-84C2-2A64221A865E}" destId="{D773CC76-E5F5-425D-AF14-013F1D2124B5}" srcOrd="1" destOrd="0" parTransId="{4982F2DB-87E9-48DF-ABD7-987B5E38D295}" sibTransId="{5D9405E0-A9E0-4F76-AD40-75613FD4E426}"/>
    <dgm:cxn modelId="{A574C489-BDAB-413A-A725-1845D1C93A83}" type="presOf" srcId="{37A1C37F-F977-4CA1-96C7-78618F87C423}" destId="{A36695B6-8693-405D-A1B5-16428E1ED727}" srcOrd="0" destOrd="3" presId="urn:microsoft.com/office/officeart/2005/8/layout/vList2"/>
    <dgm:cxn modelId="{FCA3E391-7FE8-4A22-91B2-11A366D67021}" type="presOf" srcId="{13B6B545-184D-4E61-84C2-2A64221A865E}" destId="{96AE2F79-06CD-421D-A1E4-8CD1CD3EA3F8}" srcOrd="0" destOrd="0" presId="urn:microsoft.com/office/officeart/2005/8/layout/vList2"/>
    <dgm:cxn modelId="{CE3A459A-25E9-4151-A4E9-0FE69CE5802F}" type="presOf" srcId="{0BE0BF02-3C32-46DC-A33E-3ABCCD5F9967}" destId="{BF61DC7B-B0D6-4D92-88F3-001797EAA8B4}" srcOrd="0" destOrd="3" presId="urn:microsoft.com/office/officeart/2005/8/layout/vList2"/>
    <dgm:cxn modelId="{CDD01D9B-E15B-4975-BEC0-9647ADB122F3}" type="presOf" srcId="{3B44C88D-82C1-47D4-B228-6D00678D6FC4}" destId="{A36695B6-8693-405D-A1B5-16428E1ED727}" srcOrd="0" destOrd="5" presId="urn:microsoft.com/office/officeart/2005/8/layout/vList2"/>
    <dgm:cxn modelId="{07CB079C-5B5F-48DD-8068-8D939A1301B8}" srcId="{13B6B545-184D-4E61-84C2-2A64221A865E}" destId="{D110E13B-61AE-4DC2-96B7-32C3D1EDC0E0}" srcOrd="0" destOrd="0" parTransId="{FEAE62D9-A95F-4513-8FD4-023EDA8FF684}" sibTransId="{DCE58295-E67B-4060-BA0C-BA57962B1B9B}"/>
    <dgm:cxn modelId="{6C8684B2-7203-4232-B259-DA5BA6D3014C}" srcId="{E62F174B-AB71-44E2-B8D7-BF36D1AD2128}" destId="{C03B7B9C-091D-478A-BAAD-5895DE5EDA6B}" srcOrd="0" destOrd="0" parTransId="{606268FA-4029-4422-9E35-98331D892432}" sibTransId="{BEB20A7E-AD21-4251-8A32-701D6F53764F}"/>
    <dgm:cxn modelId="{A9FF6FB5-B0E0-4338-B156-A5F296A4C5A7}" srcId="{E62F174B-AB71-44E2-B8D7-BF36D1AD2128}" destId="{37A1C37F-F977-4CA1-96C7-78618F87C423}" srcOrd="3" destOrd="0" parTransId="{6C776E2D-A36B-459C-9621-B6F62D482293}" sibTransId="{BFB58392-8275-45CF-8733-BFA8F407356A}"/>
    <dgm:cxn modelId="{AE85C2BB-5EBF-4D45-8DEF-9BD3AE951271}" srcId="{E62F174B-AB71-44E2-B8D7-BF36D1AD2128}" destId="{9AF2D411-AAC9-4631-A53F-3C1E2689D6C3}" srcOrd="4" destOrd="0" parTransId="{569B832B-114C-4A25-9C43-23543C2A15B9}" sibTransId="{22092E97-E78D-4EAC-8FA4-048C79CF4684}"/>
    <dgm:cxn modelId="{D9181FC4-A7FA-497E-B461-69F8C995ACEC}" srcId="{13B6B545-184D-4E61-84C2-2A64221A865E}" destId="{0BE0BF02-3C32-46DC-A33E-3ABCCD5F9967}" srcOrd="3" destOrd="0" parTransId="{697DE08F-586B-4C88-8AF3-8918095BA154}" sibTransId="{16138469-E87F-423A-9723-63F5FDF77347}"/>
    <dgm:cxn modelId="{D29166F0-C1AF-4324-AB6C-CABAEAB032A9}" type="presOf" srcId="{E62F174B-AB71-44E2-B8D7-BF36D1AD2128}" destId="{25B482DF-E213-4950-A7C1-E5731AFB3D74}" srcOrd="0" destOrd="0" presId="urn:microsoft.com/office/officeart/2005/8/layout/vList2"/>
    <dgm:cxn modelId="{CD39AFF6-FC44-4117-BD49-8982A62305A5}" type="presOf" srcId="{D773CC76-E5F5-425D-AF14-013F1D2124B5}" destId="{BF61DC7B-B0D6-4D92-88F3-001797EAA8B4}" srcOrd="0" destOrd="1" presId="urn:microsoft.com/office/officeart/2005/8/layout/vList2"/>
    <dgm:cxn modelId="{B9AE3FFC-F252-4B22-AB88-A37CFEF292C8}" type="presOf" srcId="{2BA57C1E-7061-4CE7-8254-DE93371B4E74}" destId="{46C98D5F-622F-482F-9CB2-BCB6AFCAA1C4}" srcOrd="0" destOrd="0" presId="urn:microsoft.com/office/officeart/2005/8/layout/vList2"/>
    <dgm:cxn modelId="{7A490906-84EE-4C1C-99BA-994F885407D7}" type="presParOf" srcId="{46C98D5F-622F-482F-9CB2-BCB6AFCAA1C4}" destId="{96AE2F79-06CD-421D-A1E4-8CD1CD3EA3F8}" srcOrd="0" destOrd="0" presId="urn:microsoft.com/office/officeart/2005/8/layout/vList2"/>
    <dgm:cxn modelId="{73601099-0EDC-4B59-834A-D88E8722523A}" type="presParOf" srcId="{46C98D5F-622F-482F-9CB2-BCB6AFCAA1C4}" destId="{BF61DC7B-B0D6-4D92-88F3-001797EAA8B4}" srcOrd="1" destOrd="0" presId="urn:microsoft.com/office/officeart/2005/8/layout/vList2"/>
    <dgm:cxn modelId="{17FE8882-D754-45D6-9B52-115B78E565B0}" type="presParOf" srcId="{46C98D5F-622F-482F-9CB2-BCB6AFCAA1C4}" destId="{25B482DF-E213-4950-A7C1-E5731AFB3D74}" srcOrd="2" destOrd="0" presId="urn:microsoft.com/office/officeart/2005/8/layout/vList2"/>
    <dgm:cxn modelId="{30F97A29-61D1-47F0-8405-15E977D367A5}" type="presParOf" srcId="{46C98D5F-622F-482F-9CB2-BCB6AFCAA1C4}" destId="{A36695B6-8693-405D-A1B5-16428E1ED72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89A25-B5D6-40C8-9D5B-352C761B411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fr-FR"/>
        </a:p>
      </dgm:t>
    </dgm:pt>
    <dgm:pt modelId="{0F185A29-E0EB-4E96-B040-66DA82530BA6}">
      <dgm:prSet phldrT="[Texte]" custT="1"/>
      <dgm:spPr>
        <a:solidFill>
          <a:srgbClr val="99D7DF">
            <a:alpha val="20000"/>
          </a:srgbClr>
        </a:solidFill>
      </dgm:spPr>
      <dgm:t>
        <a:bodyPr rtlCol="0"/>
        <a:lstStyle/>
        <a:p>
          <a:pPr rtl="0"/>
          <a:r>
            <a:rPr lang="en" sz="1800" b="1" dirty="0">
              <a:solidFill>
                <a:srgbClr val="00205C"/>
              </a:solidFill>
              <a:latin typeface="Arial"/>
              <a:cs typeface="Arial"/>
            </a:rPr>
            <a:t>Instability of vital signs</a:t>
          </a:r>
        </a:p>
      </dgm:t>
    </dgm:pt>
    <dgm:pt modelId="{00D4FA8B-0D3C-4D7A-B844-0FDC12B864D9}" type="parTrans" cxnId="{67FC4CC3-0211-4985-965E-5F467DAA311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8AD6B421-D5DE-419E-80A6-5AFF3E1C98BE}" type="sibTrans" cxnId="{67FC4CC3-0211-4985-965E-5F467DAA311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B9A541D5-B88D-4E42-A225-F75293484DF9}">
      <dgm:prSet phldrT="[Texte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Hypoxemia</a:t>
          </a:r>
          <a:endParaRPr lang="en" sz="16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en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/hypotension</a:t>
          </a:r>
        </a:p>
      </dgm:t>
    </dgm:pt>
    <dgm:pt modelId="{431B6D8B-AC65-42E8-9B77-773F46AA30A5}" type="parTrans" cxnId="{211C4215-751E-4285-88FD-88EAC1A66448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800DC0FF-16E2-4E34-91D0-F9110731212B}" type="sibTrans" cxnId="{211C4215-751E-4285-88FD-88EAC1A66448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6303CE09-16E7-4ADB-BBC3-218DCEC0779E}">
      <dgm:prSet phldrT="[Texte]" custT="1"/>
      <dgm:spPr>
        <a:solidFill>
          <a:srgbClr val="99D7DF">
            <a:alpha val="20000"/>
          </a:srgbClr>
        </a:solidFill>
      </dgm:spPr>
      <dgm:t>
        <a:bodyPr rtlCol="0"/>
        <a:lstStyle/>
        <a:p>
          <a:pPr rtl="0"/>
          <a:r>
            <a:rPr lang="en" sz="18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Common infectious causes</a:t>
          </a:r>
        </a:p>
      </dgm:t>
    </dgm:pt>
    <dgm:pt modelId="{85062BE5-23BE-4B9A-A6F3-B4C29916207C}" type="parTrans" cxnId="{9E4A8098-AF45-47AB-8B8E-883373D6F66E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6D885DF2-D123-4FC1-8703-72F45626068E}" type="sibTrans" cxnId="{9E4A8098-AF45-47AB-8B8E-883373D6F66E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BA58FFB4-D780-403A-944C-93F8618723F4}">
      <dgm:prSet phldrT="[Texte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Sepsis (co-infection)​</a:t>
          </a:r>
        </a:p>
      </dgm:t>
    </dgm:pt>
    <dgm:pt modelId="{BC4A4012-1F26-4522-9C1C-7789F9229EB5}" type="parTrans" cxnId="{D8333E7E-5A8D-41BC-AC87-BF9F2712DCE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66D36208-AAB6-4BBE-B223-8EA773D8627E}" type="sibTrans" cxnId="{D8333E7E-5A8D-41BC-AC87-BF9F2712DCE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BD9960CD-C42F-4CA1-A7D7-5D5B8EE03DFB}">
      <dgm:prSet phldrT="[Texte]" custT="1"/>
      <dgm:spPr>
        <a:solidFill>
          <a:srgbClr val="99D7DF">
            <a:alpha val="20000"/>
          </a:srgbClr>
        </a:solidFill>
      </dgm:spPr>
      <dgm:t>
        <a:bodyPr rtlCol="0"/>
        <a:lstStyle/>
        <a:p>
          <a:pPr rtl="0"/>
          <a:r>
            <a:rPr lang="en" sz="1800" b="1" dirty="0">
              <a:solidFill>
                <a:srgbClr val="00205C"/>
              </a:solidFill>
              <a:latin typeface="Arial"/>
              <a:cs typeface="Arial"/>
            </a:rPr>
            <a:t>Non-infectious causes</a:t>
          </a:r>
        </a:p>
      </dgm:t>
    </dgm:pt>
    <dgm:pt modelId="{C31936C6-C6F6-4CEE-B9C1-CAFB632C8A21}" type="parTrans" cxnId="{309AE11E-F8BD-415D-875D-2CA3BBBA222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0CCBEBA0-51A8-4859-A14D-C5EECAD0ADD9}" type="sibTrans" cxnId="{309AE11E-F8BD-415D-875D-2CA3BBBA222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C6E98C2E-73D6-4531-A69F-9FC8477F84D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Bacterial meningitis</a:t>
          </a:r>
        </a:p>
      </dgm:t>
    </dgm:pt>
    <dgm:pt modelId="{CDFEF845-C07F-49BA-B63C-BE591390828C}" type="parTrans" cxnId="{B7CE8D00-7888-4C90-AC45-145ACF684CB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6CCF65E3-0946-4CD5-851E-EA21707F5587}" type="sibTrans" cxnId="{B7CE8D00-7888-4C90-AC45-145ACF684CB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1AA144CD-E005-4ACB-B0F2-116142BD4120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Malaria </a:t>
          </a:r>
        </a:p>
      </dgm:t>
    </dgm:pt>
    <dgm:pt modelId="{1FF512B1-8B91-4C50-B408-2B572C885B6A}" type="parTrans" cxnId="{A97C62B5-AB3F-4CA1-90D1-BD49EA287548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E158932D-8F28-4292-995D-8B055DD16435}" type="sibTrans" cxnId="{A97C62B5-AB3F-4CA1-90D1-BD49EA287548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479A02DA-BA54-4D09-B429-1CF53334195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Acute meningoencephalitis (EVD/SUVD/MVD related)</a:t>
          </a:r>
        </a:p>
      </dgm:t>
    </dgm:pt>
    <dgm:pt modelId="{CCC0CE05-5044-4404-9F84-CE9E0705ABF2}" type="parTrans" cxnId="{B50A3468-6EA5-44BB-9245-B98E2BA9EC66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28BF8532-1DF1-4BB7-AD27-9758E211B0E5}" type="sibTrans" cxnId="{B50A3468-6EA5-44BB-9245-B98E2BA9EC66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6FD2D46C-4688-451E-9C66-66D468F8C66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Uremia/acute renal failure (ARF)</a:t>
          </a:r>
        </a:p>
      </dgm:t>
    </dgm:pt>
    <dgm:pt modelId="{2B74D7F3-9CEA-49CC-989F-803849FD77B8}" type="parTrans" cxnId="{7543F07F-2CA6-4C3E-8355-1F69CD8ADFCC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0F7AEA33-999B-4918-BFE5-24C80457CD9C}" type="sibTrans" cxnId="{7543F07F-2CA6-4C3E-8355-1F69CD8ADFCC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FBB6F270-20D9-4D5C-A1A2-840CF16BCFA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Hepatic encephalopathy</a:t>
          </a:r>
        </a:p>
      </dgm:t>
    </dgm:pt>
    <dgm:pt modelId="{3EB8C032-B211-4FD4-9B1A-0EAF20752F95}" type="parTrans" cxnId="{5A25E773-9226-4E5F-BF80-30663B40F51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FF7C64F5-010D-4193-8058-F8F446E0F1AC}" type="sibTrans" cxnId="{5A25E773-9226-4E5F-BF80-30663B40F51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D7E77B5D-A433-4569-AEB3-1E8866ECDB7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Hypertensive emergencies </a:t>
          </a:r>
        </a:p>
      </dgm:t>
    </dgm:pt>
    <dgm:pt modelId="{05A5A7A1-B4F5-4B92-A989-BBE5C1B6B93F}" type="parTrans" cxnId="{7713B159-1E98-4A25-9436-2484372B5DC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1E71E69A-AFE5-41C7-BB52-163FBA8D037F}" type="sibTrans" cxnId="{7713B159-1E98-4A25-9436-2484372B5DC0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5445AE95-3349-4E5F-9BDB-48EE370ADA9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Micro or macro cerebrovascular </a:t>
          </a:r>
          <a:r>
            <a:rPr lang="en" sz="1600" dirty="0" err="1">
              <a:solidFill>
                <a:srgbClr val="00205C"/>
              </a:solidFill>
              <a:latin typeface="Arial"/>
              <a:cs typeface="Arial"/>
            </a:rPr>
            <a:t>ischaemia</a:t>
          </a:r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 </a:t>
          </a:r>
        </a:p>
      </dgm:t>
    </dgm:pt>
    <dgm:pt modelId="{416FFE76-6AF8-4A4C-ABC9-870C4E00C50C}" type="parTrans" cxnId="{C6C46999-C126-43CD-9810-B405A467F764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505FB772-C140-455A-8680-209B2B52522D}" type="sibTrans" cxnId="{C6C46999-C126-43CD-9810-B405A467F764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2B540D64-D981-43F9-9742-68B3484C80E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Intracranial </a:t>
          </a:r>
          <a:r>
            <a:rPr lang="en" sz="1600" dirty="0" err="1">
              <a:solidFill>
                <a:srgbClr val="00205C"/>
              </a:solidFill>
              <a:latin typeface="Arial"/>
              <a:cs typeface="Arial"/>
            </a:rPr>
            <a:t>haemorrhage</a:t>
          </a:r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 </a:t>
          </a:r>
        </a:p>
      </dgm:t>
    </dgm:pt>
    <dgm:pt modelId="{519A171C-4212-40C6-8CDC-3B2234E15D85}" type="parTrans" cxnId="{6FD3439A-FFE9-4AD2-A784-96C80ED2C69E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F1E6D512-515D-46CC-A404-6D492F7FF7A8}" type="sibTrans" cxnId="{6FD3439A-FFE9-4AD2-A784-96C80ED2C69E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A2D7D09B-D963-45F9-A671-2B40A8C9E84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Electrolyte disorders (</a:t>
          </a:r>
          <a:r>
            <a:rPr lang="en" sz="1600" dirty="0" err="1">
              <a:solidFill>
                <a:srgbClr val="00205C"/>
              </a:solidFill>
              <a:latin typeface="Arial"/>
              <a:cs typeface="Arial"/>
            </a:rPr>
            <a:t>hyponatraemia</a:t>
          </a:r>
          <a:r>
            <a:rPr lang="en" sz="1600" dirty="0">
              <a:solidFill>
                <a:srgbClr val="00205C"/>
              </a:solidFill>
              <a:latin typeface="Arial"/>
              <a:cs typeface="Arial"/>
            </a:rPr>
            <a:t>, hypocalcemia,) </a:t>
          </a:r>
        </a:p>
      </dgm:t>
    </dgm:pt>
    <dgm:pt modelId="{8219F5AE-9191-42D8-9D28-1E7171DEC789}" type="parTrans" cxnId="{DB4E0F5C-FF9C-4243-BCF5-9E20625DE44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544DE236-88B3-4D8A-A088-4B21B1E37978}" type="sibTrans" cxnId="{DB4E0F5C-FF9C-4243-BCF5-9E20625DE44B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  <a:latin typeface="Segoe Condensed"/>
          </a:endParaRPr>
        </a:p>
      </dgm:t>
    </dgm:pt>
    <dgm:pt modelId="{BE398DBE-0A1B-4654-AAE4-98B198E1FE0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99D7DF"/>
          </a:solidFill>
        </a:ln>
      </dgm:spPr>
      <dgm:t>
        <a:bodyPr rtlCol="0"/>
        <a:lstStyle/>
        <a:p>
          <a:pPr rtl="0"/>
          <a:r>
            <a:rPr lang="en" sz="1600" dirty="0" err="1">
              <a:solidFill>
                <a:srgbClr val="00205C"/>
              </a:solidFill>
              <a:latin typeface="Arial"/>
              <a:cs typeface="Arial"/>
            </a:rPr>
            <a:t>Hypoglycaemia</a:t>
          </a:r>
          <a:endParaRPr lang="en" sz="1600" dirty="0">
            <a:solidFill>
              <a:srgbClr val="00205C"/>
            </a:solidFill>
            <a:latin typeface="Arial"/>
            <a:cs typeface="Arial"/>
          </a:endParaRPr>
        </a:p>
      </dgm:t>
    </dgm:pt>
    <dgm:pt modelId="{257F7D0E-5BE7-450D-BBDC-0D6820C9AAA5}" type="parTrans" cxnId="{37335783-C6D8-4311-A8A0-6D4AEDEEA9C1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</a:endParaRPr>
        </a:p>
      </dgm:t>
    </dgm:pt>
    <dgm:pt modelId="{4220058C-5EC7-4197-9F8C-4EA4ADA74DBF}" type="sibTrans" cxnId="{37335783-C6D8-4311-A8A0-6D4AEDEEA9C1}">
      <dgm:prSet/>
      <dgm:spPr/>
      <dgm:t>
        <a:bodyPr rtlCol="0"/>
        <a:lstStyle/>
        <a:p>
          <a:pPr rtl="0"/>
          <a:endParaRPr lang="fr-FR" sz="1600">
            <a:solidFill>
              <a:schemeClr val="accent1">
                <a:lumMod val="75000"/>
              </a:schemeClr>
            </a:solidFill>
          </a:endParaRPr>
        </a:p>
      </dgm:t>
    </dgm:pt>
    <dgm:pt modelId="{2D6B2A85-A73D-44FD-B364-A73CE2B6DE49}" type="pres">
      <dgm:prSet presAssocID="{80789A25-B5D6-40C8-9D5B-352C761B4112}" presName="theList" presStyleCnt="0">
        <dgm:presLayoutVars>
          <dgm:dir/>
          <dgm:animLvl val="lvl"/>
          <dgm:resizeHandles val="exact"/>
        </dgm:presLayoutVars>
      </dgm:prSet>
      <dgm:spPr/>
    </dgm:pt>
    <dgm:pt modelId="{512ADCED-42F1-4F06-A405-B59AE848E8B7}" type="pres">
      <dgm:prSet presAssocID="{0F185A29-E0EB-4E96-B040-66DA82530BA6}" presName="compNode" presStyleCnt="0"/>
      <dgm:spPr/>
    </dgm:pt>
    <dgm:pt modelId="{32C24DE3-F1BD-4CDB-92BC-8923186B4EAC}" type="pres">
      <dgm:prSet presAssocID="{0F185A29-E0EB-4E96-B040-66DA82530BA6}" presName="aNode" presStyleLbl="bgShp" presStyleIdx="0" presStyleCnt="3" custScaleX="66838"/>
      <dgm:spPr>
        <a:prstGeom prst="rect">
          <a:avLst/>
        </a:prstGeom>
      </dgm:spPr>
    </dgm:pt>
    <dgm:pt modelId="{CD2F184D-F488-43DA-9F40-F10887C03ED1}" type="pres">
      <dgm:prSet presAssocID="{0F185A29-E0EB-4E96-B040-66DA82530BA6}" presName="textNode" presStyleLbl="bgShp" presStyleIdx="0" presStyleCnt="3"/>
      <dgm:spPr/>
    </dgm:pt>
    <dgm:pt modelId="{D555E7E9-4146-49BF-96A0-3BBF95A87881}" type="pres">
      <dgm:prSet presAssocID="{0F185A29-E0EB-4E96-B040-66DA82530BA6}" presName="compChildNode" presStyleCnt="0"/>
      <dgm:spPr/>
    </dgm:pt>
    <dgm:pt modelId="{6BCC196D-9809-4FEA-90A1-DCECB50D5862}" type="pres">
      <dgm:prSet presAssocID="{0F185A29-E0EB-4E96-B040-66DA82530BA6}" presName="theInnerList" presStyleCnt="0"/>
      <dgm:spPr/>
    </dgm:pt>
    <dgm:pt modelId="{17E8C82D-6E7C-4DD8-8E23-42701E1BAA2A}" type="pres">
      <dgm:prSet presAssocID="{B9A541D5-B88D-4E42-A225-F75293484DF9}" presName="childNode" presStyleLbl="node1" presStyleIdx="0" presStyleCnt="12" custScaleX="71089">
        <dgm:presLayoutVars>
          <dgm:bulletEnabled val="1"/>
        </dgm:presLayoutVars>
      </dgm:prSet>
      <dgm:spPr>
        <a:prstGeom prst="rect">
          <a:avLst/>
        </a:prstGeom>
      </dgm:spPr>
    </dgm:pt>
    <dgm:pt modelId="{FFFCE93A-F8E7-4E9E-ADEC-302DA6F923C0}" type="pres">
      <dgm:prSet presAssocID="{0F185A29-E0EB-4E96-B040-66DA82530BA6}" presName="aSpace" presStyleCnt="0"/>
      <dgm:spPr/>
    </dgm:pt>
    <dgm:pt modelId="{31E63984-F8EB-4A1A-9BCF-29AF9C1B59CF}" type="pres">
      <dgm:prSet presAssocID="{6303CE09-16E7-4ADB-BBC3-218DCEC0779E}" presName="compNode" presStyleCnt="0"/>
      <dgm:spPr/>
    </dgm:pt>
    <dgm:pt modelId="{EFE503D7-E460-4FB2-B098-379DA8370600}" type="pres">
      <dgm:prSet presAssocID="{6303CE09-16E7-4ADB-BBC3-218DCEC0779E}" presName="aNode" presStyleLbl="bgShp" presStyleIdx="1" presStyleCnt="3" custScaleX="94109"/>
      <dgm:spPr>
        <a:prstGeom prst="rect">
          <a:avLst/>
        </a:prstGeom>
      </dgm:spPr>
    </dgm:pt>
    <dgm:pt modelId="{7D733CD7-368C-4B07-9A5F-B28C467EB405}" type="pres">
      <dgm:prSet presAssocID="{6303CE09-16E7-4ADB-BBC3-218DCEC0779E}" presName="textNode" presStyleLbl="bgShp" presStyleIdx="1" presStyleCnt="3"/>
      <dgm:spPr/>
    </dgm:pt>
    <dgm:pt modelId="{3ADC8E28-A30D-4521-B2A5-6A97D1BE0C92}" type="pres">
      <dgm:prSet presAssocID="{6303CE09-16E7-4ADB-BBC3-218DCEC0779E}" presName="compChildNode" presStyleCnt="0"/>
      <dgm:spPr/>
    </dgm:pt>
    <dgm:pt modelId="{68F9C402-E90B-406D-9201-4C708C773B5D}" type="pres">
      <dgm:prSet presAssocID="{6303CE09-16E7-4ADB-BBC3-218DCEC0779E}" presName="theInnerList" presStyleCnt="0"/>
      <dgm:spPr/>
    </dgm:pt>
    <dgm:pt modelId="{678C5B3A-D17F-42AB-96F3-102B8FB01D83}" type="pres">
      <dgm:prSet presAssocID="{BA58FFB4-D780-403A-944C-93F8618723F4}" presName="childNode" presStyleLbl="node1" presStyleIdx="1" presStyleCnt="12" custLinFactNeighborX="0" custLinFactNeighborY="-15749">
        <dgm:presLayoutVars>
          <dgm:bulletEnabled val="1"/>
        </dgm:presLayoutVars>
      </dgm:prSet>
      <dgm:spPr>
        <a:prstGeom prst="rect">
          <a:avLst/>
        </a:prstGeom>
      </dgm:spPr>
    </dgm:pt>
    <dgm:pt modelId="{A5F29316-1892-4434-8EAC-D05DF075528C}" type="pres">
      <dgm:prSet presAssocID="{BA58FFB4-D780-403A-944C-93F8618723F4}" presName="aSpace2" presStyleCnt="0"/>
      <dgm:spPr/>
    </dgm:pt>
    <dgm:pt modelId="{4711639D-B0CE-4620-BB03-D5DDB6D25473}" type="pres">
      <dgm:prSet presAssocID="{C6E98C2E-73D6-4531-A69F-9FC8477F84DF}" presName="childNode" presStyleLbl="node1" presStyleIdx="2" presStyleCnt="12" custLinFactNeighborX="0" custLinFactNeighborY="-15749">
        <dgm:presLayoutVars>
          <dgm:bulletEnabled val="1"/>
        </dgm:presLayoutVars>
      </dgm:prSet>
      <dgm:spPr>
        <a:prstGeom prst="rect">
          <a:avLst/>
        </a:prstGeom>
      </dgm:spPr>
    </dgm:pt>
    <dgm:pt modelId="{E82E69A9-1998-41BC-BC7C-19A48DE7048B}" type="pres">
      <dgm:prSet presAssocID="{C6E98C2E-73D6-4531-A69F-9FC8477F84DF}" presName="aSpace2" presStyleCnt="0"/>
      <dgm:spPr/>
    </dgm:pt>
    <dgm:pt modelId="{0F21F08C-EF49-4312-927E-3E74232F60FF}" type="pres">
      <dgm:prSet presAssocID="{1AA144CD-E005-4ACB-B0F2-116142BD4120}" presName="childNode" presStyleLbl="node1" presStyleIdx="3" presStyleCnt="12" custLinFactNeighborX="0" custLinFactNeighborY="-15749">
        <dgm:presLayoutVars>
          <dgm:bulletEnabled val="1"/>
        </dgm:presLayoutVars>
      </dgm:prSet>
      <dgm:spPr>
        <a:prstGeom prst="rect">
          <a:avLst/>
        </a:prstGeom>
      </dgm:spPr>
    </dgm:pt>
    <dgm:pt modelId="{3A5BBE1C-E3E4-4766-80FC-5AFAB6638CCC}" type="pres">
      <dgm:prSet presAssocID="{1AA144CD-E005-4ACB-B0F2-116142BD4120}" presName="aSpace2" presStyleCnt="0"/>
      <dgm:spPr/>
    </dgm:pt>
    <dgm:pt modelId="{82BF1758-8BBF-4659-A277-D86CDFA90A5E}" type="pres">
      <dgm:prSet presAssocID="{479A02DA-BA54-4D09-B429-1CF53334195B}" presName="childNode" presStyleLbl="node1" presStyleIdx="4" presStyleCnt="12" custLinFactNeighborX="0" custLinFactNeighborY="-15749">
        <dgm:presLayoutVars>
          <dgm:bulletEnabled val="1"/>
        </dgm:presLayoutVars>
      </dgm:prSet>
      <dgm:spPr>
        <a:prstGeom prst="rect">
          <a:avLst/>
        </a:prstGeom>
      </dgm:spPr>
    </dgm:pt>
    <dgm:pt modelId="{8EC43CBE-CF93-41E7-9C7A-086305777A99}" type="pres">
      <dgm:prSet presAssocID="{6303CE09-16E7-4ADB-BBC3-218DCEC0779E}" presName="aSpace" presStyleCnt="0"/>
      <dgm:spPr/>
    </dgm:pt>
    <dgm:pt modelId="{0018644B-187C-41D5-9198-42E7C115E05F}" type="pres">
      <dgm:prSet presAssocID="{BD9960CD-C42F-4CA1-A7D7-5D5B8EE03DFB}" presName="compNode" presStyleCnt="0"/>
      <dgm:spPr/>
    </dgm:pt>
    <dgm:pt modelId="{606EF633-62D7-4280-A122-739EC01A835F}" type="pres">
      <dgm:prSet presAssocID="{BD9960CD-C42F-4CA1-A7D7-5D5B8EE03DFB}" presName="aNode" presStyleLbl="bgShp" presStyleIdx="2" presStyleCnt="3" custScaleX="119426"/>
      <dgm:spPr>
        <a:prstGeom prst="rect">
          <a:avLst/>
        </a:prstGeom>
      </dgm:spPr>
    </dgm:pt>
    <dgm:pt modelId="{8AA25B6B-E19C-458C-885B-EC12BB0E6BE1}" type="pres">
      <dgm:prSet presAssocID="{BD9960CD-C42F-4CA1-A7D7-5D5B8EE03DFB}" presName="textNode" presStyleLbl="bgShp" presStyleIdx="2" presStyleCnt="3"/>
      <dgm:spPr/>
    </dgm:pt>
    <dgm:pt modelId="{7268ABE3-08C7-4727-AE1C-692B56761B25}" type="pres">
      <dgm:prSet presAssocID="{BD9960CD-C42F-4CA1-A7D7-5D5B8EE03DFB}" presName="compChildNode" presStyleCnt="0"/>
      <dgm:spPr/>
    </dgm:pt>
    <dgm:pt modelId="{955B552A-FA31-4A77-8DB0-86A9EAE9E9C4}" type="pres">
      <dgm:prSet presAssocID="{BD9960CD-C42F-4CA1-A7D7-5D5B8EE03DFB}" presName="theInnerList" presStyleCnt="0"/>
      <dgm:spPr/>
    </dgm:pt>
    <dgm:pt modelId="{B5656355-14EF-4D91-AAAF-42505EDCBCAE}" type="pres">
      <dgm:prSet presAssocID="{A2D7D09B-D963-45F9-A671-2B40A8C9E846}" presName="childNode" presStyleLbl="node1" presStyleIdx="5" presStyleCnt="12" custScaleX="133101" custScaleY="133100">
        <dgm:presLayoutVars>
          <dgm:bulletEnabled val="1"/>
        </dgm:presLayoutVars>
      </dgm:prSet>
      <dgm:spPr>
        <a:prstGeom prst="rect">
          <a:avLst/>
        </a:prstGeom>
      </dgm:spPr>
    </dgm:pt>
    <dgm:pt modelId="{CE5F06EE-80AB-475D-A73B-EFFD550C6F6B}" type="pres">
      <dgm:prSet presAssocID="{A2D7D09B-D963-45F9-A671-2B40A8C9E846}" presName="aSpace2" presStyleCnt="0"/>
      <dgm:spPr/>
    </dgm:pt>
    <dgm:pt modelId="{1EED82D7-65FF-46A0-BC92-A4D02E305905}" type="pres">
      <dgm:prSet presAssocID="{BE398DBE-0A1B-4654-AAE4-98B198E1FE0E}" presName="childNode" presStyleLbl="node1" presStyleIdx="6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  <dgm:pt modelId="{030DBD33-0DF4-4E55-BA96-B591F2C1698A}" type="pres">
      <dgm:prSet presAssocID="{BE398DBE-0A1B-4654-AAE4-98B198E1FE0E}" presName="aSpace2" presStyleCnt="0"/>
      <dgm:spPr/>
    </dgm:pt>
    <dgm:pt modelId="{1FAA3B2C-DFFE-4C9A-95A8-FE2F7B678F1F}" type="pres">
      <dgm:prSet presAssocID="{6FD2D46C-4688-451E-9C66-66D468F8C66D}" presName="childNode" presStyleLbl="node1" presStyleIdx="7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  <dgm:pt modelId="{549B954F-A187-47FC-9E0D-6E75AED0C064}" type="pres">
      <dgm:prSet presAssocID="{6FD2D46C-4688-451E-9C66-66D468F8C66D}" presName="aSpace2" presStyleCnt="0"/>
      <dgm:spPr/>
    </dgm:pt>
    <dgm:pt modelId="{83590CF4-6DA0-4406-865F-24B9C32A4EDA}" type="pres">
      <dgm:prSet presAssocID="{FBB6F270-20D9-4D5C-A1A2-840CF16BCFAB}" presName="childNode" presStyleLbl="node1" presStyleIdx="8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  <dgm:pt modelId="{AC77BF4D-325C-4C02-A9DE-7A74EC43157B}" type="pres">
      <dgm:prSet presAssocID="{FBB6F270-20D9-4D5C-A1A2-840CF16BCFAB}" presName="aSpace2" presStyleCnt="0"/>
      <dgm:spPr/>
    </dgm:pt>
    <dgm:pt modelId="{D48F65E6-C3E5-4E46-A7D0-C5453825817A}" type="pres">
      <dgm:prSet presAssocID="{D7E77B5D-A433-4569-AEB3-1E8866ECDB74}" presName="childNode" presStyleLbl="node1" presStyleIdx="9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  <dgm:pt modelId="{12914532-E1A0-46D8-A6A8-5FF6723928F7}" type="pres">
      <dgm:prSet presAssocID="{D7E77B5D-A433-4569-AEB3-1E8866ECDB74}" presName="aSpace2" presStyleCnt="0"/>
      <dgm:spPr/>
    </dgm:pt>
    <dgm:pt modelId="{53C80E06-26F2-4EA1-9C76-2F8F96343EAE}" type="pres">
      <dgm:prSet presAssocID="{5445AE95-3349-4E5F-9BDB-48EE370ADA9D}" presName="childNode" presStyleLbl="node1" presStyleIdx="10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  <dgm:pt modelId="{6C4B00C6-13B9-41F9-84D3-0122CCBC4CD8}" type="pres">
      <dgm:prSet presAssocID="{5445AE95-3349-4E5F-9BDB-48EE370ADA9D}" presName="aSpace2" presStyleCnt="0"/>
      <dgm:spPr/>
    </dgm:pt>
    <dgm:pt modelId="{2F0909E4-ACC4-400A-8B17-98BF4680E9D4}" type="pres">
      <dgm:prSet presAssocID="{2B540D64-D981-43F9-9742-68B3484C80E5}" presName="childNode" presStyleLbl="node1" presStyleIdx="11" presStyleCnt="12" custScaleX="133101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7CE8D00-7888-4C90-AC45-145ACF684CBB}" srcId="{6303CE09-16E7-4ADB-BBC3-218DCEC0779E}" destId="{C6E98C2E-73D6-4531-A69F-9FC8477F84DF}" srcOrd="1" destOrd="0" parTransId="{CDFEF845-C07F-49BA-B63C-BE591390828C}" sibTransId="{6CCF65E3-0946-4CD5-851E-EA21707F5587}"/>
    <dgm:cxn modelId="{6A3AE40B-D028-4DC5-8CB7-563557B1E179}" type="presOf" srcId="{C6E98C2E-73D6-4531-A69F-9FC8477F84DF}" destId="{4711639D-B0CE-4620-BB03-D5DDB6D25473}" srcOrd="0" destOrd="0" presId="urn:microsoft.com/office/officeart/2005/8/layout/lProcess2"/>
    <dgm:cxn modelId="{211C4215-751E-4285-88FD-88EAC1A66448}" srcId="{0F185A29-E0EB-4E96-B040-66DA82530BA6}" destId="{B9A541D5-B88D-4E42-A225-F75293484DF9}" srcOrd="0" destOrd="0" parTransId="{431B6D8B-AC65-42E8-9B77-773F46AA30A5}" sibTransId="{800DC0FF-16E2-4E34-91D0-F9110731212B}"/>
    <dgm:cxn modelId="{0C410219-01F1-40A2-AC36-70FD1CA9BE46}" type="presOf" srcId="{2B540D64-D981-43F9-9742-68B3484C80E5}" destId="{2F0909E4-ACC4-400A-8B17-98BF4680E9D4}" srcOrd="0" destOrd="0" presId="urn:microsoft.com/office/officeart/2005/8/layout/lProcess2"/>
    <dgm:cxn modelId="{AD9FB01C-EBA8-4DFB-9CA3-1BD63AA080C2}" type="presOf" srcId="{6303CE09-16E7-4ADB-BBC3-218DCEC0779E}" destId="{EFE503D7-E460-4FB2-B098-379DA8370600}" srcOrd="0" destOrd="0" presId="urn:microsoft.com/office/officeart/2005/8/layout/lProcess2"/>
    <dgm:cxn modelId="{309AE11E-F8BD-415D-875D-2CA3BBBA2220}" srcId="{80789A25-B5D6-40C8-9D5B-352C761B4112}" destId="{BD9960CD-C42F-4CA1-A7D7-5D5B8EE03DFB}" srcOrd="2" destOrd="0" parTransId="{C31936C6-C6F6-4CEE-B9C1-CAFB632C8A21}" sibTransId="{0CCBEBA0-51A8-4859-A14D-C5EECAD0ADD9}"/>
    <dgm:cxn modelId="{65FE3F21-A813-4AE9-A5A4-AACFD32FFA4E}" type="presOf" srcId="{80789A25-B5D6-40C8-9D5B-352C761B4112}" destId="{2D6B2A85-A73D-44FD-B364-A73CE2B6DE49}" srcOrd="0" destOrd="0" presId="urn:microsoft.com/office/officeart/2005/8/layout/lProcess2"/>
    <dgm:cxn modelId="{EF4F9826-C87A-4BC3-85C5-89E71E940AD2}" type="presOf" srcId="{BA58FFB4-D780-403A-944C-93F8618723F4}" destId="{678C5B3A-D17F-42AB-96F3-102B8FB01D83}" srcOrd="0" destOrd="0" presId="urn:microsoft.com/office/officeart/2005/8/layout/lProcess2"/>
    <dgm:cxn modelId="{9389592F-3A0D-4EB9-9B39-137097669E5C}" type="presOf" srcId="{6303CE09-16E7-4ADB-BBC3-218DCEC0779E}" destId="{7D733CD7-368C-4B07-9A5F-B28C467EB405}" srcOrd="1" destOrd="0" presId="urn:microsoft.com/office/officeart/2005/8/layout/lProcess2"/>
    <dgm:cxn modelId="{C8F4A53E-26B3-49E5-9654-99BBEA7E3B53}" type="presOf" srcId="{D7E77B5D-A433-4569-AEB3-1E8866ECDB74}" destId="{D48F65E6-C3E5-4E46-A7D0-C5453825817A}" srcOrd="0" destOrd="0" presId="urn:microsoft.com/office/officeart/2005/8/layout/lProcess2"/>
    <dgm:cxn modelId="{DB4E0F5C-FF9C-4243-BCF5-9E20625DE44B}" srcId="{BD9960CD-C42F-4CA1-A7D7-5D5B8EE03DFB}" destId="{A2D7D09B-D963-45F9-A671-2B40A8C9E846}" srcOrd="0" destOrd="0" parTransId="{8219F5AE-9191-42D8-9D28-1E7171DEC789}" sibTransId="{544DE236-88B3-4D8A-A088-4B21B1E37978}"/>
    <dgm:cxn modelId="{2ED1CC43-15C2-4C12-9A70-60FE68B1E43D}" type="presOf" srcId="{1AA144CD-E005-4ACB-B0F2-116142BD4120}" destId="{0F21F08C-EF49-4312-927E-3E74232F60FF}" srcOrd="0" destOrd="0" presId="urn:microsoft.com/office/officeart/2005/8/layout/lProcess2"/>
    <dgm:cxn modelId="{E5D87B65-42B6-4F05-BDEE-1DA882407823}" type="presOf" srcId="{0F185A29-E0EB-4E96-B040-66DA82530BA6}" destId="{CD2F184D-F488-43DA-9F40-F10887C03ED1}" srcOrd="1" destOrd="0" presId="urn:microsoft.com/office/officeart/2005/8/layout/lProcess2"/>
    <dgm:cxn modelId="{B50A3468-6EA5-44BB-9245-B98E2BA9EC66}" srcId="{6303CE09-16E7-4ADB-BBC3-218DCEC0779E}" destId="{479A02DA-BA54-4D09-B429-1CF53334195B}" srcOrd="3" destOrd="0" parTransId="{CCC0CE05-5044-4404-9F84-CE9E0705ABF2}" sibTransId="{28BF8532-1DF1-4BB7-AD27-9758E211B0E5}"/>
    <dgm:cxn modelId="{9314CE4E-4C0F-41E4-B518-EF1169FDEE26}" type="presOf" srcId="{BE398DBE-0A1B-4654-AAE4-98B198E1FE0E}" destId="{1EED82D7-65FF-46A0-BC92-A4D02E305905}" srcOrd="0" destOrd="0" presId="urn:microsoft.com/office/officeart/2005/8/layout/lProcess2"/>
    <dgm:cxn modelId="{5611DC71-7EB5-4547-B939-E761720FBD26}" type="presOf" srcId="{BD9960CD-C42F-4CA1-A7D7-5D5B8EE03DFB}" destId="{606EF633-62D7-4280-A122-739EC01A835F}" srcOrd="0" destOrd="0" presId="urn:microsoft.com/office/officeart/2005/8/layout/lProcess2"/>
    <dgm:cxn modelId="{5A25E773-9226-4E5F-BF80-30663B40F51B}" srcId="{BD9960CD-C42F-4CA1-A7D7-5D5B8EE03DFB}" destId="{FBB6F270-20D9-4D5C-A1A2-840CF16BCFAB}" srcOrd="3" destOrd="0" parTransId="{3EB8C032-B211-4FD4-9B1A-0EAF20752F95}" sibTransId="{FF7C64F5-010D-4193-8058-F8F446E0F1AC}"/>
    <dgm:cxn modelId="{7713B159-1E98-4A25-9436-2484372B5DC0}" srcId="{BD9960CD-C42F-4CA1-A7D7-5D5B8EE03DFB}" destId="{D7E77B5D-A433-4569-AEB3-1E8866ECDB74}" srcOrd="4" destOrd="0" parTransId="{05A5A7A1-B4F5-4B92-A989-BBE5C1B6B93F}" sibTransId="{1E71E69A-AFE5-41C7-BB52-163FBA8D037F}"/>
    <dgm:cxn modelId="{D8333E7E-5A8D-41BC-AC87-BF9F2712DCEB}" srcId="{6303CE09-16E7-4ADB-BBC3-218DCEC0779E}" destId="{BA58FFB4-D780-403A-944C-93F8618723F4}" srcOrd="0" destOrd="0" parTransId="{BC4A4012-1F26-4522-9C1C-7789F9229EB5}" sibTransId="{66D36208-AAB6-4BBE-B223-8EA773D8627E}"/>
    <dgm:cxn modelId="{CDB6BF7E-7882-438A-AE47-34AAC1CFB1CC}" type="presOf" srcId="{479A02DA-BA54-4D09-B429-1CF53334195B}" destId="{82BF1758-8BBF-4659-A277-D86CDFA90A5E}" srcOrd="0" destOrd="0" presId="urn:microsoft.com/office/officeart/2005/8/layout/lProcess2"/>
    <dgm:cxn modelId="{7543F07F-2CA6-4C3E-8355-1F69CD8ADFCC}" srcId="{BD9960CD-C42F-4CA1-A7D7-5D5B8EE03DFB}" destId="{6FD2D46C-4688-451E-9C66-66D468F8C66D}" srcOrd="2" destOrd="0" parTransId="{2B74D7F3-9CEA-49CC-989F-803849FD77B8}" sibTransId="{0F7AEA33-999B-4918-BFE5-24C80457CD9C}"/>
    <dgm:cxn modelId="{37335783-C6D8-4311-A8A0-6D4AEDEEA9C1}" srcId="{BD9960CD-C42F-4CA1-A7D7-5D5B8EE03DFB}" destId="{BE398DBE-0A1B-4654-AAE4-98B198E1FE0E}" srcOrd="1" destOrd="0" parTransId="{257F7D0E-5BE7-450D-BBDC-0D6820C9AAA5}" sibTransId="{4220058C-5EC7-4197-9F8C-4EA4ADA74DBF}"/>
    <dgm:cxn modelId="{9E4A8098-AF45-47AB-8B8E-883373D6F66E}" srcId="{80789A25-B5D6-40C8-9D5B-352C761B4112}" destId="{6303CE09-16E7-4ADB-BBC3-218DCEC0779E}" srcOrd="1" destOrd="0" parTransId="{85062BE5-23BE-4B9A-A6F3-B4C29916207C}" sibTransId="{6D885DF2-D123-4FC1-8703-72F45626068E}"/>
    <dgm:cxn modelId="{C6C46999-C126-43CD-9810-B405A467F764}" srcId="{BD9960CD-C42F-4CA1-A7D7-5D5B8EE03DFB}" destId="{5445AE95-3349-4E5F-9BDB-48EE370ADA9D}" srcOrd="5" destOrd="0" parTransId="{416FFE76-6AF8-4A4C-ABC9-870C4E00C50C}" sibTransId="{505FB772-C140-455A-8680-209B2B52522D}"/>
    <dgm:cxn modelId="{6FD3439A-FFE9-4AD2-A784-96C80ED2C69E}" srcId="{BD9960CD-C42F-4CA1-A7D7-5D5B8EE03DFB}" destId="{2B540D64-D981-43F9-9742-68B3484C80E5}" srcOrd="6" destOrd="0" parTransId="{519A171C-4212-40C6-8CDC-3B2234E15D85}" sibTransId="{F1E6D512-515D-46CC-A404-6D492F7FF7A8}"/>
    <dgm:cxn modelId="{9F5A7BB2-A709-471F-BB62-FC79B1C41296}" type="presOf" srcId="{B9A541D5-B88D-4E42-A225-F75293484DF9}" destId="{17E8C82D-6E7C-4DD8-8E23-42701E1BAA2A}" srcOrd="0" destOrd="0" presId="urn:microsoft.com/office/officeart/2005/8/layout/lProcess2"/>
    <dgm:cxn modelId="{A97C62B5-AB3F-4CA1-90D1-BD49EA287548}" srcId="{6303CE09-16E7-4ADB-BBC3-218DCEC0779E}" destId="{1AA144CD-E005-4ACB-B0F2-116142BD4120}" srcOrd="2" destOrd="0" parTransId="{1FF512B1-8B91-4C50-B408-2B572C885B6A}" sibTransId="{E158932D-8F28-4292-995D-8B055DD16435}"/>
    <dgm:cxn modelId="{5A05E6B6-C2A8-4B0A-A643-D27DE9CF2AC4}" type="presOf" srcId="{0F185A29-E0EB-4E96-B040-66DA82530BA6}" destId="{32C24DE3-F1BD-4CDB-92BC-8923186B4EAC}" srcOrd="0" destOrd="0" presId="urn:microsoft.com/office/officeart/2005/8/layout/lProcess2"/>
    <dgm:cxn modelId="{67FC4CC3-0211-4985-965E-5F467DAA3110}" srcId="{80789A25-B5D6-40C8-9D5B-352C761B4112}" destId="{0F185A29-E0EB-4E96-B040-66DA82530BA6}" srcOrd="0" destOrd="0" parTransId="{00D4FA8B-0D3C-4D7A-B844-0FDC12B864D9}" sibTransId="{8AD6B421-D5DE-419E-80A6-5AFF3E1C98BE}"/>
    <dgm:cxn modelId="{6AF3FBD2-766E-4DB1-87E4-F08A0637B442}" type="presOf" srcId="{5445AE95-3349-4E5F-9BDB-48EE370ADA9D}" destId="{53C80E06-26F2-4EA1-9C76-2F8F96343EAE}" srcOrd="0" destOrd="0" presId="urn:microsoft.com/office/officeart/2005/8/layout/lProcess2"/>
    <dgm:cxn modelId="{830602DD-D432-427E-BBA5-EA958DC44398}" type="presOf" srcId="{6FD2D46C-4688-451E-9C66-66D468F8C66D}" destId="{1FAA3B2C-DFFE-4C9A-95A8-FE2F7B678F1F}" srcOrd="0" destOrd="0" presId="urn:microsoft.com/office/officeart/2005/8/layout/lProcess2"/>
    <dgm:cxn modelId="{78E97CE1-5B93-4E7E-AC85-770284863522}" type="presOf" srcId="{A2D7D09B-D963-45F9-A671-2B40A8C9E846}" destId="{B5656355-14EF-4D91-AAAF-42505EDCBCAE}" srcOrd="0" destOrd="0" presId="urn:microsoft.com/office/officeart/2005/8/layout/lProcess2"/>
    <dgm:cxn modelId="{7CC3D9F5-BAB0-47D3-87D3-9443C97FD483}" type="presOf" srcId="{BD9960CD-C42F-4CA1-A7D7-5D5B8EE03DFB}" destId="{8AA25B6B-E19C-458C-885B-EC12BB0E6BE1}" srcOrd="1" destOrd="0" presId="urn:microsoft.com/office/officeart/2005/8/layout/lProcess2"/>
    <dgm:cxn modelId="{20115AFC-C8F2-4F9B-9CC0-0B273C0B7F55}" type="presOf" srcId="{FBB6F270-20D9-4D5C-A1A2-840CF16BCFAB}" destId="{83590CF4-6DA0-4406-865F-24B9C32A4EDA}" srcOrd="0" destOrd="0" presId="urn:microsoft.com/office/officeart/2005/8/layout/lProcess2"/>
    <dgm:cxn modelId="{8A2351DB-AC87-42B7-B1EA-E72CB825E90A}" type="presParOf" srcId="{2D6B2A85-A73D-44FD-B364-A73CE2B6DE49}" destId="{512ADCED-42F1-4F06-A405-B59AE848E8B7}" srcOrd="0" destOrd="0" presId="urn:microsoft.com/office/officeart/2005/8/layout/lProcess2"/>
    <dgm:cxn modelId="{BD31B5A9-FE09-4996-9207-E6D13A0C8A57}" type="presParOf" srcId="{512ADCED-42F1-4F06-A405-B59AE848E8B7}" destId="{32C24DE3-F1BD-4CDB-92BC-8923186B4EAC}" srcOrd="0" destOrd="0" presId="urn:microsoft.com/office/officeart/2005/8/layout/lProcess2"/>
    <dgm:cxn modelId="{A9422D65-C16E-41E8-8EDE-C5FF92D3935E}" type="presParOf" srcId="{512ADCED-42F1-4F06-A405-B59AE848E8B7}" destId="{CD2F184D-F488-43DA-9F40-F10887C03ED1}" srcOrd="1" destOrd="0" presId="urn:microsoft.com/office/officeart/2005/8/layout/lProcess2"/>
    <dgm:cxn modelId="{9A2C3BA9-E0ED-4164-9023-F22E776510C1}" type="presParOf" srcId="{512ADCED-42F1-4F06-A405-B59AE848E8B7}" destId="{D555E7E9-4146-49BF-96A0-3BBF95A87881}" srcOrd="2" destOrd="0" presId="urn:microsoft.com/office/officeart/2005/8/layout/lProcess2"/>
    <dgm:cxn modelId="{A5C36D06-0AF1-43E0-9CD0-ABD2C70A56E5}" type="presParOf" srcId="{D555E7E9-4146-49BF-96A0-3BBF95A87881}" destId="{6BCC196D-9809-4FEA-90A1-DCECB50D5862}" srcOrd="0" destOrd="0" presId="urn:microsoft.com/office/officeart/2005/8/layout/lProcess2"/>
    <dgm:cxn modelId="{80294709-0518-4BF3-844B-53A8670F5CD6}" type="presParOf" srcId="{6BCC196D-9809-4FEA-90A1-DCECB50D5862}" destId="{17E8C82D-6E7C-4DD8-8E23-42701E1BAA2A}" srcOrd="0" destOrd="0" presId="urn:microsoft.com/office/officeart/2005/8/layout/lProcess2"/>
    <dgm:cxn modelId="{B6EECCD4-5F4F-4A1E-9D65-F8F7191168CC}" type="presParOf" srcId="{2D6B2A85-A73D-44FD-B364-A73CE2B6DE49}" destId="{FFFCE93A-F8E7-4E9E-ADEC-302DA6F923C0}" srcOrd="1" destOrd="0" presId="urn:microsoft.com/office/officeart/2005/8/layout/lProcess2"/>
    <dgm:cxn modelId="{52D1A094-3AD4-43F2-9EFD-CEED1A68CDA9}" type="presParOf" srcId="{2D6B2A85-A73D-44FD-B364-A73CE2B6DE49}" destId="{31E63984-F8EB-4A1A-9BCF-29AF9C1B59CF}" srcOrd="2" destOrd="0" presId="urn:microsoft.com/office/officeart/2005/8/layout/lProcess2"/>
    <dgm:cxn modelId="{5A994B54-DAB5-4AB6-A93A-8CB7D9E69DAC}" type="presParOf" srcId="{31E63984-F8EB-4A1A-9BCF-29AF9C1B59CF}" destId="{EFE503D7-E460-4FB2-B098-379DA8370600}" srcOrd="0" destOrd="0" presId="urn:microsoft.com/office/officeart/2005/8/layout/lProcess2"/>
    <dgm:cxn modelId="{92D1AD06-1CD1-415B-8250-08E0A4057265}" type="presParOf" srcId="{31E63984-F8EB-4A1A-9BCF-29AF9C1B59CF}" destId="{7D733CD7-368C-4B07-9A5F-B28C467EB405}" srcOrd="1" destOrd="0" presId="urn:microsoft.com/office/officeart/2005/8/layout/lProcess2"/>
    <dgm:cxn modelId="{81DF1882-AD3E-4F98-A28A-6E85687EDA32}" type="presParOf" srcId="{31E63984-F8EB-4A1A-9BCF-29AF9C1B59CF}" destId="{3ADC8E28-A30D-4521-B2A5-6A97D1BE0C92}" srcOrd="2" destOrd="0" presId="urn:microsoft.com/office/officeart/2005/8/layout/lProcess2"/>
    <dgm:cxn modelId="{53C3379B-0C55-4F08-A621-7681D20237DA}" type="presParOf" srcId="{3ADC8E28-A30D-4521-B2A5-6A97D1BE0C92}" destId="{68F9C402-E90B-406D-9201-4C708C773B5D}" srcOrd="0" destOrd="0" presId="urn:microsoft.com/office/officeart/2005/8/layout/lProcess2"/>
    <dgm:cxn modelId="{8885DE6D-0FFD-4615-9254-64AAD2734AB0}" type="presParOf" srcId="{68F9C402-E90B-406D-9201-4C708C773B5D}" destId="{678C5B3A-D17F-42AB-96F3-102B8FB01D83}" srcOrd="0" destOrd="0" presId="urn:microsoft.com/office/officeart/2005/8/layout/lProcess2"/>
    <dgm:cxn modelId="{85021612-2859-46F8-B53A-1C3F014E23D1}" type="presParOf" srcId="{68F9C402-E90B-406D-9201-4C708C773B5D}" destId="{A5F29316-1892-4434-8EAC-D05DF075528C}" srcOrd="1" destOrd="0" presId="urn:microsoft.com/office/officeart/2005/8/layout/lProcess2"/>
    <dgm:cxn modelId="{84FEE2AD-0A23-4936-B23F-849E21FC2660}" type="presParOf" srcId="{68F9C402-E90B-406D-9201-4C708C773B5D}" destId="{4711639D-B0CE-4620-BB03-D5DDB6D25473}" srcOrd="2" destOrd="0" presId="urn:microsoft.com/office/officeart/2005/8/layout/lProcess2"/>
    <dgm:cxn modelId="{054C380C-3F95-4527-BFF1-7B9F6D3EA6C6}" type="presParOf" srcId="{68F9C402-E90B-406D-9201-4C708C773B5D}" destId="{E82E69A9-1998-41BC-BC7C-19A48DE7048B}" srcOrd="3" destOrd="0" presId="urn:microsoft.com/office/officeart/2005/8/layout/lProcess2"/>
    <dgm:cxn modelId="{F696E3F7-5DBF-4F0C-B39B-1F58BB338C4C}" type="presParOf" srcId="{68F9C402-E90B-406D-9201-4C708C773B5D}" destId="{0F21F08C-EF49-4312-927E-3E74232F60FF}" srcOrd="4" destOrd="0" presId="urn:microsoft.com/office/officeart/2005/8/layout/lProcess2"/>
    <dgm:cxn modelId="{5B0839B7-67DA-46C6-891A-958A76F078B4}" type="presParOf" srcId="{68F9C402-E90B-406D-9201-4C708C773B5D}" destId="{3A5BBE1C-E3E4-4766-80FC-5AFAB6638CCC}" srcOrd="5" destOrd="0" presId="urn:microsoft.com/office/officeart/2005/8/layout/lProcess2"/>
    <dgm:cxn modelId="{BE3E3FD6-861E-4281-B36F-956842E8D070}" type="presParOf" srcId="{68F9C402-E90B-406D-9201-4C708C773B5D}" destId="{82BF1758-8BBF-4659-A277-D86CDFA90A5E}" srcOrd="6" destOrd="0" presId="urn:microsoft.com/office/officeart/2005/8/layout/lProcess2"/>
    <dgm:cxn modelId="{33655FCE-F006-47D2-9AA3-94F3DB957B8B}" type="presParOf" srcId="{2D6B2A85-A73D-44FD-B364-A73CE2B6DE49}" destId="{8EC43CBE-CF93-41E7-9C7A-086305777A99}" srcOrd="3" destOrd="0" presId="urn:microsoft.com/office/officeart/2005/8/layout/lProcess2"/>
    <dgm:cxn modelId="{1ED8D77B-54D4-4D6A-A380-910C71F9177D}" type="presParOf" srcId="{2D6B2A85-A73D-44FD-B364-A73CE2B6DE49}" destId="{0018644B-187C-41D5-9198-42E7C115E05F}" srcOrd="4" destOrd="0" presId="urn:microsoft.com/office/officeart/2005/8/layout/lProcess2"/>
    <dgm:cxn modelId="{1212DBC9-3856-4510-8877-87656B2E2785}" type="presParOf" srcId="{0018644B-187C-41D5-9198-42E7C115E05F}" destId="{606EF633-62D7-4280-A122-739EC01A835F}" srcOrd="0" destOrd="0" presId="urn:microsoft.com/office/officeart/2005/8/layout/lProcess2"/>
    <dgm:cxn modelId="{6C94E24A-1F2E-496C-8AE7-5C077BD87771}" type="presParOf" srcId="{0018644B-187C-41D5-9198-42E7C115E05F}" destId="{8AA25B6B-E19C-458C-885B-EC12BB0E6BE1}" srcOrd="1" destOrd="0" presId="urn:microsoft.com/office/officeart/2005/8/layout/lProcess2"/>
    <dgm:cxn modelId="{7EF6311A-321D-42E0-A8FD-B11AB020A3D3}" type="presParOf" srcId="{0018644B-187C-41D5-9198-42E7C115E05F}" destId="{7268ABE3-08C7-4727-AE1C-692B56761B25}" srcOrd="2" destOrd="0" presId="urn:microsoft.com/office/officeart/2005/8/layout/lProcess2"/>
    <dgm:cxn modelId="{9C48E47B-756A-4A39-B2E9-681D3C89FECC}" type="presParOf" srcId="{7268ABE3-08C7-4727-AE1C-692B56761B25}" destId="{955B552A-FA31-4A77-8DB0-86A9EAE9E9C4}" srcOrd="0" destOrd="0" presId="urn:microsoft.com/office/officeart/2005/8/layout/lProcess2"/>
    <dgm:cxn modelId="{C4A7B953-B212-4F0D-ABAD-F225CE94EEDD}" type="presParOf" srcId="{955B552A-FA31-4A77-8DB0-86A9EAE9E9C4}" destId="{B5656355-14EF-4D91-AAAF-42505EDCBCAE}" srcOrd="0" destOrd="0" presId="urn:microsoft.com/office/officeart/2005/8/layout/lProcess2"/>
    <dgm:cxn modelId="{ABEE1257-321D-4853-B9CB-0A1126448CAC}" type="presParOf" srcId="{955B552A-FA31-4A77-8DB0-86A9EAE9E9C4}" destId="{CE5F06EE-80AB-475D-A73B-EFFD550C6F6B}" srcOrd="1" destOrd="0" presId="urn:microsoft.com/office/officeart/2005/8/layout/lProcess2"/>
    <dgm:cxn modelId="{BB23AB4D-6348-4411-880D-28BB52AA3D2C}" type="presParOf" srcId="{955B552A-FA31-4A77-8DB0-86A9EAE9E9C4}" destId="{1EED82D7-65FF-46A0-BC92-A4D02E305905}" srcOrd="2" destOrd="0" presId="urn:microsoft.com/office/officeart/2005/8/layout/lProcess2"/>
    <dgm:cxn modelId="{40F5D05A-C891-4C13-A426-CCFCFCA45987}" type="presParOf" srcId="{955B552A-FA31-4A77-8DB0-86A9EAE9E9C4}" destId="{030DBD33-0DF4-4E55-BA96-B591F2C1698A}" srcOrd="3" destOrd="0" presId="urn:microsoft.com/office/officeart/2005/8/layout/lProcess2"/>
    <dgm:cxn modelId="{F53AE80E-12F7-4C78-8610-A7125876985F}" type="presParOf" srcId="{955B552A-FA31-4A77-8DB0-86A9EAE9E9C4}" destId="{1FAA3B2C-DFFE-4C9A-95A8-FE2F7B678F1F}" srcOrd="4" destOrd="0" presId="urn:microsoft.com/office/officeart/2005/8/layout/lProcess2"/>
    <dgm:cxn modelId="{B40989E9-EF5D-41D8-97F3-084BCF130BF7}" type="presParOf" srcId="{955B552A-FA31-4A77-8DB0-86A9EAE9E9C4}" destId="{549B954F-A187-47FC-9E0D-6E75AED0C064}" srcOrd="5" destOrd="0" presId="urn:microsoft.com/office/officeart/2005/8/layout/lProcess2"/>
    <dgm:cxn modelId="{6316C2D5-5294-4EAE-8FD4-F4BD00EE6622}" type="presParOf" srcId="{955B552A-FA31-4A77-8DB0-86A9EAE9E9C4}" destId="{83590CF4-6DA0-4406-865F-24B9C32A4EDA}" srcOrd="6" destOrd="0" presId="urn:microsoft.com/office/officeart/2005/8/layout/lProcess2"/>
    <dgm:cxn modelId="{F26F0DE7-B9DD-4688-88B9-5C5506D6A4EB}" type="presParOf" srcId="{955B552A-FA31-4A77-8DB0-86A9EAE9E9C4}" destId="{AC77BF4D-325C-4C02-A9DE-7A74EC43157B}" srcOrd="7" destOrd="0" presId="urn:microsoft.com/office/officeart/2005/8/layout/lProcess2"/>
    <dgm:cxn modelId="{D471BCFD-1BB2-4359-A93A-3D57FC657028}" type="presParOf" srcId="{955B552A-FA31-4A77-8DB0-86A9EAE9E9C4}" destId="{D48F65E6-C3E5-4E46-A7D0-C5453825817A}" srcOrd="8" destOrd="0" presId="urn:microsoft.com/office/officeart/2005/8/layout/lProcess2"/>
    <dgm:cxn modelId="{A27B163D-D429-41D1-94FA-AA1003730A9B}" type="presParOf" srcId="{955B552A-FA31-4A77-8DB0-86A9EAE9E9C4}" destId="{12914532-E1A0-46D8-A6A8-5FF6723928F7}" srcOrd="9" destOrd="0" presId="urn:microsoft.com/office/officeart/2005/8/layout/lProcess2"/>
    <dgm:cxn modelId="{1CFD936D-6F93-4E0A-8426-C37F7D7E1929}" type="presParOf" srcId="{955B552A-FA31-4A77-8DB0-86A9EAE9E9C4}" destId="{53C80E06-26F2-4EA1-9C76-2F8F96343EAE}" srcOrd="10" destOrd="0" presId="urn:microsoft.com/office/officeart/2005/8/layout/lProcess2"/>
    <dgm:cxn modelId="{53EC157A-B87F-4B96-932C-7963B7E96352}" type="presParOf" srcId="{955B552A-FA31-4A77-8DB0-86A9EAE9E9C4}" destId="{6C4B00C6-13B9-41F9-84D3-0122CCBC4CD8}" srcOrd="11" destOrd="0" presId="urn:microsoft.com/office/officeart/2005/8/layout/lProcess2"/>
    <dgm:cxn modelId="{4402429B-AA2F-4F6C-9935-8564DA27705E}" type="presParOf" srcId="{955B552A-FA31-4A77-8DB0-86A9EAE9E9C4}" destId="{2F0909E4-ACC4-400A-8B17-98BF4680E9D4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2F79-06CD-421D-A1E4-8CD1CD3EA3F8}">
      <dsp:nvSpPr>
        <dsp:cNvPr id="0" name=""/>
        <dsp:cNvSpPr/>
      </dsp:nvSpPr>
      <dsp:spPr>
        <a:xfrm>
          <a:off x="2441487" y="193829"/>
          <a:ext cx="6370265" cy="549645"/>
        </a:xfrm>
        <a:prstGeom prst="roundRect">
          <a:avLst/>
        </a:prstGeom>
        <a:solidFill>
          <a:schemeClr val="bg1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0" rIns="0" bIns="72000" numCol="1" spcCol="1270" rtlCol="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Preparedness</a:t>
          </a:r>
          <a:endParaRPr lang="fr-FR" sz="1800" b="1" kern="1200" dirty="0">
            <a:solidFill>
              <a:srgbClr val="E0597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8318" y="220660"/>
        <a:ext cx="6316603" cy="495983"/>
      </dsp:txXfrm>
    </dsp:sp>
    <dsp:sp modelId="{BF61DC7B-B0D6-4D92-88F3-001797EAA8B4}">
      <dsp:nvSpPr>
        <dsp:cNvPr id="0" name=""/>
        <dsp:cNvSpPr/>
      </dsp:nvSpPr>
      <dsp:spPr>
        <a:xfrm>
          <a:off x="2441487" y="584754"/>
          <a:ext cx="6370265" cy="1205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000" rIns="0" bIns="72000" numCol="1" spcCol="1270" rtlCol="0" anchor="t" anchorCtr="0">
          <a:noAutofit/>
        </a:bodyPr>
        <a:lstStyle/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Char char="•"/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Trained and available staff in the right provider-to-patient ratio</a:t>
          </a:r>
          <a:endParaRPr lang="fr-FR" sz="1800" b="0" kern="1200" dirty="0">
            <a:solidFill>
              <a:srgbClr val="00205C"/>
            </a:solidFill>
            <a:latin typeface="Arial"/>
            <a:ea typeface="+mn-ea"/>
            <a:cs typeface="Arial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Char char="•"/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Emergency equipment must be availble in suspect and confirmed wards</a:t>
          </a:r>
          <a:endParaRPr lang="fr-FR" sz="1800" b="0" kern="1200" dirty="0">
            <a:solidFill>
              <a:srgbClr val="00205C"/>
            </a:solidFill>
            <a:latin typeface="Arial"/>
            <a:ea typeface="+mn-ea"/>
            <a:cs typeface="Arial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Char char="•"/>
          </a:pPr>
          <a:r>
            <a:rPr lang="en" sz="1800" b="0" kern="1200" dirty="0">
              <a:solidFill>
                <a:srgbClr val="00205C"/>
              </a:solidFill>
              <a:latin typeface="Arial"/>
              <a:ea typeface="+mn-ea"/>
              <a:cs typeface="Arial"/>
            </a:rPr>
            <a:t>System of regular monitoring of all patients</a:t>
          </a:r>
          <a:endParaRPr lang="fr-FR" sz="1800" b="0" kern="1200" dirty="0">
            <a:solidFill>
              <a:srgbClr val="00205C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285750" lvl="1" indent="-285750" algn="l" defTabSz="1600200">
            <a:lnSpc>
              <a:spcPts val="2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" sz="3600" b="0" kern="1200" dirty="0">
            <a:latin typeface="Arial"/>
            <a:ea typeface="+mn-ea"/>
            <a:cs typeface="Arial"/>
          </a:endParaRPr>
        </a:p>
      </dsp:txBody>
      <dsp:txXfrm>
        <a:off x="2441487" y="584754"/>
        <a:ext cx="6370265" cy="1205114"/>
      </dsp:txXfrm>
    </dsp:sp>
    <dsp:sp modelId="{25B482DF-E213-4950-A7C1-E5731AFB3D74}">
      <dsp:nvSpPr>
        <dsp:cNvPr id="0" name=""/>
        <dsp:cNvSpPr/>
      </dsp:nvSpPr>
      <dsp:spPr>
        <a:xfrm>
          <a:off x="2442277" y="1902441"/>
          <a:ext cx="7587343" cy="427406"/>
        </a:xfrm>
        <a:prstGeom prst="roundRect">
          <a:avLst/>
        </a:prstGeom>
        <a:solidFill>
          <a:schemeClr val="bg1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0" rIns="0" bIns="72000" numCol="1" spcCol="1270" rtlCol="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rPr>
            <a:t>Call for help! Assessment and immediate start of emergency care </a:t>
          </a:r>
          <a:endParaRPr lang="fr-FR" sz="1800" b="1" kern="1200" dirty="0">
            <a:solidFill>
              <a:srgbClr val="E0597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3141" y="1923305"/>
        <a:ext cx="7545615" cy="385678"/>
      </dsp:txXfrm>
    </dsp:sp>
    <dsp:sp modelId="{A36695B6-8693-405D-A1B5-16428E1ED727}">
      <dsp:nvSpPr>
        <dsp:cNvPr id="0" name=""/>
        <dsp:cNvSpPr/>
      </dsp:nvSpPr>
      <dsp:spPr>
        <a:xfrm>
          <a:off x="2441487" y="2212773"/>
          <a:ext cx="6370265" cy="204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000" rIns="0" bIns="72000" numCol="1" spcCol="1270" rtlCol="0" anchor="t" anchorCtr="0">
          <a:noAutofit/>
        </a:bodyPr>
        <a:lstStyle/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Personal protective equipment (PPE)</a:t>
          </a:r>
          <a:endParaRPr lang="fr-FR" sz="1800" b="0" kern="120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 – </a:t>
          </a:r>
          <a:r>
            <a:rPr lang="en" sz="1800" b="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Respiratory</a:t>
          </a:r>
          <a:r>
            <a:rPr lang="en" sz="1800" b="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" sz="1800" b="0" kern="1200" noProof="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tract</a:t>
          </a:r>
          <a:endParaRPr lang="fr-FR" altLang="de-DE" sz="1800" b="0" kern="120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B – Respiration</a:t>
          </a:r>
          <a:endParaRPr lang="en-GB" altLang="de-DE" sz="1800" b="0" kern="12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 – Circulation</a:t>
          </a:r>
          <a:endParaRPr lang="en-GB" altLang="de-DE" sz="1800" b="0" kern="12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dirty="0">
              <a:solidFill>
                <a:srgbClr val="BE3547"/>
              </a:solidFill>
              <a:latin typeface="Arial"/>
              <a:cs typeface="Arial"/>
            </a:rPr>
            <a:t>D – “Disability” – </a:t>
          </a:r>
          <a:r>
            <a:rPr lang="en" sz="1800" b="0" kern="1200" noProof="0" dirty="0">
              <a:solidFill>
                <a:srgbClr val="BE3547"/>
              </a:solidFill>
              <a:latin typeface="Arial"/>
              <a:cs typeface="Arial"/>
            </a:rPr>
            <a:t>ie neurologic involvement</a:t>
          </a:r>
          <a:endParaRPr lang="fr-FR" altLang="de-DE" sz="1800" b="0" kern="1200" noProof="0" dirty="0">
            <a:solidFill>
              <a:srgbClr val="BE3547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80000" lvl="1" indent="-180000" algn="l" defTabSz="800100" rtl="0">
            <a:lnSpc>
              <a:spcPts val="2000"/>
            </a:lnSpc>
            <a:spcBef>
              <a:spcPct val="0"/>
            </a:spcBef>
            <a:spcAft>
              <a:spcPts val="0"/>
            </a:spcAft>
            <a:buClr>
              <a:srgbClr val="E05972"/>
            </a:buClr>
            <a:buFont typeface="Arial" panose="020B0604020202020204" pitchFamily="34" charset="0"/>
            <a:buChar char="•"/>
          </a:pPr>
          <a:r>
            <a:rPr lang="en" sz="1800" b="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E – Exposure/environment</a:t>
          </a:r>
          <a:endParaRPr lang="fr-FR" altLang="de-DE" sz="1800" b="0" kern="1200" noProof="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1487" y="2212773"/>
        <a:ext cx="6370265" cy="2049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24DE3-F1BD-4CDB-92BC-8923186B4EAC}">
      <dsp:nvSpPr>
        <dsp:cNvPr id="0" name=""/>
        <dsp:cNvSpPr/>
      </dsp:nvSpPr>
      <dsp:spPr>
        <a:xfrm>
          <a:off x="2910" y="0"/>
          <a:ext cx="2531786" cy="3705377"/>
        </a:xfrm>
        <a:prstGeom prst="rect">
          <a:avLst/>
        </a:prstGeom>
        <a:solidFill>
          <a:srgbClr val="99D7DF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00205C"/>
              </a:solidFill>
              <a:latin typeface="Arial"/>
              <a:cs typeface="Arial"/>
            </a:rPr>
            <a:t>Instability of vital signs</a:t>
          </a:r>
        </a:p>
      </dsp:txBody>
      <dsp:txXfrm>
        <a:off x="2910" y="0"/>
        <a:ext cx="2531786" cy="1111613"/>
      </dsp:txXfrm>
    </dsp:sp>
    <dsp:sp modelId="{17E8C82D-6E7C-4DD8-8E23-42701E1BAA2A}">
      <dsp:nvSpPr>
        <dsp:cNvPr id="0" name=""/>
        <dsp:cNvSpPr/>
      </dsp:nvSpPr>
      <dsp:spPr>
        <a:xfrm>
          <a:off x="191679" y="1111613"/>
          <a:ext cx="2154249" cy="2408495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Hypoxemia</a:t>
          </a:r>
          <a:endParaRPr lang="en" sz="1600" kern="1200" dirty="0">
            <a:solidFill>
              <a:srgbClr val="00205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/hypotension</a:t>
          </a:r>
        </a:p>
      </dsp:txBody>
      <dsp:txXfrm>
        <a:off x="191679" y="1111613"/>
        <a:ext cx="2154249" cy="2408495"/>
      </dsp:txXfrm>
    </dsp:sp>
    <dsp:sp modelId="{EFE503D7-E460-4FB2-B098-379DA8370600}">
      <dsp:nvSpPr>
        <dsp:cNvPr id="0" name=""/>
        <dsp:cNvSpPr/>
      </dsp:nvSpPr>
      <dsp:spPr>
        <a:xfrm>
          <a:off x="2818793" y="0"/>
          <a:ext cx="3564796" cy="3705377"/>
        </a:xfrm>
        <a:prstGeom prst="rect">
          <a:avLst/>
        </a:prstGeom>
        <a:solidFill>
          <a:srgbClr val="99D7DF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Common infectious causes</a:t>
          </a:r>
        </a:p>
      </dsp:txBody>
      <dsp:txXfrm>
        <a:off x="2818793" y="0"/>
        <a:ext cx="3564796" cy="1111613"/>
      </dsp:txXfrm>
    </dsp:sp>
    <dsp:sp modelId="{678C5B3A-D17F-42AB-96F3-102B8FB01D83}">
      <dsp:nvSpPr>
        <dsp:cNvPr id="0" name=""/>
        <dsp:cNvSpPr/>
      </dsp:nvSpPr>
      <dsp:spPr>
        <a:xfrm>
          <a:off x="3086013" y="1098624"/>
          <a:ext cx="3030355" cy="53979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Sepsis (co-infection)​</a:t>
          </a:r>
        </a:p>
      </dsp:txBody>
      <dsp:txXfrm>
        <a:off x="3086013" y="1098624"/>
        <a:ext cx="3030355" cy="539794"/>
      </dsp:txXfrm>
    </dsp:sp>
    <dsp:sp modelId="{4711639D-B0CE-4620-BB03-D5DDB6D25473}">
      <dsp:nvSpPr>
        <dsp:cNvPr id="0" name=""/>
        <dsp:cNvSpPr/>
      </dsp:nvSpPr>
      <dsp:spPr>
        <a:xfrm>
          <a:off x="3086013" y="1721464"/>
          <a:ext cx="3030355" cy="53979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Bacterial meningitis</a:t>
          </a:r>
        </a:p>
      </dsp:txBody>
      <dsp:txXfrm>
        <a:off x="3086013" y="1721464"/>
        <a:ext cx="3030355" cy="539794"/>
      </dsp:txXfrm>
    </dsp:sp>
    <dsp:sp modelId="{0F21F08C-EF49-4312-927E-3E74232F60FF}">
      <dsp:nvSpPr>
        <dsp:cNvPr id="0" name=""/>
        <dsp:cNvSpPr/>
      </dsp:nvSpPr>
      <dsp:spPr>
        <a:xfrm>
          <a:off x="3086013" y="2344304"/>
          <a:ext cx="3030355" cy="53979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Malaria </a:t>
          </a:r>
        </a:p>
      </dsp:txBody>
      <dsp:txXfrm>
        <a:off x="3086013" y="2344304"/>
        <a:ext cx="3030355" cy="539794"/>
      </dsp:txXfrm>
    </dsp:sp>
    <dsp:sp modelId="{82BF1758-8BBF-4659-A277-D86CDFA90A5E}">
      <dsp:nvSpPr>
        <dsp:cNvPr id="0" name=""/>
        <dsp:cNvSpPr/>
      </dsp:nvSpPr>
      <dsp:spPr>
        <a:xfrm>
          <a:off x="3086013" y="2967144"/>
          <a:ext cx="3030355" cy="539794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Acute meningoencephalitis (EVD/SUVD/MVD related)</a:t>
          </a:r>
        </a:p>
      </dsp:txBody>
      <dsp:txXfrm>
        <a:off x="3086013" y="2967144"/>
        <a:ext cx="3030355" cy="539794"/>
      </dsp:txXfrm>
    </dsp:sp>
    <dsp:sp modelId="{606EF633-62D7-4280-A122-739EC01A835F}">
      <dsp:nvSpPr>
        <dsp:cNvPr id="0" name=""/>
        <dsp:cNvSpPr/>
      </dsp:nvSpPr>
      <dsp:spPr>
        <a:xfrm>
          <a:off x="6667685" y="0"/>
          <a:ext cx="4523790" cy="3705377"/>
        </a:xfrm>
        <a:prstGeom prst="rect">
          <a:avLst/>
        </a:prstGeom>
        <a:solidFill>
          <a:srgbClr val="99D7DF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solidFill>
                <a:srgbClr val="00205C"/>
              </a:solidFill>
              <a:latin typeface="Arial"/>
              <a:cs typeface="Arial"/>
            </a:rPr>
            <a:t>Non-infectious causes</a:t>
          </a:r>
        </a:p>
      </dsp:txBody>
      <dsp:txXfrm>
        <a:off x="6667685" y="0"/>
        <a:ext cx="4523790" cy="1111613"/>
      </dsp:txXfrm>
    </dsp:sp>
    <dsp:sp modelId="{B5656355-14EF-4D91-AAAF-42505EDCBCAE}">
      <dsp:nvSpPr>
        <dsp:cNvPr id="0" name=""/>
        <dsp:cNvSpPr/>
      </dsp:nvSpPr>
      <dsp:spPr>
        <a:xfrm>
          <a:off x="6912864" y="1112194"/>
          <a:ext cx="4033433" cy="388191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Electrolyte disorders (</a:t>
          </a:r>
          <a:r>
            <a:rPr lang="en" sz="1600" kern="1200" dirty="0" err="1">
              <a:solidFill>
                <a:srgbClr val="00205C"/>
              </a:solidFill>
              <a:latin typeface="Arial"/>
              <a:cs typeface="Arial"/>
            </a:rPr>
            <a:t>hyponatraemia</a:t>
          </a: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, hypocalcemia,) </a:t>
          </a:r>
        </a:p>
      </dsp:txBody>
      <dsp:txXfrm>
        <a:off x="6912864" y="1112194"/>
        <a:ext cx="4033433" cy="388191"/>
      </dsp:txXfrm>
    </dsp:sp>
    <dsp:sp modelId="{1EED82D7-65FF-46A0-BC92-A4D02E305905}">
      <dsp:nvSpPr>
        <dsp:cNvPr id="0" name=""/>
        <dsp:cNvSpPr/>
      </dsp:nvSpPr>
      <dsp:spPr>
        <a:xfrm>
          <a:off x="6912864" y="1545255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 err="1">
              <a:solidFill>
                <a:srgbClr val="00205C"/>
              </a:solidFill>
              <a:latin typeface="Arial"/>
              <a:cs typeface="Arial"/>
            </a:rPr>
            <a:t>Hypoglycaemia</a:t>
          </a:r>
          <a:endParaRPr lang="en" sz="1600" kern="1200" dirty="0">
            <a:solidFill>
              <a:srgbClr val="00205C"/>
            </a:solidFill>
            <a:latin typeface="Arial"/>
            <a:cs typeface="Arial"/>
          </a:endParaRPr>
        </a:p>
      </dsp:txBody>
      <dsp:txXfrm>
        <a:off x="6912864" y="1545255"/>
        <a:ext cx="4033433" cy="291653"/>
      </dsp:txXfrm>
    </dsp:sp>
    <dsp:sp modelId="{1FAA3B2C-DFFE-4C9A-95A8-FE2F7B678F1F}">
      <dsp:nvSpPr>
        <dsp:cNvPr id="0" name=""/>
        <dsp:cNvSpPr/>
      </dsp:nvSpPr>
      <dsp:spPr>
        <a:xfrm>
          <a:off x="6912864" y="1881778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rPr>
            <a:t>Uremia/acute renal failure (ARF)</a:t>
          </a:r>
        </a:p>
      </dsp:txBody>
      <dsp:txXfrm>
        <a:off x="6912864" y="1881778"/>
        <a:ext cx="4033433" cy="291653"/>
      </dsp:txXfrm>
    </dsp:sp>
    <dsp:sp modelId="{83590CF4-6DA0-4406-865F-24B9C32A4EDA}">
      <dsp:nvSpPr>
        <dsp:cNvPr id="0" name=""/>
        <dsp:cNvSpPr/>
      </dsp:nvSpPr>
      <dsp:spPr>
        <a:xfrm>
          <a:off x="6912864" y="2218302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Hepatic encephalopathy</a:t>
          </a:r>
        </a:p>
      </dsp:txBody>
      <dsp:txXfrm>
        <a:off x="6912864" y="2218302"/>
        <a:ext cx="4033433" cy="291653"/>
      </dsp:txXfrm>
    </dsp:sp>
    <dsp:sp modelId="{D48F65E6-C3E5-4E46-A7D0-C5453825817A}">
      <dsp:nvSpPr>
        <dsp:cNvPr id="0" name=""/>
        <dsp:cNvSpPr/>
      </dsp:nvSpPr>
      <dsp:spPr>
        <a:xfrm>
          <a:off x="6912864" y="2554825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Hypertensive emergencies </a:t>
          </a:r>
        </a:p>
      </dsp:txBody>
      <dsp:txXfrm>
        <a:off x="6912864" y="2554825"/>
        <a:ext cx="4033433" cy="291653"/>
      </dsp:txXfrm>
    </dsp:sp>
    <dsp:sp modelId="{53C80E06-26F2-4EA1-9C76-2F8F96343EAE}">
      <dsp:nvSpPr>
        <dsp:cNvPr id="0" name=""/>
        <dsp:cNvSpPr/>
      </dsp:nvSpPr>
      <dsp:spPr>
        <a:xfrm>
          <a:off x="6912864" y="2891349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Micro or macro cerebrovascular </a:t>
          </a:r>
          <a:r>
            <a:rPr lang="en" sz="1600" kern="1200" dirty="0" err="1">
              <a:solidFill>
                <a:srgbClr val="00205C"/>
              </a:solidFill>
              <a:latin typeface="Arial"/>
              <a:cs typeface="Arial"/>
            </a:rPr>
            <a:t>ischaemia</a:t>
          </a: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 </a:t>
          </a:r>
        </a:p>
      </dsp:txBody>
      <dsp:txXfrm>
        <a:off x="6912864" y="2891349"/>
        <a:ext cx="4033433" cy="291653"/>
      </dsp:txXfrm>
    </dsp:sp>
    <dsp:sp modelId="{2F0909E4-ACC4-400A-8B17-98BF4680E9D4}">
      <dsp:nvSpPr>
        <dsp:cNvPr id="0" name=""/>
        <dsp:cNvSpPr/>
      </dsp:nvSpPr>
      <dsp:spPr>
        <a:xfrm>
          <a:off x="6912864" y="3227872"/>
          <a:ext cx="4033433" cy="291653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99D7DF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Intracranial </a:t>
          </a:r>
          <a:r>
            <a:rPr lang="en" sz="1600" kern="1200" dirty="0" err="1">
              <a:solidFill>
                <a:srgbClr val="00205C"/>
              </a:solidFill>
              <a:latin typeface="Arial"/>
              <a:cs typeface="Arial"/>
            </a:rPr>
            <a:t>haemorrhage</a:t>
          </a:r>
          <a:r>
            <a:rPr lang="en" sz="1600" kern="1200" dirty="0">
              <a:solidFill>
                <a:srgbClr val="00205C"/>
              </a:solidFill>
              <a:latin typeface="Arial"/>
              <a:cs typeface="Arial"/>
            </a:rPr>
            <a:t> </a:t>
          </a:r>
        </a:p>
      </dsp:txBody>
      <dsp:txXfrm>
        <a:off x="6912864" y="3227872"/>
        <a:ext cx="4033433" cy="291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7B25686-C135-714D-ADAE-A031C4BC0204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385B747-18E9-E746-A276-B387773C2A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62D978-1343-8041-8A8E-721480692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4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56EB5AB1-2A8A-4CC8-A958-AE0A6F884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BFAF404-E661-400D-ABD8-C69FB8DFE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/>
            <a:r>
              <a:rPr lang="en"/>
              <a:t>Same initial management approach – regardless of underlying condition.</a:t>
            </a:r>
          </a:p>
          <a:p>
            <a:pPr rtl="0"/>
            <a:r>
              <a:rPr lang="en"/>
              <a:t>A supplementary management plan should cover major life-threatening conditions. </a:t>
            </a:r>
            <a:endParaRPr lang="de-DE" altLang="de-DE" dirty="0"/>
          </a:p>
          <a:p>
            <a:pPr rtl="0"/>
            <a:endParaRPr lang="en-US" altLang="de-DE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E12A60D7-EFA7-47AF-97BB-FE9B55DFE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B7C38D-7033-4009-9E46-6887EAE94514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7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78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Secure the patient and the airways, administer oxygen. Give the anticonvulsant intra-</a:t>
            </a:r>
            <a:r>
              <a:rPr lang="en-US" baseline="0" dirty="0" err="1"/>
              <a:t>recally</a:t>
            </a:r>
            <a:r>
              <a:rPr lang="en-US" baseline="0" dirty="0"/>
              <a:t> or IV (if possible). Then manage possible </a:t>
            </a:r>
            <a:r>
              <a:rPr lang="en-US" baseline="0" dirty="0" err="1"/>
              <a:t>hypoglycaemia</a:t>
            </a:r>
            <a:r>
              <a:rPr lang="en-US" baseline="0" dirty="0"/>
              <a:t> and fever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pPr/>
              <a:t>10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40146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Possible </a:t>
            </a:r>
            <a:r>
              <a:rPr lang="fr-FR" dirty="0" err="1"/>
              <a:t>anticonvulsants</a:t>
            </a:r>
            <a:r>
              <a:rPr lang="fr-FR" dirty="0"/>
              <a:t> are </a:t>
            </a:r>
            <a:r>
              <a:rPr lang="fr-FR" dirty="0" err="1"/>
              <a:t>diazepan</a:t>
            </a:r>
            <a:r>
              <a:rPr lang="fr-FR" dirty="0"/>
              <a:t>, </a:t>
            </a:r>
            <a:r>
              <a:rPr lang="fr-FR" dirty="0" err="1"/>
              <a:t>phenobarbital</a:t>
            </a:r>
            <a:r>
              <a:rPr lang="fr-FR" dirty="0"/>
              <a:t> and </a:t>
            </a:r>
            <a:r>
              <a:rPr lang="fr-FR" dirty="0" err="1"/>
              <a:t>phenitoin</a:t>
            </a:r>
            <a:r>
              <a:rPr lang="fr-FR" dirty="0"/>
              <a:t>.</a:t>
            </a:r>
          </a:p>
          <a:p>
            <a:r>
              <a:rPr lang="fr-FR" dirty="0"/>
              <a:t>Manage </a:t>
            </a:r>
            <a:r>
              <a:rPr lang="fr-FR" dirty="0" err="1"/>
              <a:t>fever</a:t>
            </a:r>
            <a:r>
              <a:rPr lang="fr-FR" dirty="0"/>
              <a:t>, if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drug</a:t>
            </a:r>
            <a:r>
              <a:rPr lang="fr-FR" dirty="0"/>
              <a:t> and non-</a:t>
            </a:r>
            <a:r>
              <a:rPr lang="fr-FR" dirty="0" err="1"/>
              <a:t>drug</a:t>
            </a:r>
            <a:r>
              <a:rPr lang="fr-FR" dirty="0"/>
              <a:t> </a:t>
            </a:r>
            <a:r>
              <a:rPr lang="fr-FR" dirty="0" err="1"/>
              <a:t>measures</a:t>
            </a:r>
            <a:r>
              <a:rPr lang="fr-FR" dirty="0"/>
              <a:t>.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nonsteroidal</a:t>
            </a:r>
            <a:r>
              <a:rPr lang="fr-FR" dirty="0"/>
              <a:t> anti-</a:t>
            </a:r>
            <a:r>
              <a:rPr lang="fr-FR" dirty="0" err="1"/>
              <a:t>inflammatory</a:t>
            </a:r>
            <a:r>
              <a:rPr lang="fr-FR" dirty="0"/>
              <a:t> </a:t>
            </a:r>
            <a:r>
              <a:rPr lang="fr-FR" dirty="0" err="1"/>
              <a:t>drugs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pPr/>
              <a:t>11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304661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1FC27-10F2-4CFD-BFFD-BCFE4D6AC9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9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F84E6A9-2290-4A38-9FBA-6DCB53A8D1A5}" type="slidenum">
              <a:rPr lang="fr-FR" altLang="da-DK" smtClean="0"/>
              <a:pPr rtl="0"/>
              <a:t>17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41483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It is important to assess whether the patient is not delirium. Several tools and methods exist (</a:t>
            </a:r>
            <a:r>
              <a:rPr lang="en-US" noProof="0" dirty="0" err="1"/>
              <a:t>cfr</a:t>
            </a:r>
            <a:r>
              <a:rPr lang="en-US" noProof="0" dirty="0"/>
              <a:t> Toolkit)</a:t>
            </a: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pPr/>
              <a:t>18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332470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It is important to assess whether the patient is not delirium. Several tools and methods exist (</a:t>
            </a:r>
            <a:r>
              <a:rPr lang="en-US" noProof="0" dirty="0" err="1"/>
              <a:t>cfr</a:t>
            </a:r>
            <a:r>
              <a:rPr lang="en-US" noProof="0" dirty="0"/>
              <a:t> Toolkit)</a:t>
            </a: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pPr/>
              <a:t>19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311366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Caution with agitated or mentally altered patients. They can be a risk to themselves, other patients and caregivers. Treat the underlying causes, think about not only drug measures and psychosocial support.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4E6A9-2290-4A38-9FBA-6DCB53A8D1A5}" type="slidenum">
              <a:rPr lang="fr-FR" altLang="da-DK" smtClean="0"/>
              <a:pPr/>
              <a:t>20</a:t>
            </a:fld>
            <a:endParaRPr lang="fr-FR" altLang="da-DK"/>
          </a:p>
        </p:txBody>
      </p:sp>
    </p:spTree>
    <p:extLst>
      <p:ext uri="{BB962C8B-B14F-4D97-AF65-F5344CB8AC3E}">
        <p14:creationId xmlns:p14="http://schemas.microsoft.com/office/powerpoint/2010/main" val="210848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14" y="1371603"/>
            <a:ext cx="5638800" cy="2170975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14" y="366996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DC694ABE-754E-6A85-B64B-032784B02AFE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1B52-257A-FF0E-677A-97501BF83B25}"/>
              </a:ext>
            </a:extLst>
          </p:cNvPr>
          <p:cNvCxnSpPr>
            <a:cxnSpLocks/>
          </p:cNvCxnSpPr>
          <p:nvPr userDrawn="1"/>
        </p:nvCxnSpPr>
        <p:spPr>
          <a:xfrm>
            <a:off x="457200" y="1371603"/>
            <a:ext cx="9564129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7;p20">
            <a:extLst>
              <a:ext uri="{FF2B5EF4-FFF2-40B4-BE49-F238E27FC236}">
                <a16:creationId xmlns:a16="http://schemas.microsoft.com/office/drawing/2014/main" id="{F074E73C-2A1B-07C6-CFB9-FB5484A4F0F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6" name="Google Shape;8;p20">
              <a:extLst>
                <a:ext uri="{FF2B5EF4-FFF2-40B4-BE49-F238E27FC236}">
                  <a16:creationId xmlns:a16="http://schemas.microsoft.com/office/drawing/2014/main" id="{85E667D8-FAE4-577B-CE79-EE1B163A3A3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7" name="Google Shape;9;p20">
              <a:extLst>
                <a:ext uri="{FF2B5EF4-FFF2-40B4-BE49-F238E27FC236}">
                  <a16:creationId xmlns:a16="http://schemas.microsoft.com/office/drawing/2014/main" id="{B41A21FC-0946-5A0D-D5C1-AD51FBB57777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8" name="Google Shape;10;p20">
                <a:extLst>
                  <a:ext uri="{FF2B5EF4-FFF2-40B4-BE49-F238E27FC236}">
                    <a16:creationId xmlns:a16="http://schemas.microsoft.com/office/drawing/2014/main" id="{CFD88B78-4B75-9E06-75AC-93907D271785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1;p20">
                <a:extLst>
                  <a:ext uri="{FF2B5EF4-FFF2-40B4-BE49-F238E27FC236}">
                    <a16:creationId xmlns:a16="http://schemas.microsoft.com/office/drawing/2014/main" id="{F10AA3BE-2DB5-D7F4-0681-A97CBDABB96D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A376D9-E4B2-BD0A-E9EA-8A4949093E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61" y="5988548"/>
            <a:ext cx="2206278" cy="6717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81E281-A601-36AE-AE89-5E6C6FF6ABA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9492C225-5CA7-E545-A1CF-C6769959CA8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53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D03EE777-8A00-0FC1-6981-CFD343C21A2A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7BAABCA0-53F9-E1AB-F50E-90B6D7AC5D9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0CE5751B-311B-0C44-EB3C-A523CF1F226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61D1A2AC-B7BC-40BF-2308-CBCBB960107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FE80DA1-FD01-3B06-F96F-0393B963483E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90A1807-A95D-B03A-64C4-391A3B3FFF5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234382C-E9BC-1026-8252-85A9DC06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BF7C18-D462-FEF5-CC4E-409491A2B25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158908BB-AE49-4216-722C-243ED169CD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51D1D9E2-1EA9-4447-512C-714F935A92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44D60-4D28-C61E-5884-FCA2B844CB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5811F819-7069-07C0-3095-1F8E0FF3D693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037C8A51-0A3D-EA91-41BF-315C3FC34868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29885FB6-896E-9BCC-95CF-C11FF6193932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20E3EEA-5EFD-2E07-D943-EAC1256B763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96B3A1-40D4-7C82-BE6A-F449A48B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F92FFE-A7AD-2DC5-F914-F57BD4B3701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F3EBDA-5DD4-4001-2C6C-DA4899F385AE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EFAA04C1-0A52-EB21-AD96-ACB87D1827D3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388BEA11-6BEF-1F8E-9214-779406AD3EC5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1D8EAD1-FDE6-1722-4C34-7DBDEAE0B74C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DE3A5787-D7FF-F0F1-DA38-F3B6D088724F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DD00D678-D1C1-DE14-994B-3B1694F3B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BE0868C-E02D-F800-1E74-F1DD93278DC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94AD936-61EA-E342-A6D1-9FD2DF1A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BD65CE-A8F2-EDD9-DD71-76F2BFFB7154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0ED6CB5-3EFC-84FA-77EC-01FDC1158AB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B9A1CFCB-BD7D-7A52-6292-D848723FA2D7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F4FA2553-F21C-85F4-7725-6E56B40A01C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630CF28-E97F-B1D2-C833-639AB7590A54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E1A99D48-E65C-E469-52FB-7AF722C3CD5B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C14C9DEA-2B70-F543-68CB-8DC6F022F6B9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CAE6E4-C9D7-F5B5-A3AD-3F4EB911F457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A57443-C20A-C317-5B45-5C15C99C912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8" name="Google Shape;16;p20">
            <a:extLst>
              <a:ext uri="{FF2B5EF4-FFF2-40B4-BE49-F238E27FC236}">
                <a16:creationId xmlns:a16="http://schemas.microsoft.com/office/drawing/2014/main" id="{6AD6A3E2-0EFE-EE53-70A6-7C765A37853B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C1DCE0A9-C113-BFAC-3F5D-54B92966700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AE7E822-9FA7-6BBB-6749-1F44B072200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EE61A2-C523-4AD9-CBC1-D9974E65F39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499C892F-3232-BF88-6193-10818A6915C7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E7360D6E-9830-EBE0-5101-5E9CA82BBAD0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325FFEA-222E-2B75-73C3-EEF967819C0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8F23D-0DFB-9EB0-A6BE-1D0C9C48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B7DD47-6A5E-7F86-7E4C-4DB936DD5792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85AC4125-0076-3959-1737-883DA9BE090D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44926866-5D23-9076-A8C2-D3F9C53ED6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B104E3E2-0CAE-D6E8-EE9C-3D1D2B630AA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" name="Google Shape;9;p20">
              <a:extLst>
                <a:ext uri="{FF2B5EF4-FFF2-40B4-BE49-F238E27FC236}">
                  <a16:creationId xmlns:a16="http://schemas.microsoft.com/office/drawing/2014/main" id="{35D71477-7839-E445-ACE0-19A2F05474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0" name="Google Shape;10;p20">
                <a:extLst>
                  <a:ext uri="{FF2B5EF4-FFF2-40B4-BE49-F238E27FC236}">
                    <a16:creationId xmlns:a16="http://schemas.microsoft.com/office/drawing/2014/main" id="{7C28AD0B-676E-61A5-D973-B1DCAEC76D8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719EE15-B6D7-0C96-E25B-19764AE2E3F5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302CE1-9519-ACC7-B2BB-092D9C8D721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8BD16C-053D-CD17-082A-8C7BF3AE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3454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5A747-7FF9-9C7F-485E-643862A9CF8D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DA77C096-556C-6EBF-F3D1-4B1179080DC0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066A89AF-526A-E6FA-BC6A-07334EB5AC09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611CD18F-C012-3618-BD83-D66B83764293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70E502BE-E578-C83B-B232-F876446970F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9362C5A1-EF19-0CEA-7841-F3CE2AEE742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5D7DC8BB-A9E3-5BE8-C153-97DF561E991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69F9854-9C63-DEBB-D80B-65462455F14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46DC77F-9787-9D97-599B-5E90CE41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82F94F-2CF9-0008-BD80-56BD0B849F2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266B8E2D-326E-C47A-18CD-8ED1170E53E4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A913371-0C7D-5EE8-EED4-06C3BE26A90B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86B96A1-C40F-0C51-83E0-B3E47B1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32DA24-7E90-4DAF-E7E5-C0D6EBCBDE3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0EE851CF-0976-DA55-436D-9010600FF09F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1F0D2499-3DF3-F315-BC15-A0E4B459A51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0880ABDB-8DD0-DA6B-8BEC-7BD0DC2B77D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EF242CCC-FCD9-88B3-529F-C1D20E26758E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70145AC7-6D77-BF52-4BC4-C7A6350D321A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BCE1C569-C492-CB35-FD73-CD20FADD38B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BED0F4F-29A3-D39F-93A0-A5811725D099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DCF1A14-C3D6-E3E1-A52F-6C5CFA11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2D252C-056A-0C44-C1B0-0D18F8F6E275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F338F989-8AEA-C0FB-F25D-66E812F9CC5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76187E1-8426-E89E-F79C-9A905AE92FC5}"/>
              </a:ext>
            </a:extLst>
          </p:cNvPr>
          <p:cNvSpPr/>
          <p:nvPr userDrawn="1"/>
        </p:nvSpPr>
        <p:spPr>
          <a:xfrm>
            <a:off x="10033687" y="49385"/>
            <a:ext cx="2158313" cy="3472287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08DCD-BB20-7BBA-AB31-691F61F1A43F}"/>
              </a:ext>
            </a:extLst>
          </p:cNvPr>
          <p:cNvSpPr/>
          <p:nvPr userDrawn="1"/>
        </p:nvSpPr>
        <p:spPr>
          <a:xfrm>
            <a:off x="8960777" y="5899224"/>
            <a:ext cx="3231223" cy="909391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grpSp>
        <p:nvGrpSpPr>
          <p:cNvPr id="10" name="Google Shape;7;p20">
            <a:extLst>
              <a:ext uri="{FF2B5EF4-FFF2-40B4-BE49-F238E27FC236}">
                <a16:creationId xmlns:a16="http://schemas.microsoft.com/office/drawing/2014/main" id="{55743CE1-873B-C27B-BA25-326A99BAE0F1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11" name="Google Shape;8;p20">
              <a:extLst>
                <a:ext uri="{FF2B5EF4-FFF2-40B4-BE49-F238E27FC236}">
                  <a16:creationId xmlns:a16="http://schemas.microsoft.com/office/drawing/2014/main" id="{410DE073-59B2-35AD-C412-CC7F901FFEF9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" name="Google Shape;9;p20">
              <a:extLst>
                <a:ext uri="{FF2B5EF4-FFF2-40B4-BE49-F238E27FC236}">
                  <a16:creationId xmlns:a16="http://schemas.microsoft.com/office/drawing/2014/main" id="{B0FD06A2-B49E-C8C3-0AAB-BD918BDE6DD1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3" name="Google Shape;10;p20">
                <a:extLst>
                  <a:ext uri="{FF2B5EF4-FFF2-40B4-BE49-F238E27FC236}">
                    <a16:creationId xmlns:a16="http://schemas.microsoft.com/office/drawing/2014/main" id="{35D2EEDA-9DE9-E0A2-24E0-706B152C5C7E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1;p20">
                <a:extLst>
                  <a:ext uri="{FF2B5EF4-FFF2-40B4-BE49-F238E27FC236}">
                    <a16:creationId xmlns:a16="http://schemas.microsoft.com/office/drawing/2014/main" id="{5D896986-A6A1-F1A0-43F1-BD7310AD28C8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4A17C66-CF60-4624-CDBB-A1162C7ECF28}"/>
              </a:ext>
            </a:extLst>
          </p:cNvPr>
          <p:cNvSpPr/>
          <p:nvPr userDrawn="1"/>
        </p:nvSpPr>
        <p:spPr>
          <a:xfrm>
            <a:off x="11600290" y="6305127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7" name="Google Shape;16;p20">
            <a:extLst>
              <a:ext uri="{FF2B5EF4-FFF2-40B4-BE49-F238E27FC236}">
                <a16:creationId xmlns:a16="http://schemas.microsoft.com/office/drawing/2014/main" id="{5EAE02B3-AD2D-AFFC-DA06-AAB94F15A899}"/>
              </a:ext>
            </a:extLst>
          </p:cNvPr>
          <p:cNvSpPr txBox="1">
            <a:spLocks/>
          </p:cNvSpPr>
          <p:nvPr userDrawn="1"/>
        </p:nvSpPr>
        <p:spPr>
          <a:xfrm>
            <a:off x="11479386" y="6280928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FE477D02-83D5-F036-F61F-F1F200BDCEE5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C9E2FB57-673D-C56C-3A56-7E5997D3E658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173F0E86-C196-28CB-E511-CE6646B6475B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2C042557-8118-C638-3E93-4D29BAE59140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D1B29A-DB77-9BC5-796C-CA788558E54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607AD7AC-A73C-979B-2D2A-7848031DC0F1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4159C7D-7458-DEF3-737C-B9296C6F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4A22E6-34D2-2646-722B-6DA782A2543C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498ACC55-5B8F-A87F-A4D0-3FC5A3F26D13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grpSp>
        <p:nvGrpSpPr>
          <p:cNvPr id="3" name="Google Shape;7;p20">
            <a:extLst>
              <a:ext uri="{FF2B5EF4-FFF2-40B4-BE49-F238E27FC236}">
                <a16:creationId xmlns:a16="http://schemas.microsoft.com/office/drawing/2014/main" id="{2CE3E779-F039-0B0F-0EC1-49D6A7BE3CDF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4" name="Google Shape;8;p20">
              <a:extLst>
                <a:ext uri="{FF2B5EF4-FFF2-40B4-BE49-F238E27FC236}">
                  <a16:creationId xmlns:a16="http://schemas.microsoft.com/office/drawing/2014/main" id="{2E06BE3B-8882-653A-3D3D-7BFA5518968B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" name="Google Shape;9;p20">
              <a:extLst>
                <a:ext uri="{FF2B5EF4-FFF2-40B4-BE49-F238E27FC236}">
                  <a16:creationId xmlns:a16="http://schemas.microsoft.com/office/drawing/2014/main" id="{C077FD8F-25F5-50F6-9F4F-60AA03EECDCD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11" name="Google Shape;10;p20">
                <a:extLst>
                  <a:ext uri="{FF2B5EF4-FFF2-40B4-BE49-F238E27FC236}">
                    <a16:creationId xmlns:a16="http://schemas.microsoft.com/office/drawing/2014/main" id="{147E8594-C6C7-7830-5BA7-3B85D43066E1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1;p20">
                <a:extLst>
                  <a:ext uri="{FF2B5EF4-FFF2-40B4-BE49-F238E27FC236}">
                    <a16:creationId xmlns:a16="http://schemas.microsoft.com/office/drawing/2014/main" id="{F573A45C-336D-8B8F-FD4F-E790048841F3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D56894A-3C67-DD90-C25A-3308507363A6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5A44FB-1B57-9D34-1258-58A41F58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24388"/>
            <a:ext cx="380035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BA62EF-30A0-B1D5-0B5A-DADDBD8B7A98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6" name="Google Shape;16;p20">
            <a:extLst>
              <a:ext uri="{FF2B5EF4-FFF2-40B4-BE49-F238E27FC236}">
                <a16:creationId xmlns:a16="http://schemas.microsoft.com/office/drawing/2014/main" id="{CDF9938F-97E1-7A7D-4311-26A712D36FA1}"/>
              </a:ext>
            </a:extLst>
          </p:cNvPr>
          <p:cNvSpPr txBox="1">
            <a:spLocks/>
          </p:cNvSpPr>
          <p:nvPr userDrawn="1"/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>
              <a:defRPr lang="en-US"/>
            </a:defPPr>
            <a:lvl1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kern="1200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0" indent="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619" y="62476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4566A-400A-A058-80D9-56050693BB5F}"/>
              </a:ext>
            </a:extLst>
          </p:cNvPr>
          <p:cNvCxnSpPr>
            <a:cxnSpLocks/>
          </p:cNvCxnSpPr>
          <p:nvPr userDrawn="1"/>
        </p:nvCxnSpPr>
        <p:spPr>
          <a:xfrm>
            <a:off x="371000" y="1383960"/>
            <a:ext cx="9662686" cy="0"/>
          </a:xfrm>
          <a:prstGeom prst="line">
            <a:avLst/>
          </a:prstGeom>
          <a:ln w="19050">
            <a:solidFill>
              <a:srgbClr val="99D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164" y="625421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3206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i="0" dirty="0">
                <a:solidFill>
                  <a:srgbClr val="00205C"/>
                </a:solidFill>
                <a:latin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41303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5687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485BAD-FC1F-30A5-89D7-E2357528B748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4135"/>
            <a:ext cx="9808897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73560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0" y="6250135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880537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3840"/>
            <a:ext cx="7467600" cy="39522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767016"/>
            <a:ext cx="3657600" cy="3952239"/>
          </a:xfrm>
          <a:solidFill>
            <a:srgbClr val="295EA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 b="1">
                <a:solidFill>
                  <a:srgbClr val="EBD6E4"/>
                </a:solidFill>
              </a:defRPr>
            </a:lvl1pPr>
            <a:lvl2pPr marL="457200" indent="0">
              <a:buNone/>
              <a:defRPr sz="2000">
                <a:solidFill>
                  <a:srgbClr val="E8F1FA"/>
                </a:solidFill>
              </a:defRPr>
            </a:lvl2pPr>
            <a:lvl3pPr marL="914400" indent="0">
              <a:buNone/>
              <a:defRPr sz="2000">
                <a:solidFill>
                  <a:srgbClr val="E8F1FA"/>
                </a:solidFill>
              </a:defRPr>
            </a:lvl3pPr>
            <a:lvl4pPr marL="1371600" indent="0">
              <a:buNone/>
              <a:defRPr sz="2000">
                <a:solidFill>
                  <a:srgbClr val="E8F1FA"/>
                </a:solidFill>
              </a:defRPr>
            </a:lvl4pPr>
            <a:lvl5pPr marL="1828800" indent="0">
              <a:buNone/>
              <a:defRPr sz="2000">
                <a:solidFill>
                  <a:srgbClr val="E8F1F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811265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6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11257005" cy="5047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08D465-B3DA-86A7-9740-9A19B4057619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80898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397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28519F9-DAFA-9CA2-9DC6-BF8516CFD49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46281"/>
            <a:ext cx="47103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A6428E-8C7D-A1BD-F0C7-77C698712372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6951"/>
            <a:ext cx="9885680" cy="894070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7520"/>
            <a:ext cx="4572000" cy="399413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18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2pPr>
            <a:lvl3pPr marL="36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3pPr>
            <a:lvl4pPr marL="54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4pPr>
            <a:lvl5pPr marL="720000" indent="-180000">
              <a:spcBef>
                <a:spcPts val="0"/>
              </a:spcBef>
              <a:buClr>
                <a:srgbClr val="009ADE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4135"/>
            <a:ext cx="9808897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F3B7C300-6D48-3601-D054-05274F33D74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140325" y="1747520"/>
            <a:ext cx="6594475" cy="3994130"/>
          </a:xfrm>
        </p:spPr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18894"/>
            <a:ext cx="5486398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418894"/>
            <a:ext cx="5486400" cy="33517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6880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767015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767015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2EADF-EF5E-CCA8-ED8D-0C865A7DD6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4135"/>
            <a:ext cx="9808897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084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745393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3" y="625907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258254"/>
            <a:ext cx="3657598" cy="34999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569304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675341" cy="8239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720554"/>
            <a:ext cx="5486400" cy="29918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3" y="2699951"/>
            <a:ext cx="5486400" cy="3021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29" y="6269768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1" y="1647439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5" y="1647439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DB2421-22B3-9A31-B775-2E52406D60D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29050"/>
            <a:ext cx="9786551" cy="852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08130"/>
            <a:ext cx="3657600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1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1932" y="6255482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6" y="2408130"/>
            <a:ext cx="3648578" cy="32141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199" y="1744838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199" y="1764663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23233C-7893-A52F-7BBD-DF3B6EF8807E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1631091"/>
            <a:ext cx="7472081" cy="4043955"/>
          </a:xfrm>
          <a:prstGeom prst="rect">
            <a:avLst/>
          </a:prstGeom>
          <a:solidFill>
            <a:srgbClr val="99D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9808030" cy="839788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5388" cy="404395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1117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917985-2E03-7CB0-27BF-AB9DC25849A6}"/>
              </a:ext>
            </a:extLst>
          </p:cNvPr>
          <p:cNvSpPr/>
          <p:nvPr userDrawn="1"/>
        </p:nvSpPr>
        <p:spPr>
          <a:xfrm>
            <a:off x="457201" y="457199"/>
            <a:ext cx="3978876" cy="383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57099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55805"/>
            <a:ext cx="3337560" cy="4054115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63204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685800"/>
            <a:ext cx="6044418" cy="5024111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31092"/>
            <a:ext cx="3337560" cy="407882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0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5405" y="6250847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 blue background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186250"/>
            <a:ext cx="5638800" cy="1309816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07275"/>
            <a:ext cx="5638800" cy="295322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894D5-BB6F-5702-6746-A35FABD9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4" y="626409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59E1FC-229D-33C1-D0B1-8248F8FF8F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543" y="1186249"/>
            <a:ext cx="5369258" cy="43754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32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4A2061A9-A9C1-3E7F-61AA-2CF79A83476B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5" name="Google Shape;8;p20">
              <a:extLst>
                <a:ext uri="{FF2B5EF4-FFF2-40B4-BE49-F238E27FC236}">
                  <a16:creationId xmlns:a16="http://schemas.microsoft.com/office/drawing/2014/main" id="{37280D1D-FDF2-9720-1359-436AB26EFB4F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" name="Google Shape;9;p20">
              <a:extLst>
                <a:ext uri="{FF2B5EF4-FFF2-40B4-BE49-F238E27FC236}">
                  <a16:creationId xmlns:a16="http://schemas.microsoft.com/office/drawing/2014/main" id="{A054A1D5-D21A-C73C-3F6C-35C4C8332535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8" name="Google Shape;10;p20">
                <a:extLst>
                  <a:ext uri="{FF2B5EF4-FFF2-40B4-BE49-F238E27FC236}">
                    <a16:creationId xmlns:a16="http://schemas.microsoft.com/office/drawing/2014/main" id="{F081AAFF-C098-0673-55F1-3042415D9146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74E0DF17-0C8E-2F58-A420-99DDFD6A52CA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chemeClr val="bg1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A13FEB-569D-B80E-D32C-57F89CEA19FF}"/>
              </a:ext>
            </a:extLst>
          </p:cNvPr>
          <p:cNvCxnSpPr>
            <a:cxnSpLocks/>
          </p:cNvCxnSpPr>
          <p:nvPr userDrawn="1"/>
        </p:nvCxnSpPr>
        <p:spPr>
          <a:xfrm>
            <a:off x="457200" y="1617792"/>
            <a:ext cx="11354430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2D581A9-29F8-5EE1-C3D1-5B371A77A56F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4" name="Google Shape;16;p20">
            <a:extLst>
              <a:ext uri="{FF2B5EF4-FFF2-40B4-BE49-F238E27FC236}">
                <a16:creationId xmlns:a16="http://schemas.microsoft.com/office/drawing/2014/main" id="{EECAFA2D-C9D6-92F5-6A81-664B7C6284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18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C6A8-AC21-B05D-5847-4E3FBF1B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70022"/>
            <a:ext cx="6121399" cy="506529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FC2A7-2C0F-487B-3782-F86F62DAAD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526" y="1"/>
            <a:ext cx="5082673" cy="5835316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FR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5E21AE-9466-695F-90A1-E156538CA51E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4" name="Google Shape;16;p20">
            <a:extLst>
              <a:ext uri="{FF2B5EF4-FFF2-40B4-BE49-F238E27FC236}">
                <a16:creationId xmlns:a16="http://schemas.microsoft.com/office/drawing/2014/main" id="{CD31662B-EFCB-BC6C-88A7-8F73BC2EC76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Edit Master text styles</a:t>
            </a:r>
          </a:p>
          <a:p>
            <a:pPr lvl="1" rtl="0"/>
            <a:r>
              <a:rPr lang="en"/>
              <a:t>Second level</a:t>
            </a:r>
          </a:p>
          <a:p>
            <a:pPr lvl="2" rtl="0"/>
            <a:r>
              <a:rPr lang="en"/>
              <a:t>Third level</a:t>
            </a:r>
          </a:p>
          <a:p>
            <a:pPr lvl="3" rtl="0"/>
            <a:r>
              <a:rPr lang="en"/>
              <a:t>Fourth level</a:t>
            </a:r>
          </a:p>
          <a:p>
            <a:pPr lvl="4" rtl="0"/>
            <a:r>
              <a:rPr lang="en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06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rtlCol="0"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pPr rtl="0"/>
            <a:r>
              <a:rPr lang="en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77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3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B4BBEF-CF99-87C6-7BD2-70C7253F843C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8115E54-1B37-2A56-0A06-16FD68CA40F0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7" name="Google Shape;16;p20">
            <a:extLst>
              <a:ext uri="{FF2B5EF4-FFF2-40B4-BE49-F238E27FC236}">
                <a16:creationId xmlns:a16="http://schemas.microsoft.com/office/drawing/2014/main" id="{EF8A4BAD-58C7-4758-1DFA-3BBBE3A3DD5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245" y="6264101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1726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989" y="821727"/>
            <a:ext cx="3801762" cy="4837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048" y="6253939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93127"/>
            <a:ext cx="9786551" cy="0"/>
          </a:xfrm>
          <a:prstGeom prst="line">
            <a:avLst/>
          </a:prstGeom>
          <a:ln w="19050">
            <a:solidFill>
              <a:srgbClr val="E05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7711" y="6263553"/>
            <a:ext cx="380035" cy="2615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99D7D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00205C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50" y="-51762"/>
            <a:ext cx="11102500" cy="69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6"/>
            <a:ext cx="11277600" cy="40869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oogle Shape;7;p20">
            <a:extLst>
              <a:ext uri="{FF2B5EF4-FFF2-40B4-BE49-F238E27FC236}">
                <a16:creationId xmlns:a16="http://schemas.microsoft.com/office/drawing/2014/main" id="{A60B04E8-8B94-B44C-A4A7-2E2F5C156AD0}"/>
              </a:ext>
            </a:extLst>
          </p:cNvPr>
          <p:cNvGrpSpPr/>
          <p:nvPr userDrawn="1"/>
        </p:nvGrpSpPr>
        <p:grpSpPr>
          <a:xfrm>
            <a:off x="9111943" y="6027053"/>
            <a:ext cx="2424115" cy="569667"/>
            <a:chOff x="-4" y="0"/>
            <a:chExt cx="2424114" cy="569666"/>
          </a:xfrm>
        </p:grpSpPr>
        <p:sp>
          <p:nvSpPr>
            <p:cNvPr id="7" name="Google Shape;8;p20">
              <a:extLst>
                <a:ext uri="{FF2B5EF4-FFF2-40B4-BE49-F238E27FC236}">
                  <a16:creationId xmlns:a16="http://schemas.microsoft.com/office/drawing/2014/main" id="{57C656D4-00D1-0BCE-5533-DD69DEA22C86}"/>
                </a:ext>
              </a:extLst>
            </p:cNvPr>
            <p:cNvSpPr txBox="1"/>
            <p:nvPr/>
          </p:nvSpPr>
          <p:spPr>
            <a:xfrm>
              <a:off x="19200" y="0"/>
              <a:ext cx="2404910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7FB8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1E7FB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HEALTH</a:t>
              </a:r>
              <a:endParaRPr sz="14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8" name="Google Shape;9;p20">
              <a:extLst>
                <a:ext uri="{FF2B5EF4-FFF2-40B4-BE49-F238E27FC236}">
                  <a16:creationId xmlns:a16="http://schemas.microsoft.com/office/drawing/2014/main" id="{2188D3BB-C0F9-658A-5D6C-5F43F4BBF3A8}"/>
                </a:ext>
              </a:extLst>
            </p:cNvPr>
            <p:cNvGrpSpPr/>
            <p:nvPr/>
          </p:nvGrpSpPr>
          <p:grpSpPr>
            <a:xfrm>
              <a:off x="-4" y="88038"/>
              <a:ext cx="2414516" cy="481628"/>
              <a:chOff x="-2" y="-1"/>
              <a:chExt cx="2414514" cy="481626"/>
            </a:xfrm>
          </p:grpSpPr>
          <p:sp>
            <p:nvSpPr>
              <p:cNvPr id="9" name="Google Shape;10;p20">
                <a:extLst>
                  <a:ext uri="{FF2B5EF4-FFF2-40B4-BE49-F238E27FC236}">
                    <a16:creationId xmlns:a16="http://schemas.microsoft.com/office/drawing/2014/main" id="{13FE2B47-3157-3BDD-D9A2-3E858C809CF2}"/>
                  </a:ext>
                </a:extLst>
              </p:cNvPr>
              <p:cNvSpPr txBox="1"/>
              <p:nvPr/>
            </p:nvSpPr>
            <p:spPr>
              <a:xfrm>
                <a:off x="1291204" y="220057"/>
                <a:ext cx="1094124" cy="261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1100"/>
                  <a:buFont typeface="Arial"/>
                  <a:buNone/>
                </a:pPr>
                <a:r>
                  <a:rPr lang="en-US" sz="1100" b="1" i="0" u="none" strike="noStrike" cap="none" dirty="0" err="1">
                    <a:solidFill>
                      <a:srgbClr val="1E7FB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programme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1;p20">
                <a:extLst>
                  <a:ext uri="{FF2B5EF4-FFF2-40B4-BE49-F238E27FC236}">
                    <a16:creationId xmlns:a16="http://schemas.microsoft.com/office/drawing/2014/main" id="{BD342219-17AC-1A74-BF1E-EA7B6097EDD1}"/>
                  </a:ext>
                </a:extLst>
              </p:cNvPr>
              <p:cNvSpPr txBox="1"/>
              <p:nvPr/>
            </p:nvSpPr>
            <p:spPr>
              <a:xfrm>
                <a:off x="-2" y="-1"/>
                <a:ext cx="2414514" cy="39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7FB8"/>
                  </a:buClr>
                  <a:buSzPts val="2000"/>
                  <a:buFont typeface="Leelawadee"/>
                  <a:buNone/>
                </a:pPr>
                <a:r>
                  <a:rPr lang="en-US" sz="2000" b="1" i="0" u="none" strike="noStrike" cap="none" dirty="0">
                    <a:solidFill>
                      <a:srgbClr val="1E7FB8"/>
                    </a:solidFill>
                    <a:latin typeface="Leelawadee"/>
                    <a:ea typeface="Leelawadee"/>
                    <a:cs typeface="Leelawadee"/>
                    <a:sym typeface="Leelawadee"/>
                  </a:rPr>
                  <a:t>EMERGENCIES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CD5E892-439D-D0D4-087A-54098BC8F53A}"/>
              </a:ext>
            </a:extLst>
          </p:cNvPr>
          <p:cNvSpPr/>
          <p:nvPr userDrawn="1"/>
        </p:nvSpPr>
        <p:spPr>
          <a:xfrm>
            <a:off x="11582400" y="6278174"/>
            <a:ext cx="229230" cy="229230"/>
          </a:xfrm>
          <a:prstGeom prst="ellipse">
            <a:avLst/>
          </a:prstGeom>
          <a:solidFill>
            <a:srgbClr val="BE3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b="1" i="0" dirty="0">
              <a:latin typeface="Arial" panose="020B0604020202020204" pitchFamily="34" charset="0"/>
            </a:endParaRPr>
          </a:p>
        </p:txBody>
      </p:sp>
      <p:sp>
        <p:nvSpPr>
          <p:cNvPr id="12" name="Google Shape;16;p20">
            <a:extLst>
              <a:ext uri="{FF2B5EF4-FFF2-40B4-BE49-F238E27FC236}">
                <a16:creationId xmlns:a16="http://schemas.microsoft.com/office/drawing/2014/main" id="{A793DE61-2A86-FE44-86D1-2E1B1F53304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461496" y="6253975"/>
            <a:ext cx="47103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100" b="1" i="0" u="none" strike="noStrike" cap="none">
                <a:solidFill>
                  <a:srgbClr val="00205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64AF5-AF27-CAA8-36A2-56372A6F1541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70" y="5983031"/>
            <a:ext cx="2180117" cy="6637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2F6A97-31FA-EA3F-3AA0-729E81783415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32389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4C81EA-4924-848A-FE04-368868254C2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2357101" y="2794000"/>
            <a:ext cx="1715706" cy="20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  <p:sldLayoutId id="2147483696" r:id="rId41"/>
    <p:sldLayoutId id="2147483697" r:id="rId42"/>
    <p:sldLayoutId id="2147483698" r:id="rId43"/>
    <p:sldLayoutId id="2147483699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205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rgbClr val="E05972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99D7DF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rgbClr val="009ADE"/>
        </a:buClr>
        <a:buFont typeface="Arial" panose="020B0604020202020204" pitchFamily="34" charset="0"/>
        <a:buChar char="•"/>
        <a:defRPr sz="2000" b="0" i="0" kern="1200">
          <a:solidFill>
            <a:srgbClr val="00205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hyperlink" Target="https://www.rch.org.au/neurology/patient_information/rectal_diazepam/" TargetMode="Externa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7FFFD28E_F1C562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7EE28BC-3CF8-13BC-C1CF-B8A799C9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501" y="2061634"/>
            <a:ext cx="6598608" cy="1655762"/>
          </a:xfrm>
        </p:spPr>
        <p:txBody>
          <a:bodyPr>
            <a:normAutofit/>
          </a:bodyPr>
          <a:lstStyle/>
          <a:p>
            <a:r>
              <a:rPr lang="en" sz="4000" dirty="0">
                <a:solidFill>
                  <a:srgbClr val="329BD5"/>
                </a:solidFill>
              </a:rPr>
              <a:t>Advanced Filovirus Disease </a:t>
            </a:r>
            <a:br>
              <a:rPr lang="en" sz="4000" dirty="0">
                <a:solidFill>
                  <a:srgbClr val="329BD5"/>
                </a:solidFill>
              </a:rPr>
            </a:br>
            <a:r>
              <a:rPr lang="en" sz="4000" dirty="0">
                <a:solidFill>
                  <a:srgbClr val="329BD5"/>
                </a:solidFill>
              </a:rPr>
              <a:t>Clinical Management</a:t>
            </a:r>
            <a:endParaRPr lang="en-FR" sz="4400" dirty="0">
              <a:solidFill>
                <a:schemeClr val="accent1"/>
              </a:solidFill>
            </a:endParaRPr>
          </a:p>
          <a:p>
            <a:endParaRPr lang="en-FR" sz="40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B8268-6B08-384D-827D-655962DD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2615"/>
          <a:stretch/>
        </p:blipFill>
        <p:spPr>
          <a:xfrm>
            <a:off x="13223630" y="36513"/>
            <a:ext cx="1850571" cy="20955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CA36B84-7F82-3BBE-5A74-305354E9B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14" y="2749714"/>
            <a:ext cx="5638800" cy="2387600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rgbClr val="E05972"/>
                </a:solidFill>
              </a:rPr>
            </a:br>
            <a:r>
              <a:rPr lang="en-US" sz="5300" b="1" dirty="0">
                <a:solidFill>
                  <a:srgbClr val="E05972"/>
                </a:solidFill>
              </a:rPr>
              <a:t>Encephalopathy management </a:t>
            </a:r>
            <a:endParaRPr lang="en-FR" sz="5300" b="1" dirty="0">
              <a:solidFill>
                <a:srgbClr val="E05972"/>
              </a:solidFill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0F5C76E-38B9-C4DB-4390-B9C83B3D4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9151068">
            <a:off x="6707442" y="1802564"/>
            <a:ext cx="2733837" cy="2761755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6746D3FD-7A06-EB7D-18D4-9ED7A1E48D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18790401">
            <a:off x="6660255" y="60636"/>
            <a:ext cx="4584011" cy="4584011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2CB47749-FA76-42C5-574A-0E8F8F1D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936445">
            <a:off x="7793107" y="1560026"/>
            <a:ext cx="3044850" cy="30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/>
          <a:p>
            <a:r>
              <a:rPr lang="fr-FR" dirty="0" err="1"/>
              <a:t>Seizures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98" y="2880232"/>
            <a:ext cx="2538732" cy="16542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90" y="2320662"/>
            <a:ext cx="2364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safety position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296" y="2786584"/>
            <a:ext cx="1637868" cy="1671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3222" y="2320662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therapy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85742" y="2300367"/>
            <a:ext cx="233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and correct </a:t>
            </a:r>
            <a:r>
              <a:rPr lang="en-US" sz="1600" b="1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hypoglycaemia</a:t>
            </a:r>
            <a:endParaRPr lang="fr-FR" sz="16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73889" y="2321330"/>
            <a:ext cx="1223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fever</a:t>
            </a:r>
          </a:p>
        </p:txBody>
      </p:sp>
      <p:pic>
        <p:nvPicPr>
          <p:cNvPr id="1028" name="Picture 4" descr="Neurology : Rectal diazep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34" y="2971561"/>
            <a:ext cx="2279336" cy="13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72789" y="2300554"/>
            <a:ext cx="2275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Anticonvulsant PR/IV</a:t>
            </a:r>
            <a:endParaRPr lang="fr-FR" sz="1600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8193" y="6033721"/>
            <a:ext cx="5288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>
                <a:solidFill>
                  <a:srgbClr val="00205C"/>
                </a:solidFill>
                <a:latin typeface="Segoe Condensed" panose="020B0606040200020203"/>
              </a:rPr>
              <a:t>Sources: </a:t>
            </a:r>
            <a:r>
              <a:rPr lang="fr-FR" sz="1000" dirty="0">
                <a:solidFill>
                  <a:srgbClr val="00205C"/>
                </a:solidFill>
                <a:latin typeface="Segoe Condensed" panose="020B0606040200020203"/>
              </a:rPr>
              <a:t>Soins primaires d’urgence, approche du patient gravement malade ou blessé, OMS et CICR, 2021; The Royal </a:t>
            </a:r>
            <a:r>
              <a:rPr lang="fr-FR" sz="1000" dirty="0" err="1">
                <a:solidFill>
                  <a:srgbClr val="00205C"/>
                </a:solidFill>
                <a:latin typeface="Segoe Condensed" panose="020B0606040200020203"/>
              </a:rPr>
              <a:t>Children’s</a:t>
            </a:r>
            <a:r>
              <a:rPr lang="fr-FR" sz="1000" dirty="0">
                <a:solidFill>
                  <a:srgbClr val="00205C"/>
                </a:solidFill>
                <a:latin typeface="Segoe Condensed" panose="020B0606040200020203"/>
              </a:rPr>
              <a:t> Hospital Melbourne, </a:t>
            </a:r>
            <a:r>
              <a:rPr lang="fr-FR" sz="1000" dirty="0" err="1">
                <a:solidFill>
                  <a:srgbClr val="00205C"/>
                </a:solidFill>
                <a:latin typeface="Segoe Condensed" panose="020B0606040200020203"/>
              </a:rPr>
              <a:t>Neurology</a:t>
            </a:r>
            <a:r>
              <a:rPr lang="fr-FR" sz="1000" dirty="0">
                <a:solidFill>
                  <a:srgbClr val="00205C"/>
                </a:solidFill>
                <a:latin typeface="Segoe Condensed" panose="020B0606040200020203"/>
              </a:rPr>
              <a:t>, Rectal </a:t>
            </a:r>
            <a:r>
              <a:rPr lang="fr-FR" sz="1000" dirty="0" err="1">
                <a:solidFill>
                  <a:srgbClr val="00205C"/>
                </a:solidFill>
                <a:latin typeface="Segoe Condensed" panose="020B0606040200020203"/>
              </a:rPr>
              <a:t>Diazepan</a:t>
            </a:r>
            <a:r>
              <a:rPr lang="fr-FR" sz="1000" dirty="0">
                <a:solidFill>
                  <a:srgbClr val="00205C"/>
                </a:solidFill>
                <a:latin typeface="Segoe Condensed" panose="020B0606040200020203"/>
              </a:rPr>
              <a:t>, </a:t>
            </a:r>
            <a:r>
              <a:rPr lang="fr-FR" sz="1000" dirty="0">
                <a:solidFill>
                  <a:srgbClr val="00205C"/>
                </a:solidFill>
                <a:latin typeface="Segoe Condensed" panose="020B0606040200020203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https://www.rch.org.au/neurology/patient_information/rectal_diazepam/</a:t>
            </a:r>
            <a:endParaRPr lang="fr-FR" sz="1000" dirty="0">
              <a:solidFill>
                <a:srgbClr val="00205C"/>
              </a:solidFill>
              <a:latin typeface="Segoe Condensed" panose="020B0606040200020203"/>
            </a:endParaRPr>
          </a:p>
          <a:p>
            <a:endParaRPr lang="fr-FR" sz="1000" dirty="0">
              <a:solidFill>
                <a:srgbClr val="00205C"/>
              </a:solidFill>
              <a:latin typeface="Segoe Condensed" panose="020B0606040200020203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57200" y="2207653"/>
            <a:ext cx="2648198" cy="2716040"/>
          </a:xfrm>
          <a:prstGeom prst="roundRect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3260336" y="2225596"/>
            <a:ext cx="1885518" cy="2698097"/>
          </a:xfrm>
          <a:prstGeom prst="roundRect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5289512" y="2189283"/>
            <a:ext cx="2284057" cy="2716040"/>
          </a:xfrm>
          <a:prstGeom prst="roundRect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7717227" y="2192996"/>
            <a:ext cx="2333999" cy="2716040"/>
          </a:xfrm>
          <a:prstGeom prst="roundRect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10178161" y="2173489"/>
            <a:ext cx="1556640" cy="2716040"/>
          </a:xfrm>
          <a:prstGeom prst="roundRect">
            <a:avLst/>
          </a:prstGeom>
          <a:noFill/>
          <a:ln w="19050"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457200" y="5022165"/>
            <a:ext cx="11314382" cy="165406"/>
          </a:xfrm>
          <a:prstGeom prst="rightArrow">
            <a:avLst/>
          </a:prstGeom>
          <a:solidFill>
            <a:srgbClr val="E05972"/>
          </a:solidFill>
          <a:ln>
            <a:solidFill>
              <a:srgbClr val="E059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64763" y="1408161"/>
            <a:ext cx="1163658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Caution when treating a patient who is convulsing, if no existing IV access use PR route to minimize needle injuries</a:t>
            </a:r>
            <a:endParaRPr lang="fr-FR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Icône Plate Avec Du Sang De Glucose Rouge Pour La Conception De Concept  Icône Rouge De Dessin Animé Diagramme Vectoriel | Vecteur Premi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12529" r="14397" b="10387"/>
          <a:stretch/>
        </p:blipFill>
        <p:spPr bwMode="auto">
          <a:xfrm>
            <a:off x="7779459" y="3202021"/>
            <a:ext cx="958477" cy="12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cône Malade De La Fièvre, Thermometure, Température, Avatar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658" y="2975067"/>
            <a:ext cx="1433646" cy="143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8582620" y="2974983"/>
            <a:ext cx="1423495" cy="1728848"/>
            <a:chOff x="8616967" y="2729443"/>
            <a:chExt cx="1486294" cy="2020230"/>
          </a:xfrm>
        </p:grpSpPr>
        <p:pic>
          <p:nvPicPr>
            <p:cNvPr id="27" name="Picture 4" descr="Descarga ahora este icono en formato SVG, PSD, PNG, EPS o como fuente para  web. Flaticon, la mayor base de datos de iconos … | Iconos, Disenos de  unas, Icono gratis"/>
            <p:cNvPicPr>
              <a:picLocks noChangeAspect="1" noChangeArrowheads="1"/>
            </p:cNvPicPr>
            <p:nvPr/>
          </p:nvPicPr>
          <p:blipFill rotWithShape="1">
            <a:blip r:embed="rId12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3" r="15445"/>
            <a:stretch/>
          </p:blipFill>
          <p:spPr bwMode="auto">
            <a:xfrm>
              <a:off x="8616967" y="2729443"/>
              <a:ext cx="1486294" cy="202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817914" y="3800944"/>
              <a:ext cx="1091919" cy="359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E0597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Dextrose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B4688-4528-46AB-82EB-63684CEA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6C61051-8B67-3E4C-25C3-5FC2599D9A8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9239766C-D301-F59A-BB04-AF82B573287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23" name="Content Placeholder 18">
            <a:extLst>
              <a:ext uri="{FF2B5EF4-FFF2-40B4-BE49-F238E27FC236}">
                <a16:creationId xmlns:a16="http://schemas.microsoft.com/office/drawing/2014/main" id="{BEA03BCD-96DD-1B14-75DA-65A30FA034E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4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6297177" y="1609823"/>
            <a:ext cx="5397498" cy="885696"/>
          </a:xfrm>
          <a:prstGeom prst="rect">
            <a:avLst/>
          </a:pr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/>
          <a:lstStyle/>
          <a:p>
            <a:r>
              <a:rPr lang="fr-FR" dirty="0" err="1"/>
              <a:t>Seizures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2040"/>
            <a:ext cx="11277600" cy="4130332"/>
          </a:xfrm>
        </p:spPr>
        <p:txBody>
          <a:bodyPr vert="horz" lIns="0" tIns="0" rIns="0" bIns="0" rtlCol="0" anchor="t">
            <a:normAutofit/>
          </a:bodyPr>
          <a:lstStyle/>
          <a:p>
            <a:pPr marL="179705" indent="-179705"/>
            <a:r>
              <a:rPr lang="en" sz="1800" b="1" dirty="0">
                <a:latin typeface="Arial"/>
                <a:cs typeface="Arial"/>
              </a:rPr>
              <a:t>Which anticonvulsant to administer?</a:t>
            </a:r>
            <a:endParaRPr lang="en-US" b="1">
              <a:latin typeface="Arial"/>
              <a:cs typeface="Arial"/>
            </a:endParaRP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Diazepam IV or rectal gel (if no </a:t>
            </a:r>
            <a:r>
              <a:rPr lang="en" sz="1800" dirty="0" err="1">
                <a:latin typeface="Arial"/>
                <a:cs typeface="Arial"/>
              </a:rPr>
              <a:t>diarrhoea</a:t>
            </a:r>
            <a:r>
              <a:rPr lang="en" sz="1800" dirty="0">
                <a:latin typeface="Arial"/>
                <a:cs typeface="Arial"/>
              </a:rPr>
              <a:t>)</a:t>
            </a:r>
          </a:p>
          <a:p>
            <a:pPr marL="359410" lvl="1" indent="-179705"/>
            <a:r>
              <a:rPr lang="en" sz="1800" dirty="0"/>
              <a:t>Phenobarbital IV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Phenytoin IV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endParaRPr lang="en" sz="1800" dirty="0">
              <a:cs typeface="Arial" panose="020B0604020202020204" pitchFamily="34" charset="0"/>
            </a:endParaRPr>
          </a:p>
          <a:p>
            <a:pPr marL="179705" indent="-179705">
              <a:spcBef>
                <a:spcPts val="1200"/>
              </a:spcBef>
            </a:pPr>
            <a:r>
              <a:rPr lang="en" sz="1800" b="1" dirty="0">
                <a:latin typeface="Arial"/>
                <a:cs typeface="Arial"/>
              </a:rPr>
              <a:t>Fever</a:t>
            </a:r>
          </a:p>
          <a:p>
            <a:pPr marL="359410" lvl="1" indent="-179705"/>
            <a:r>
              <a:rPr lang="en" sz="1800" dirty="0"/>
              <a:t>Paracetamol</a:t>
            </a:r>
            <a:endParaRPr lang="en" sz="1800" dirty="0">
              <a:cs typeface="Arial" panose="020B0604020202020204" pitchFamily="34" charset="0"/>
            </a:endParaRPr>
          </a:p>
          <a:p>
            <a:pPr marL="539750" lvl="2" indent="-179705"/>
            <a:r>
              <a:rPr lang="en" sz="1800" dirty="0"/>
              <a:t>Adult: 1 g of paracetamol every 6–8 hours; max. dose = 4 g every 24 hours </a:t>
            </a:r>
            <a:br>
              <a:rPr lang="en" sz="1800" dirty="0"/>
            </a:br>
            <a:r>
              <a:rPr lang="en" sz="1800" dirty="0"/>
              <a:t>(or 2 g if history of chronic liver disease)</a:t>
            </a:r>
            <a:endParaRPr lang="en" sz="1800" dirty="0">
              <a:cs typeface="Arial" panose="020B0604020202020204" pitchFamily="34" charset="0"/>
            </a:endParaRPr>
          </a:p>
          <a:p>
            <a:pPr marL="539750" lvl="2" indent="-179705"/>
            <a:r>
              <a:rPr lang="en" sz="1800" dirty="0"/>
              <a:t>Newborn: orally 10–15 mg/kg 6 hours, max. dose 40 mg/kg/day; </a:t>
            </a:r>
            <a:br>
              <a:rPr lang="en" sz="1800" dirty="0"/>
            </a:br>
            <a:r>
              <a:rPr lang="en" sz="1800" dirty="0"/>
              <a:t>IV dose 7.5 mg/kg every 6 hours IV; max. dose 40 mg/kg/day</a:t>
            </a:r>
            <a:endParaRPr lang="en" sz="1800" dirty="0">
              <a:cs typeface="Arial" panose="020B0604020202020204" pitchFamily="34" charset="0"/>
            </a:endParaRPr>
          </a:p>
          <a:p>
            <a:pPr marL="539750" lvl="2" indent="-179705"/>
            <a:r>
              <a:rPr lang="en" sz="1800" dirty="0">
                <a:latin typeface="Arial"/>
                <a:cs typeface="Arial"/>
              </a:rPr>
              <a:t>Other children: 10–15 mg/kg every 6 hours; max. dose 60/mg/day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6424280" y="1760283"/>
            <a:ext cx="551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5C"/>
                </a:solidFill>
                <a:latin typeface="Segoe Condensed" panose="020B0606040200020203"/>
                <a:cs typeface="Arial"/>
              </a:rPr>
              <a:t>Diazepam:</a:t>
            </a:r>
            <a:r>
              <a:rPr lang="en-US" sz="1600" dirty="0">
                <a:solidFill>
                  <a:srgbClr val="00205C"/>
                </a:solidFill>
                <a:latin typeface="Segoe Condensed" panose="020B0606040200020203"/>
                <a:cs typeface="Arial"/>
              </a:rPr>
              <a:t> 0.3 mg/kg/dose IV given over 3–5 minutes</a:t>
            </a:r>
          </a:p>
          <a:p>
            <a:r>
              <a:rPr lang="en-US" sz="1600" dirty="0">
                <a:solidFill>
                  <a:srgbClr val="00205C"/>
                </a:solidFill>
                <a:latin typeface="Segoe Condensed" panose="020B0606040200020203"/>
                <a:cs typeface="Arial"/>
              </a:rPr>
              <a:t>every 5–10 minutes; max. dose 10 mg/dose</a:t>
            </a:r>
            <a:endParaRPr lang="fr-FR" sz="1600" dirty="0">
              <a:solidFill>
                <a:srgbClr val="00205C"/>
              </a:solidFill>
              <a:latin typeface="Segoe Condensed" panose="020B0606040200020203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4436C-4385-48BE-B8F0-8681EB2F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C3C6225-C031-49AB-E684-91DEC834A9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0BF10F3E-3057-FD46-7650-2CD0EF03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A241F10C-EE5B-4940-8E6E-0B579A20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690332967"/>
              </p:ext>
            </p:extLst>
          </p:nvPr>
        </p:nvGraphicFramePr>
        <p:xfrm>
          <a:off x="502628" y="1653676"/>
          <a:ext cx="11194387" cy="3705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35B63E50-0FA5-0E05-DCEB-1F07BA60F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52" y="683508"/>
            <a:ext cx="9774195" cy="606036"/>
          </a:xfrm>
        </p:spPr>
        <p:txBody>
          <a:bodyPr>
            <a:noAutofit/>
          </a:bodyPr>
          <a:lstStyle/>
          <a:p>
            <a:r>
              <a:rPr lang="en" dirty="0">
                <a:latin typeface="Arial"/>
                <a:cs typeface="Arial"/>
              </a:rPr>
              <a:t>Etiologies of seizures and encephalopathy in FVD </a:t>
            </a:r>
            <a:br>
              <a:rPr lang="fr-FR" dirty="0">
                <a:cs typeface="Arial" panose="020B0604020202020204" pitchFamily="34" charset="0"/>
              </a:rPr>
            </a:br>
            <a:endParaRPr lang="en-FR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4CB613-B695-4323-9A4F-D9F96F40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2E375D5-DD51-4DDF-87E6-FA82A457ECD1}" type="slidenum">
              <a:rPr lang="en-GB" smtClean="0"/>
              <a:pPr rtl="0"/>
              <a:t>12</a:t>
            </a:fld>
            <a:endParaRPr lang="en-GB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882FD64-172A-AE7A-AC19-6ADEC17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20FDD79D-2D4A-E936-4F1D-0553F3BD32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6650A85C-FFF3-0550-3F79-B8478C1019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Look for the possible cause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913" y="1999363"/>
            <a:ext cx="5486398" cy="3351703"/>
          </a:xfrm>
          <a:ln>
            <a:solidFill>
              <a:schemeClr val="bg1"/>
            </a:solidFill>
          </a:ln>
        </p:spPr>
        <p:txBody>
          <a:bodyPr vert="horz" lIns="0" tIns="0" rIns="0" bIns="0" rtlCol="0" anchor="t">
            <a:noAutofit/>
          </a:bodyPr>
          <a:lstStyle/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Is the patient stabilized?</a:t>
            </a:r>
            <a:endParaRPr lang="en-US"/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AVPU ( +/- changes in status)</a:t>
            </a:r>
            <a:endParaRPr lang="en" sz="1800" dirty="0">
              <a:cs typeface="Arial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Check the pupils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Check orientation (time, place, person)</a:t>
            </a:r>
            <a:endParaRPr lang="en" sz="1800" dirty="0">
              <a:cs typeface="Arial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Check temperature (and other vital signs if possible)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Check for neck stiffness</a:t>
            </a:r>
            <a:endParaRPr lang="en" sz="1800" dirty="0">
              <a:cs typeface="Arial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Check strength and sensation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Look for signs of dehydration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Abdominal examination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Skin examination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/>
              <a:t>Nutritional status</a:t>
            </a:r>
            <a:endParaRPr lang="en" sz="1800" dirty="0">
              <a:cs typeface="Arial" panose="020B0604020202020204" pitchFamily="34" charset="0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r>
              <a:rPr lang="en" sz="1800" dirty="0">
                <a:latin typeface="Arial"/>
                <a:cs typeface="Arial"/>
              </a:rPr>
              <a:t>Pain assessment </a:t>
            </a:r>
            <a:endParaRPr lang="en" sz="1800" dirty="0">
              <a:cs typeface="Arial"/>
            </a:endParaRPr>
          </a:p>
          <a:p>
            <a:pPr marL="179705" lvl="1" indent="-179705">
              <a:lnSpc>
                <a:spcPts val="1800"/>
              </a:lnSpc>
              <a:spcBef>
                <a:spcPts val="600"/>
              </a:spcBef>
              <a:buClr>
                <a:srgbClr val="E05972"/>
              </a:buClr>
            </a:pPr>
            <a:endParaRPr lang="en" sz="1800" dirty="0"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2F0FF0-AFA3-48FE-8F0B-6A2021CE4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116" y="1999363"/>
            <a:ext cx="5486400" cy="3351703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/>
              <a:t>ABCDE + SpO</a:t>
            </a:r>
            <a:r>
              <a:rPr lang="en-US" sz="1800" baseline="-25000" dirty="0"/>
              <a:t>2</a:t>
            </a:r>
            <a:r>
              <a:rPr lang="en-US" sz="1800" dirty="0"/>
              <a:t> 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/>
              <a:t>Electrolytes, blood glucose level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/>
              <a:t>Liver/kidney function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800" dirty="0"/>
              <a:t>Nutritional status and psychological support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endParaRPr lang="en-US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CCC9DF-5FE6-4D5B-9844-EAD8D6D5106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525715"/>
            <a:ext cx="5486399" cy="550839"/>
          </a:xfrm>
        </p:spPr>
        <p:txBody>
          <a:bodyPr>
            <a:normAutofit/>
          </a:bodyPr>
          <a:lstStyle/>
          <a:p>
            <a:r>
              <a:rPr lang="en" dirty="0"/>
              <a:t>Re-assessment: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962A82-DD23-440A-A63D-275EC6CB33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525715"/>
            <a:ext cx="5494112" cy="550839"/>
          </a:xfrm>
        </p:spPr>
        <p:txBody>
          <a:bodyPr>
            <a:normAutofit/>
          </a:bodyPr>
          <a:lstStyle/>
          <a:p>
            <a:r>
              <a:rPr lang="en-US" dirty="0"/>
              <a:t>Frequent reassessment as often as necessary: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F9E50-9260-48AC-A8E7-F43C53DD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DB51170-E0DA-1382-2A01-43C9058D8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8505DB28-FCFD-1788-7B4F-CBF0AB81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B132D2D6-85D0-40D0-9861-4CDF11CEC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0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BB85F3F-9DBB-412B-BCFF-8680B76813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8296995" y="1354006"/>
            <a:ext cx="3399340" cy="4399573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FD803B-3EA1-47FA-B39A-29BDDB68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698" y="1866540"/>
            <a:ext cx="7018483" cy="33517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>
              <a:spcBef>
                <a:spcPts val="600"/>
              </a:spcBef>
            </a:pPr>
            <a:r>
              <a:rPr lang="en" sz="1800" b="1" dirty="0"/>
              <a:t>Remember specific causes</a:t>
            </a:r>
            <a:endParaRPr lang="en-US"/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 dirty="0"/>
              <a:t>Hypoglycaemia</a:t>
            </a:r>
            <a:endParaRPr lang="fr-FR" sz="1800" dirty="0">
              <a:cs typeface="Arial" panose="020B0604020202020204" pitchFamily="34" charset="0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 err="1">
                <a:latin typeface="Arial"/>
                <a:cs typeface="Arial"/>
              </a:rPr>
              <a:t>Hyponatraemia</a:t>
            </a:r>
            <a:endParaRPr lang="en" sz="1800" dirty="0" err="1">
              <a:latin typeface="Arial"/>
              <a:cs typeface="Arial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>
                <a:latin typeface="Arial"/>
                <a:cs typeface="Arial"/>
              </a:rPr>
              <a:t>Hypocalcemia</a:t>
            </a:r>
            <a:endParaRPr lang="en" dirty="0">
              <a:cs typeface="Arial" panose="020B0604020202020204" pitchFamily="34" charset="0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 dirty="0">
                <a:latin typeface="Arial"/>
                <a:cs typeface="Arial"/>
              </a:rPr>
              <a:t>Alcohol withdrawal</a:t>
            </a:r>
            <a:endParaRPr lang="en" dirty="0">
              <a:cs typeface="Arial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 dirty="0" err="1">
                <a:latin typeface="Arial"/>
                <a:cs typeface="Arial"/>
              </a:rPr>
              <a:t>Uraemia</a:t>
            </a:r>
            <a:r>
              <a:rPr lang="en" sz="1800" dirty="0">
                <a:latin typeface="Arial"/>
                <a:cs typeface="Arial"/>
              </a:rPr>
              <a:t> from acute renal injury</a:t>
            </a:r>
            <a:endParaRPr lang="en">
              <a:cs typeface="Arial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r>
              <a:rPr lang="en" sz="1800" dirty="0"/>
              <a:t>Hepatic failure​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>
              <a:lnSpc>
                <a:spcPts val="1800"/>
              </a:lnSpc>
              <a:spcBef>
                <a:spcPts val="400"/>
              </a:spcBef>
            </a:pPr>
            <a:endParaRPr lang="en" sz="1800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AD1A-77F9-44C3-AC04-C13D870C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2E375D5-DD51-4DDF-87E6-FA82A457EC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FFDEB-5E87-A916-763D-2AB0ADF2CDD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328606"/>
            <a:ext cx="7759874" cy="362610"/>
          </a:xfrm>
        </p:spPr>
        <p:txBody>
          <a:bodyPr>
            <a:noAutofit/>
          </a:bodyPr>
          <a:lstStyle/>
          <a:p>
            <a:r>
              <a:rPr lang="en" sz="2400" dirty="0"/>
              <a:t>Laboratory investigation of metabolic causes</a:t>
            </a:r>
            <a:endParaRPr lang="en-F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7F0A1-3811-4F4C-A230-AC313C17A382}"/>
              </a:ext>
            </a:extLst>
          </p:cNvPr>
          <p:cNvSpPr txBox="1"/>
          <p:nvPr/>
        </p:nvSpPr>
        <p:spPr>
          <a:xfrm>
            <a:off x="3435179" y="6033173"/>
            <a:ext cx="5398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000" i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" sz="1000" b="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confidential (used with permission)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5853F3-4C8D-4AFE-AF49-C539D7F9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685" y="1832785"/>
            <a:ext cx="760351" cy="720334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F7A8D94-33EF-7E63-8A2B-E5E6401FF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5F69BD8B-969E-9A69-46D3-11BBED3171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9BAEFFCA-AF93-03F3-808A-45F538667F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50E485B0-36C3-EAD0-0896-1898055117F0}"/>
              </a:ext>
            </a:extLst>
          </p:cNvPr>
          <p:cNvSpPr txBox="1">
            <a:spLocks/>
          </p:cNvSpPr>
          <p:nvPr/>
        </p:nvSpPr>
        <p:spPr>
          <a:xfrm>
            <a:off x="457199" y="686327"/>
            <a:ext cx="5486399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Look for the possible cause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12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 dirty="0"/>
              <a:t>Managing underlying causes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85635"/>
            <a:ext cx="11277600" cy="4456113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en" sz="1800" dirty="0"/>
              <a:t>Correct hypoglycaemia</a:t>
            </a:r>
            <a:endParaRPr lang="en-US"/>
          </a:p>
          <a:p>
            <a:pPr marL="179705" indent="-179705"/>
            <a:r>
              <a:rPr lang="en" sz="1800" dirty="0"/>
              <a:t>Maintain adequate brain and vital organ perfusion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Treat shock, anaemia and dehydration  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Monitor haemoglobin and transfuse if necessary</a:t>
            </a:r>
            <a:endParaRPr lang="en" sz="1800" dirty="0">
              <a:cs typeface="Arial" panose="020B0604020202020204" pitchFamily="34" charset="0"/>
            </a:endParaRPr>
          </a:p>
          <a:p>
            <a:pPr marL="179705" indent="-179705"/>
            <a:r>
              <a:rPr lang="en" sz="1800" dirty="0"/>
              <a:t>Correct electrolyte disorders: Na</a:t>
            </a:r>
            <a:r>
              <a:rPr lang="en" sz="1800" baseline="30000" dirty="0"/>
              <a:t>+</a:t>
            </a:r>
            <a:r>
              <a:rPr lang="en" sz="1800" dirty="0"/>
              <a:t>, K</a:t>
            </a:r>
            <a:r>
              <a:rPr lang="en" sz="1800" baseline="30000" dirty="0"/>
              <a:t>+</a:t>
            </a:r>
            <a:r>
              <a:rPr lang="en" sz="1800" dirty="0"/>
              <a:t>, Ca</a:t>
            </a:r>
            <a:r>
              <a:rPr lang="en" sz="1800" baseline="30000" dirty="0"/>
              <a:t>++</a:t>
            </a:r>
            <a:r>
              <a:rPr lang="en" sz="1800" dirty="0"/>
              <a:t>, Mg</a:t>
            </a:r>
            <a:r>
              <a:rPr lang="en" sz="1800" baseline="30000" dirty="0"/>
              <a:t>++</a:t>
            </a:r>
            <a:endParaRPr lang="fr-FR" sz="1800" dirty="0">
              <a:cs typeface="Arial" panose="020B0604020202020204" pitchFamily="34" charset="0"/>
            </a:endParaRPr>
          </a:p>
          <a:p>
            <a:pPr marL="179705" indent="-179705"/>
            <a:r>
              <a:rPr lang="en" sz="1800" dirty="0">
                <a:latin typeface="Arial"/>
                <a:cs typeface="Arial"/>
              </a:rPr>
              <a:t>Avoid aspiration – safe positioning, caution with oral intake if altered LOC</a:t>
            </a:r>
            <a:endParaRPr lang="en" sz="1800" dirty="0">
              <a:cs typeface="Arial"/>
            </a:endParaRP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orogastric tubes can be used, but keep on free drainage (serious bleeding risk)</a:t>
            </a:r>
            <a:endParaRPr lang="fr-FR" sz="1800" dirty="0">
              <a:cs typeface="Arial" panose="020B0604020202020204" pitchFamily="34" charset="0"/>
            </a:endParaRPr>
          </a:p>
          <a:p>
            <a:pPr marL="179705" lvl="0" indent="-179705"/>
            <a:r>
              <a:rPr lang="en" sz="1800" dirty="0"/>
              <a:t>Assess for and treat severe infections (start treatment presumtively): 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Sepsis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Meningitis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" sz="1800" dirty="0"/>
              <a:t>Malaria</a:t>
            </a:r>
            <a:endParaRPr lang="en" sz="1800" dirty="0">
              <a:cs typeface="Arial" panose="020B0604020202020204" pitchFamily="34" charset="0"/>
            </a:endParaRPr>
          </a:p>
          <a:p>
            <a:pPr marL="179705" indent="-179705"/>
            <a:r>
              <a:rPr lang="en" sz="1800" dirty="0">
                <a:latin typeface="Arial"/>
                <a:cs typeface="Arial"/>
              </a:rPr>
              <a:t>Treat fever</a:t>
            </a:r>
          </a:p>
          <a:p>
            <a:pPr marL="179705" indent="-179705"/>
            <a:r>
              <a:rPr lang="en" sz="1800" dirty="0"/>
              <a:t>Consider others, including HIV and TB screening</a:t>
            </a:r>
            <a:endParaRPr lang="fr-FR" sz="1800" dirty="0"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D3F8A-BD3D-44E5-81E9-21C587AF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A149615-6BCB-E66B-5186-53AE59B1E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37AA87CE-DF5C-3C83-881B-62AE797EAE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865E587C-C5EF-B80E-63F4-85D23E76D1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4C4A-6872-46DE-A48E-33C59CBD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Altered status of consciousness and encephalopathy</a:t>
            </a:r>
            <a:br>
              <a:rPr lang="fr-FR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96000-0A8E-4350-9CE6-560FA8E4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373E63B-891E-0F52-BE60-E2A6D3EB6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9151068">
            <a:off x="6546929" y="2148625"/>
            <a:ext cx="1964206" cy="1984265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A3F5A378-011B-0397-89DF-8532B3049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790401">
            <a:off x="6818202" y="830440"/>
            <a:ext cx="3293519" cy="3293519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C9C0A34A-90C8-87C6-C460-8DBAA78B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6445">
            <a:off x="7479547" y="2046925"/>
            <a:ext cx="2187663" cy="2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6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67B9-FB53-594E-8EC1-110B930B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n"/>
              <a:t>Persistent encephalopathy  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7F5F4-3273-9A40-9D8C-6F998F7F5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569" y="2418894"/>
            <a:ext cx="10855321" cy="1474233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" sz="1800" dirty="0">
                <a:latin typeface="Arial"/>
                <a:cs typeface="Arial"/>
              </a:rPr>
              <a:t>Persistent encephalopathy =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en" sz="1800" dirty="0">
                <a:latin typeface="Arial"/>
                <a:cs typeface="Arial"/>
              </a:rPr>
              <a:t>Persistent restlessness or impaired consciousness (lethargy/coma) </a:t>
            </a:r>
            <a:r>
              <a:rPr lang="en" sz="1800" b="1" i="1" dirty="0">
                <a:latin typeface="Arial"/>
                <a:cs typeface="Arial"/>
              </a:rPr>
              <a:t>despite </a:t>
            </a:r>
            <a:r>
              <a:rPr lang="en" sz="1800" dirty="0">
                <a:latin typeface="Arial"/>
                <a:cs typeface="Arial"/>
              </a:rPr>
              <a:t>stabilized perfusion i.e.</a:t>
            </a:r>
            <a:endParaRPr lang="en-US" dirty="0">
              <a:latin typeface="Arial"/>
              <a:cs typeface="Arial"/>
            </a:endParaRPr>
          </a:p>
          <a:p>
            <a:pPr marL="359410" lvl="1" indent="-179705"/>
            <a:r>
              <a:rPr lang="en-US" sz="1800" dirty="0"/>
              <a:t>stable </a:t>
            </a:r>
            <a:r>
              <a:rPr lang="en" sz="1800" dirty="0"/>
              <a:t>haemodynamic status</a:t>
            </a:r>
            <a:endParaRPr lang="en" sz="1800" dirty="0">
              <a:cs typeface="Arial" panose="020B0604020202020204" pitchFamily="34" charset="0"/>
            </a:endParaRPr>
          </a:p>
          <a:p>
            <a:pPr marL="359410" lvl="1" indent="-179705"/>
            <a:r>
              <a:rPr lang="en-US" sz="1800" dirty="0">
                <a:latin typeface="Arial"/>
                <a:cs typeface="Arial"/>
              </a:rPr>
              <a:t>corrected</a:t>
            </a:r>
            <a:r>
              <a:rPr lang="en" sz="1800">
                <a:latin typeface="Arial"/>
                <a:cs typeface="Arial"/>
              </a:rPr>
              <a:t> electrolyte/</a:t>
            </a:r>
            <a:r>
              <a:rPr lang="en" sz="1800" err="1">
                <a:latin typeface="Arial"/>
                <a:cs typeface="Arial"/>
              </a:rPr>
              <a:t>glycaemic</a:t>
            </a:r>
            <a:r>
              <a:rPr lang="en" sz="1800">
                <a:latin typeface="Arial"/>
                <a:cs typeface="Arial"/>
              </a:rPr>
              <a:t> balance</a:t>
            </a:r>
            <a:endParaRPr lang="fr-FR" sz="1800">
              <a:latin typeface="Arial"/>
              <a:cs typeface="Arial"/>
            </a:endParaRPr>
          </a:p>
          <a:p>
            <a:pPr marL="359410" lvl="1" indent="-179705"/>
            <a:r>
              <a:rPr lang="en" sz="1800" dirty="0">
                <a:latin typeface="Arial"/>
                <a:cs typeface="Arial"/>
              </a:rPr>
              <a:t>Correction of organ dysfunction  </a:t>
            </a:r>
            <a:endParaRPr lang="fr-FR" sz="1800" dirty="0">
              <a:latin typeface="Arial"/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1CAE2-3D9F-4B9A-89B5-3A6DB5A85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4275145"/>
            <a:ext cx="8769925" cy="1396621"/>
          </a:xfrm>
          <a:noFill/>
          <a:ln>
            <a:noFill/>
          </a:ln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BE3547"/>
                </a:solidFill>
              </a:rPr>
              <a:t>Consider other diagnoses, if possible:</a:t>
            </a:r>
          </a:p>
          <a:p>
            <a:pPr marL="179705" indent="-179705"/>
            <a:r>
              <a:rPr lang="en-US" sz="1800" dirty="0"/>
              <a:t>Lumbar puncture (meningitis, TB-meningitis?) – if no contraindications</a:t>
            </a:r>
            <a:endParaRPr lang="en-US" sz="1800" dirty="0">
              <a:cs typeface="Arial" panose="020B0604020202020204" pitchFamily="34" charset="0"/>
            </a:endParaRP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HIV, syphilis, malaria testing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Alcohol withdrawal</a:t>
            </a:r>
          </a:p>
          <a:p>
            <a:pPr marL="179705" indent="-179705"/>
            <a:r>
              <a:rPr lang="en-US" sz="1800" dirty="0">
                <a:latin typeface="Arial"/>
                <a:cs typeface="Arial"/>
              </a:rPr>
              <a:t>Delirium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D52902-CD73-44F5-BA25-F1F4971B06E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767016"/>
            <a:ext cx="7409145" cy="437566"/>
          </a:xfrm>
        </p:spPr>
        <p:txBody>
          <a:bodyPr>
            <a:noAutofit/>
          </a:bodyPr>
          <a:lstStyle/>
          <a:p>
            <a:r>
              <a:rPr lang="en" sz="2400" dirty="0"/>
              <a:t>Differential diagnosis – pragmatic approach</a:t>
            </a:r>
            <a:endParaRPr lang="fr-FR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50383-3807-42F2-973E-95AC003A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4A13032-315A-FB0C-250D-3230749FC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B5FFFD64-00A6-8EC5-B947-CEDB4ED73F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13FABF8E-9296-36A6-5660-2BB5D02E80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67B9-FB53-594E-8EC1-110B930B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Screening for neurologic impairment</a:t>
            </a:r>
            <a:r>
              <a:rPr lang="fr-FR" dirty="0">
                <a:latin typeface="Arial"/>
                <a:cs typeface="Arial"/>
              </a:rPr>
              <a:t>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7F5F4-3273-9A40-9D8C-6F998F7F5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30" y="2126204"/>
            <a:ext cx="4441099" cy="3034519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>
              <a:spcBef>
                <a:spcPts val="1200"/>
              </a:spcBef>
            </a:pPr>
            <a:r>
              <a:rPr lang="en-US" sz="1800" dirty="0"/>
              <a:t>Tools like “Confusion Assessment Method for Intensive Care </a:t>
            </a:r>
            <a:br>
              <a:rPr lang="en-US" sz="1800" dirty="0"/>
            </a:br>
            <a:r>
              <a:rPr lang="en-US" sz="1800" dirty="0"/>
              <a:t>(CAM-ICU” are used in high resource settings (see right)</a:t>
            </a:r>
            <a:endParaRPr lang="en-US"/>
          </a:p>
          <a:p>
            <a:pPr marL="179705" indent="-179705">
              <a:spcBef>
                <a:spcPts val="1200"/>
              </a:spcBef>
            </a:pPr>
            <a:r>
              <a:rPr lang="en-US" sz="1800" b="1" dirty="0">
                <a:latin typeface="Arial"/>
                <a:cs typeface="Arial"/>
              </a:rPr>
              <a:t>They are likely too time intensive in the Treatment Centre, and are not especially useful when delirium is obvious.</a:t>
            </a:r>
            <a:endParaRPr lang="fr-FR" sz="1800" b="1" dirty="0">
              <a:latin typeface="Arial"/>
              <a:cs typeface="Arial"/>
            </a:endParaRP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80DC0B4-8548-4C9F-8CCB-5B08895EC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63"/>
          <a:stretch/>
        </p:blipFill>
        <p:spPr>
          <a:xfrm>
            <a:off x="5046460" y="1470224"/>
            <a:ext cx="6771860" cy="42906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916D6-BFAD-4D6A-8881-B26867A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288D61C-F4B6-72C8-42D5-015755697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5AEA9019-2B38-164B-D0AD-AAC2AB1DFA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B0D27032-65FC-D04A-560B-C81921713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0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916D6-BFAD-4D6A-8881-B26867AF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288D61C-F4B6-72C8-42D5-015755697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5AEA9019-2B38-164B-D0AD-AAC2AB1DFA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8" name="Content Placeholder 18">
            <a:extLst>
              <a:ext uri="{FF2B5EF4-FFF2-40B4-BE49-F238E27FC236}">
                <a16:creationId xmlns:a16="http://schemas.microsoft.com/office/drawing/2014/main" id="{B0D27032-65FC-D04A-560B-C819217135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5"/>
          <a:srcRect l="2296" t="4400"/>
          <a:stretch/>
        </p:blipFill>
        <p:spPr>
          <a:xfrm>
            <a:off x="443350" y="651160"/>
            <a:ext cx="7305675" cy="275465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36" y="3461230"/>
            <a:ext cx="5198185" cy="288607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458" y="649067"/>
            <a:ext cx="4012602" cy="51421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51C563-11A5-3F4B-5931-1B99FEE6D22D}"/>
              </a:ext>
            </a:extLst>
          </p:cNvPr>
          <p:cNvSpPr txBox="1"/>
          <p:nvPr/>
        </p:nvSpPr>
        <p:spPr>
          <a:xfrm>
            <a:off x="4767532" y="6320287"/>
            <a:ext cx="4382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solidFill>
                  <a:srgbClr val="00205C"/>
                </a:solidFill>
                <a:latin typeface="Arial"/>
                <a:cs typeface="Arial"/>
              </a:rPr>
              <a:t>Source: WHO; Clinical Car e for Severe Acute Respiratory Infection—Toolkit—Update 2022</a:t>
            </a:r>
          </a:p>
        </p:txBody>
      </p:sp>
    </p:spTree>
    <p:extLst>
      <p:ext uri="{BB962C8B-B14F-4D97-AF65-F5344CB8AC3E}">
        <p14:creationId xmlns:p14="http://schemas.microsoft.com/office/powerpoint/2010/main" val="401249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A480-A050-5041-BE65-B0FC421A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3" y="394644"/>
            <a:ext cx="11734800" cy="412960"/>
          </a:xfrm>
        </p:spPr>
        <p:txBody>
          <a:bodyPr rtlCol="0">
            <a:noAutofit/>
          </a:bodyPr>
          <a:lstStyle/>
          <a:p>
            <a:pPr rtl="0"/>
            <a:r>
              <a:rPr lang="en" sz="2800" dirty="0"/>
              <a:t>Life-saving management strategy for </a:t>
            </a:r>
            <a:r>
              <a:rPr lang="en-US" sz="2800" dirty="0"/>
              <a:t>FVD</a:t>
            </a:r>
            <a:r>
              <a:rPr lang="en" sz="2800" dirty="0"/>
              <a:t> patients: three key interventions</a:t>
            </a:r>
            <a:endParaRPr lang="en-US" sz="2800" dirty="0"/>
          </a:p>
          <a:p>
            <a:pPr rtl="0"/>
            <a:endParaRPr lang="fr-FR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0B4B47C-B331-4EBA-919C-CD897A59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393508"/>
            <a:ext cx="3657598" cy="2419941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" sz="1600" dirty="0"/>
              <a:t>Not just an isolation unit</a:t>
            </a:r>
            <a:endParaRPr lang="fr-FR" sz="1600" dirty="0"/>
          </a:p>
          <a:p>
            <a:pPr rtl="0"/>
            <a:r>
              <a:rPr lang="en" sz="1600" dirty="0"/>
              <a:t>A facility focused on patients, staff, families and communities  </a:t>
            </a:r>
            <a:endParaRPr lang="fr-FR" sz="1600" dirty="0"/>
          </a:p>
          <a:p>
            <a:pPr rtl="0"/>
            <a:r>
              <a:rPr lang="en" sz="1600" dirty="0"/>
              <a:t>A facility where patients can get quality care, compliant with all biosecurity standards and IPC is available </a:t>
            </a:r>
            <a:endParaRPr lang="fr-FR" sz="1600" dirty="0"/>
          </a:p>
          <a:p>
            <a:pPr marL="0" indent="0" algn="ctr" rtl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3D733-4A92-5D5E-DB5F-F607AAEEE5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Design and biosecurity of </a:t>
            </a:r>
            <a:r>
              <a:rPr lang="en-US" dirty="0">
                <a:solidFill>
                  <a:srgbClr val="0070C0"/>
                </a:solidFill>
              </a:rPr>
              <a:t>Treatment</a:t>
            </a:r>
            <a:r>
              <a:rPr lang="fr-FR" dirty="0">
                <a:solidFill>
                  <a:srgbClr val="0070C0"/>
                </a:solidFill>
              </a:rPr>
              <a:t> Centre</a:t>
            </a:r>
            <a:endParaRPr lang="en-US" dirty="0">
              <a:solidFill>
                <a:srgbClr val="7F7F7F"/>
              </a:solidFill>
            </a:endParaRPr>
          </a:p>
          <a:p>
            <a:endParaRPr lang="en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5D6D65-EDDD-623E-676E-F59CAD0450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12429" y="3356636"/>
            <a:ext cx="3905915" cy="2456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1600" dirty="0"/>
              <a:t>Systematic assessment and monitoring of patients</a:t>
            </a:r>
          </a:p>
          <a:p>
            <a:pPr>
              <a:defRPr/>
            </a:pPr>
            <a:r>
              <a:rPr lang="en-GB" sz="1600" dirty="0"/>
              <a:t>Resuscitation with oral and IV fluids</a:t>
            </a:r>
          </a:p>
          <a:p>
            <a:pPr>
              <a:defRPr/>
            </a:pPr>
            <a:r>
              <a:rPr lang="en-GB" sz="1600" dirty="0"/>
              <a:t>Availability of point-of-care tests (biochemistry, electrolytes, haemoglobin, glucometer, malaria RDT, ) and use of oxygen and blood products</a:t>
            </a:r>
          </a:p>
          <a:p>
            <a:pPr>
              <a:defRPr/>
            </a:pPr>
            <a:r>
              <a:rPr lang="en-GB" sz="1600" dirty="0"/>
              <a:t>Prevention and care of complications</a:t>
            </a:r>
          </a:p>
          <a:p>
            <a:endParaRPr lang="en-FR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EB34CF-F812-32E6-F724-86E5C875B72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299028"/>
            <a:ext cx="3657600" cy="550839"/>
          </a:xfrm>
        </p:spPr>
        <p:txBody>
          <a:bodyPr/>
          <a:lstStyle/>
          <a:p>
            <a:r>
              <a:rPr lang="en" dirty="0">
                <a:solidFill>
                  <a:srgbClr val="0070C0"/>
                </a:solidFill>
              </a:rPr>
              <a:t>Optimized supportive care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A69C72B-BDD7-B4BA-8F2B-0C27A0D01BF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3356636"/>
            <a:ext cx="3657598" cy="2456813"/>
          </a:xfrm>
        </p:spPr>
        <p:txBody>
          <a:bodyPr/>
          <a:lstStyle/>
          <a:p>
            <a:pPr>
              <a:defRPr/>
            </a:pPr>
            <a:r>
              <a:rPr lang="en" sz="1600" dirty="0"/>
              <a:t>Recommendation for the treatment of </a:t>
            </a:r>
            <a:r>
              <a:rPr lang="en-US" sz="1600" dirty="0"/>
              <a:t>EBOV</a:t>
            </a:r>
            <a:r>
              <a:rPr lang="en" sz="1600" dirty="0"/>
              <a:t> </a:t>
            </a:r>
            <a:r>
              <a:rPr lang="en" sz="1600" i="1" dirty="0"/>
              <a:t>(Zaire ebolavirus)</a:t>
            </a:r>
            <a:r>
              <a:rPr lang="en" sz="1600" dirty="0"/>
              <a:t>:</a:t>
            </a:r>
            <a:endParaRPr lang="fr-FR" sz="1600" dirty="0"/>
          </a:p>
          <a:p>
            <a:pPr lvl="1">
              <a:defRPr/>
            </a:pPr>
            <a:r>
              <a:rPr lang="en" sz="1600" dirty="0" err="1"/>
              <a:t>Ansuvimab</a:t>
            </a:r>
            <a:r>
              <a:rPr lang="en" sz="1600" dirty="0"/>
              <a:t> (mAb114, </a:t>
            </a:r>
            <a:r>
              <a:rPr lang="en" sz="1600" dirty="0" err="1"/>
              <a:t>Ebanga</a:t>
            </a:r>
            <a:r>
              <a:rPr lang="en" sz="1600" dirty="0"/>
              <a:t>)</a:t>
            </a:r>
          </a:p>
          <a:p>
            <a:pPr lvl="1">
              <a:defRPr/>
            </a:pPr>
            <a:r>
              <a:rPr lang="en" sz="1600" dirty="0"/>
              <a:t>Atoltivimab, maftivimab, odesivimab “cocktail” (REGN-EB3, INMAZEB)</a:t>
            </a:r>
          </a:p>
          <a:p>
            <a:pPr>
              <a:defRPr/>
            </a:pPr>
            <a:r>
              <a:rPr lang="en" sz="1600" dirty="0"/>
              <a:t>No current specific therapeutic recommendations for other</a:t>
            </a:r>
            <a:r>
              <a:rPr lang="en" sz="1600" i="1" dirty="0"/>
              <a:t> Ebolaviruses and Marburgviruses</a:t>
            </a:r>
          </a:p>
          <a:p>
            <a:endParaRPr lang="en-FR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535B293-1618-2A47-89F9-D346F009B532}"/>
              </a:ext>
            </a:extLst>
          </p:cNvPr>
          <p:cNvSpPr txBox="1">
            <a:spLocks/>
          </p:cNvSpPr>
          <p:nvPr/>
        </p:nvSpPr>
        <p:spPr>
          <a:xfrm>
            <a:off x="1064874" y="780734"/>
            <a:ext cx="9434939" cy="365125"/>
          </a:xfrm>
          <a:prstGeom prst="rect">
            <a:avLst/>
          </a:prstGeom>
        </p:spPr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D9966F9-E13F-5F3D-EC93-4D690A4B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123" y="1765937"/>
            <a:ext cx="1577017" cy="156264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BFA856-80A1-8453-77C4-F89CF526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B4C04-5F91-40C5-B32B-3B14A093F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61" y="1741148"/>
            <a:ext cx="3349842" cy="161548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EF402CBA-1EAC-4983-A9E8-42248490D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60" y="1778901"/>
            <a:ext cx="932025" cy="13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A628BA-E9DD-2714-029F-E32E0D81995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299028"/>
            <a:ext cx="3657600" cy="1161141"/>
          </a:xfrm>
        </p:spPr>
        <p:txBody>
          <a:bodyPr>
            <a:normAutofit/>
          </a:bodyPr>
          <a:lstStyle/>
          <a:p>
            <a:r>
              <a:rPr lang="en" dirty="0">
                <a:solidFill>
                  <a:srgbClr val="0070C0"/>
                </a:solidFill>
              </a:rPr>
              <a:t>Specific therapeutics</a:t>
            </a:r>
          </a:p>
          <a:p>
            <a:pPr>
              <a:spcBef>
                <a:spcPts val="0"/>
              </a:spcBef>
            </a:pPr>
            <a:r>
              <a:rPr lang="en" dirty="0">
                <a:solidFill>
                  <a:srgbClr val="0070C0"/>
                </a:solidFill>
              </a:rPr>
              <a:t>(depends on the causative virus)</a:t>
            </a:r>
            <a:endParaRPr lang="en-US" dirty="0">
              <a:solidFill>
                <a:srgbClr val="0070C0"/>
              </a:solidFill>
            </a:endParaRP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056244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>
            <a:normAutofit/>
          </a:bodyPr>
          <a:lstStyle/>
          <a:p>
            <a:r>
              <a:rPr lang="en-US" dirty="0"/>
              <a:t>Altered status of consciousness and encephalopathy</a:t>
            </a:r>
            <a:r>
              <a:rPr lang="fr-FR" dirty="0"/>
              <a:t> 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1236465" y="1361087"/>
            <a:ext cx="4039799" cy="801860"/>
          </a:xfrm>
          <a:custGeom>
            <a:avLst/>
            <a:gdLst>
              <a:gd name="connsiteX0" fmla="*/ 0 w 4039799"/>
              <a:gd name="connsiteY0" fmla="*/ 400929 h 801860"/>
              <a:gd name="connsiteX1" fmla="*/ 0 w 4039799"/>
              <a:gd name="connsiteY1" fmla="*/ 400930 h 801860"/>
              <a:gd name="connsiteX2" fmla="*/ 0 w 4039799"/>
              <a:gd name="connsiteY2" fmla="*/ 400930 h 801860"/>
              <a:gd name="connsiteX3" fmla="*/ 400930 w 4039799"/>
              <a:gd name="connsiteY3" fmla="*/ 0 h 801860"/>
              <a:gd name="connsiteX4" fmla="*/ 3780163 w 4039799"/>
              <a:gd name="connsiteY4" fmla="*/ 0 h 801860"/>
              <a:gd name="connsiteX5" fmla="*/ 4004327 w 4039799"/>
              <a:gd name="connsiteY5" fmla="*/ 68473 h 801860"/>
              <a:gd name="connsiteX6" fmla="*/ 4039799 w 4039799"/>
              <a:gd name="connsiteY6" fmla="*/ 97740 h 801860"/>
              <a:gd name="connsiteX7" fmla="*/ 3979034 w 4039799"/>
              <a:gd name="connsiteY7" fmla="*/ 119395 h 801860"/>
              <a:gd name="connsiteX8" fmla="*/ 3214372 w 4039799"/>
              <a:gd name="connsiteY8" fmla="*/ 795118 h 801860"/>
              <a:gd name="connsiteX9" fmla="*/ 3211037 w 4039799"/>
              <a:gd name="connsiteY9" fmla="*/ 801860 h 801860"/>
              <a:gd name="connsiteX10" fmla="*/ 400930 w 4039799"/>
              <a:gd name="connsiteY10" fmla="*/ 801859 h 801860"/>
              <a:gd name="connsiteX11" fmla="*/ 8146 w 4039799"/>
              <a:gd name="connsiteY11" fmla="*/ 481731 h 801860"/>
              <a:gd name="connsiteX12" fmla="*/ 0 w 4039799"/>
              <a:gd name="connsiteY12" fmla="*/ 400930 h 801860"/>
              <a:gd name="connsiteX13" fmla="*/ 8146 w 4039799"/>
              <a:gd name="connsiteY13" fmla="*/ 320129 h 801860"/>
              <a:gd name="connsiteX14" fmla="*/ 400930 w 4039799"/>
              <a:gd name="connsiteY14" fmla="*/ 0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39799" h="801860">
                <a:moveTo>
                  <a:pt x="0" y="400929"/>
                </a:moveTo>
                <a:lnTo>
                  <a:pt x="0" y="400930"/>
                </a:lnTo>
                <a:lnTo>
                  <a:pt x="0" y="400930"/>
                </a:lnTo>
                <a:close/>
                <a:moveTo>
                  <a:pt x="400930" y="0"/>
                </a:moveTo>
                <a:lnTo>
                  <a:pt x="3780163" y="0"/>
                </a:lnTo>
                <a:cubicBezTo>
                  <a:pt x="3863199" y="0"/>
                  <a:pt x="3940338" y="25243"/>
                  <a:pt x="4004327" y="68473"/>
                </a:cubicBezTo>
                <a:lnTo>
                  <a:pt x="4039799" y="97740"/>
                </a:lnTo>
                <a:lnTo>
                  <a:pt x="3979034" y="119395"/>
                </a:lnTo>
                <a:cubicBezTo>
                  <a:pt x="3652350" y="253938"/>
                  <a:pt x="3382517" y="493731"/>
                  <a:pt x="3214372" y="795118"/>
                </a:cubicBezTo>
                <a:lnTo>
                  <a:pt x="3211037" y="801860"/>
                </a:lnTo>
                <a:lnTo>
                  <a:pt x="400930" y="801859"/>
                </a:lnTo>
                <a:cubicBezTo>
                  <a:pt x="207181" y="801859"/>
                  <a:pt x="45531" y="664428"/>
                  <a:pt x="8146" y="481731"/>
                </a:cubicBezTo>
                <a:lnTo>
                  <a:pt x="0" y="400930"/>
                </a:lnTo>
                <a:lnTo>
                  <a:pt x="8146" y="320129"/>
                </a:lnTo>
                <a:cubicBezTo>
                  <a:pt x="45531" y="137431"/>
                  <a:pt x="207181" y="0"/>
                  <a:pt x="400930" y="0"/>
                </a:cubicBez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6450488" y="1361087"/>
            <a:ext cx="4083663" cy="801860"/>
          </a:xfrm>
          <a:custGeom>
            <a:avLst/>
            <a:gdLst>
              <a:gd name="connsiteX0" fmla="*/ 303500 w 4083663"/>
              <a:gd name="connsiteY0" fmla="*/ 0 h 801860"/>
              <a:gd name="connsiteX1" fmla="*/ 3682733 w 4083663"/>
              <a:gd name="connsiteY1" fmla="*/ 0 h 801860"/>
              <a:gd name="connsiteX2" fmla="*/ 4083663 w 4083663"/>
              <a:gd name="connsiteY2" fmla="*/ 400930 h 801860"/>
              <a:gd name="connsiteX3" fmla="*/ 4083662 w 4083663"/>
              <a:gd name="connsiteY3" fmla="*/ 400930 h 801860"/>
              <a:gd name="connsiteX4" fmla="*/ 3682732 w 4083663"/>
              <a:gd name="connsiteY4" fmla="*/ 801860 h 801860"/>
              <a:gd name="connsiteX5" fmla="*/ 720509 w 4083663"/>
              <a:gd name="connsiteY5" fmla="*/ 801859 h 801860"/>
              <a:gd name="connsiteX6" fmla="*/ 717173 w 4083663"/>
              <a:gd name="connsiteY6" fmla="*/ 795118 h 801860"/>
              <a:gd name="connsiteX7" fmla="*/ 88908 w 4083663"/>
              <a:gd name="connsiteY7" fmla="*/ 183373 h 801860"/>
              <a:gd name="connsiteX8" fmla="*/ 0 w 4083663"/>
              <a:gd name="connsiteY8" fmla="*/ 141670 h 801860"/>
              <a:gd name="connsiteX9" fmla="*/ 20000 w 4083663"/>
              <a:gd name="connsiteY9" fmla="*/ 117430 h 801860"/>
              <a:gd name="connsiteX10" fmla="*/ 303500 w 4083663"/>
              <a:gd name="connsiteY10" fmla="*/ 0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83663" h="801860">
                <a:moveTo>
                  <a:pt x="303500" y="0"/>
                </a:moveTo>
                <a:lnTo>
                  <a:pt x="3682733" y="0"/>
                </a:lnTo>
                <a:cubicBezTo>
                  <a:pt x="3904161" y="0"/>
                  <a:pt x="4083663" y="179502"/>
                  <a:pt x="4083663" y="400930"/>
                </a:cubicBezTo>
                <a:lnTo>
                  <a:pt x="4083662" y="400930"/>
                </a:lnTo>
                <a:cubicBezTo>
                  <a:pt x="4083662" y="622358"/>
                  <a:pt x="3904160" y="801860"/>
                  <a:pt x="3682732" y="801860"/>
                </a:cubicBezTo>
                <a:lnTo>
                  <a:pt x="720509" y="801859"/>
                </a:lnTo>
                <a:lnTo>
                  <a:pt x="717173" y="795118"/>
                </a:lnTo>
                <a:cubicBezTo>
                  <a:pt x="573049" y="536786"/>
                  <a:pt x="354216" y="323707"/>
                  <a:pt x="88908" y="183373"/>
                </a:cubicBezTo>
                <a:lnTo>
                  <a:pt x="0" y="141670"/>
                </a:lnTo>
                <a:lnTo>
                  <a:pt x="20000" y="117430"/>
                </a:lnTo>
                <a:cubicBezTo>
                  <a:pt x="92554" y="44876"/>
                  <a:pt x="192786" y="0"/>
                  <a:pt x="303500" y="0"/>
                </a:cubicBez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7292617" y="2479468"/>
            <a:ext cx="3790176" cy="801860"/>
          </a:xfrm>
          <a:custGeom>
            <a:avLst/>
            <a:gdLst>
              <a:gd name="connsiteX0" fmla="*/ 10013 w 3790176"/>
              <a:gd name="connsiteY0" fmla="*/ 0 h 801860"/>
              <a:gd name="connsiteX1" fmla="*/ 3389246 w 3790176"/>
              <a:gd name="connsiteY1" fmla="*/ 0 h 801860"/>
              <a:gd name="connsiteX2" fmla="*/ 3790176 w 3790176"/>
              <a:gd name="connsiteY2" fmla="*/ 400930 h 801860"/>
              <a:gd name="connsiteX3" fmla="*/ 3790175 w 3790176"/>
              <a:gd name="connsiteY3" fmla="*/ 400930 h 801860"/>
              <a:gd name="connsiteX4" fmla="*/ 3389245 w 3790176"/>
              <a:gd name="connsiteY4" fmla="*/ 801860 h 801860"/>
              <a:gd name="connsiteX5" fmla="*/ 10013 w 3790176"/>
              <a:gd name="connsiteY5" fmla="*/ 801859 h 801860"/>
              <a:gd name="connsiteX6" fmla="*/ 0 w 3790176"/>
              <a:gd name="connsiteY6" fmla="*/ 800850 h 801860"/>
              <a:gd name="connsiteX7" fmla="*/ 29880 w 3790176"/>
              <a:gd name="connsiteY7" fmla="*/ 707126 h 801860"/>
              <a:gd name="connsiteX8" fmla="*/ 61580 w 3790176"/>
              <a:gd name="connsiteY8" fmla="*/ 400931 h 801860"/>
              <a:gd name="connsiteX9" fmla="*/ 29880 w 3790176"/>
              <a:gd name="connsiteY9" fmla="*/ 94737 h 801860"/>
              <a:gd name="connsiteX10" fmla="*/ 0 w 3790176"/>
              <a:gd name="connsiteY10" fmla="*/ 1010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0176" h="801860">
                <a:moveTo>
                  <a:pt x="10013" y="0"/>
                </a:moveTo>
                <a:lnTo>
                  <a:pt x="3389246" y="0"/>
                </a:lnTo>
                <a:cubicBezTo>
                  <a:pt x="3610674" y="0"/>
                  <a:pt x="3790176" y="179502"/>
                  <a:pt x="3790176" y="400930"/>
                </a:cubicBezTo>
                <a:lnTo>
                  <a:pt x="3790175" y="400930"/>
                </a:lnTo>
                <a:cubicBezTo>
                  <a:pt x="3790175" y="622358"/>
                  <a:pt x="3610673" y="801860"/>
                  <a:pt x="3389245" y="801860"/>
                </a:cubicBezTo>
                <a:lnTo>
                  <a:pt x="10013" y="801859"/>
                </a:lnTo>
                <a:lnTo>
                  <a:pt x="0" y="800850"/>
                </a:lnTo>
                <a:lnTo>
                  <a:pt x="29880" y="707126"/>
                </a:lnTo>
                <a:cubicBezTo>
                  <a:pt x="50665" y="608222"/>
                  <a:pt x="61580" y="505818"/>
                  <a:pt x="61580" y="400931"/>
                </a:cubicBezTo>
                <a:cubicBezTo>
                  <a:pt x="61580" y="296044"/>
                  <a:pt x="50665" y="193640"/>
                  <a:pt x="29880" y="94737"/>
                </a:cubicBezTo>
                <a:lnTo>
                  <a:pt x="0" y="1010"/>
                </a:ln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6446062" y="3597851"/>
            <a:ext cx="4088088" cy="801860"/>
          </a:xfrm>
          <a:custGeom>
            <a:avLst/>
            <a:gdLst>
              <a:gd name="connsiteX0" fmla="*/ 709077 w 4088088"/>
              <a:gd name="connsiteY0" fmla="*/ 0 h 801860"/>
              <a:gd name="connsiteX1" fmla="*/ 3687158 w 4088088"/>
              <a:gd name="connsiteY1" fmla="*/ 0 h 801860"/>
              <a:gd name="connsiteX2" fmla="*/ 4088088 w 4088088"/>
              <a:gd name="connsiteY2" fmla="*/ 400930 h 801860"/>
              <a:gd name="connsiteX3" fmla="*/ 4088087 w 4088088"/>
              <a:gd name="connsiteY3" fmla="*/ 400930 h 801860"/>
              <a:gd name="connsiteX4" fmla="*/ 3687157 w 4088088"/>
              <a:gd name="connsiteY4" fmla="*/ 801860 h 801860"/>
              <a:gd name="connsiteX5" fmla="*/ 307925 w 4088088"/>
              <a:gd name="connsiteY5" fmla="*/ 801859 h 801860"/>
              <a:gd name="connsiteX6" fmla="*/ 24425 w 4088088"/>
              <a:gd name="connsiteY6" fmla="*/ 684430 h 801860"/>
              <a:gd name="connsiteX7" fmla="*/ 0 w 4088088"/>
              <a:gd name="connsiteY7" fmla="*/ 654827 h 801860"/>
              <a:gd name="connsiteX8" fmla="*/ 77477 w 4088088"/>
              <a:gd name="connsiteY8" fmla="*/ 618486 h 801860"/>
              <a:gd name="connsiteX9" fmla="*/ 705742 w 4088088"/>
              <a:gd name="connsiteY9" fmla="*/ 6741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8088" h="801860">
                <a:moveTo>
                  <a:pt x="709077" y="0"/>
                </a:moveTo>
                <a:lnTo>
                  <a:pt x="3687158" y="0"/>
                </a:lnTo>
                <a:cubicBezTo>
                  <a:pt x="3908586" y="0"/>
                  <a:pt x="4088088" y="179502"/>
                  <a:pt x="4088088" y="400930"/>
                </a:cubicBezTo>
                <a:lnTo>
                  <a:pt x="4088087" y="400930"/>
                </a:lnTo>
                <a:cubicBezTo>
                  <a:pt x="4088087" y="622358"/>
                  <a:pt x="3908585" y="801860"/>
                  <a:pt x="3687157" y="801860"/>
                </a:cubicBezTo>
                <a:lnTo>
                  <a:pt x="307925" y="801859"/>
                </a:lnTo>
                <a:cubicBezTo>
                  <a:pt x="197211" y="801859"/>
                  <a:pt x="96979" y="756984"/>
                  <a:pt x="24425" y="684430"/>
                </a:cubicBezTo>
                <a:lnTo>
                  <a:pt x="0" y="654827"/>
                </a:lnTo>
                <a:lnTo>
                  <a:pt x="77477" y="618486"/>
                </a:lnTo>
                <a:cubicBezTo>
                  <a:pt x="342785" y="478151"/>
                  <a:pt x="561619" y="265072"/>
                  <a:pt x="705742" y="6741"/>
                </a:cubicBez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1236464" y="3597851"/>
            <a:ext cx="4034850" cy="801860"/>
          </a:xfrm>
          <a:custGeom>
            <a:avLst/>
            <a:gdLst>
              <a:gd name="connsiteX0" fmla="*/ 0 w 4034850"/>
              <a:gd name="connsiteY0" fmla="*/ 400929 h 801860"/>
              <a:gd name="connsiteX1" fmla="*/ 0 w 4034850"/>
              <a:gd name="connsiteY1" fmla="*/ 400930 h 801860"/>
              <a:gd name="connsiteX2" fmla="*/ 0 w 4034850"/>
              <a:gd name="connsiteY2" fmla="*/ 400930 h 801860"/>
              <a:gd name="connsiteX3" fmla="*/ 400930 w 4034850"/>
              <a:gd name="connsiteY3" fmla="*/ 0 h 801860"/>
              <a:gd name="connsiteX4" fmla="*/ 3194625 w 4034850"/>
              <a:gd name="connsiteY4" fmla="*/ 0 h 801860"/>
              <a:gd name="connsiteX5" fmla="*/ 3197960 w 4034850"/>
              <a:gd name="connsiteY5" fmla="*/ 6741 h 801860"/>
              <a:gd name="connsiteX6" fmla="*/ 3962622 w 4034850"/>
              <a:gd name="connsiteY6" fmla="*/ 682463 h 801860"/>
              <a:gd name="connsiteX7" fmla="*/ 4034850 w 4034850"/>
              <a:gd name="connsiteY7" fmla="*/ 708204 h 801860"/>
              <a:gd name="connsiteX8" fmla="*/ 4004326 w 4034850"/>
              <a:gd name="connsiteY8" fmla="*/ 733388 h 801860"/>
              <a:gd name="connsiteX9" fmla="*/ 3780162 w 4034850"/>
              <a:gd name="connsiteY9" fmla="*/ 801860 h 801860"/>
              <a:gd name="connsiteX10" fmla="*/ 400930 w 4034850"/>
              <a:gd name="connsiteY10" fmla="*/ 801859 h 801860"/>
              <a:gd name="connsiteX11" fmla="*/ 8146 w 4034850"/>
              <a:gd name="connsiteY11" fmla="*/ 481731 h 801860"/>
              <a:gd name="connsiteX12" fmla="*/ 0 w 4034850"/>
              <a:gd name="connsiteY12" fmla="*/ 400930 h 801860"/>
              <a:gd name="connsiteX13" fmla="*/ 8146 w 4034850"/>
              <a:gd name="connsiteY13" fmla="*/ 320129 h 801860"/>
              <a:gd name="connsiteX14" fmla="*/ 400930 w 4034850"/>
              <a:gd name="connsiteY14" fmla="*/ 0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34850" h="801860">
                <a:moveTo>
                  <a:pt x="0" y="400929"/>
                </a:moveTo>
                <a:lnTo>
                  <a:pt x="0" y="400930"/>
                </a:lnTo>
                <a:lnTo>
                  <a:pt x="0" y="400930"/>
                </a:lnTo>
                <a:close/>
                <a:moveTo>
                  <a:pt x="400930" y="0"/>
                </a:moveTo>
                <a:lnTo>
                  <a:pt x="3194625" y="0"/>
                </a:lnTo>
                <a:lnTo>
                  <a:pt x="3197960" y="6741"/>
                </a:lnTo>
                <a:cubicBezTo>
                  <a:pt x="3366105" y="308127"/>
                  <a:pt x="3635938" y="547921"/>
                  <a:pt x="3962622" y="682463"/>
                </a:cubicBezTo>
                <a:lnTo>
                  <a:pt x="4034850" y="708204"/>
                </a:lnTo>
                <a:lnTo>
                  <a:pt x="4004326" y="733388"/>
                </a:lnTo>
                <a:cubicBezTo>
                  <a:pt x="3940337" y="776618"/>
                  <a:pt x="3863198" y="801860"/>
                  <a:pt x="3780162" y="801860"/>
                </a:cubicBezTo>
                <a:lnTo>
                  <a:pt x="400930" y="801859"/>
                </a:lnTo>
                <a:cubicBezTo>
                  <a:pt x="207181" y="801859"/>
                  <a:pt x="45531" y="664428"/>
                  <a:pt x="8146" y="481731"/>
                </a:cubicBezTo>
                <a:lnTo>
                  <a:pt x="0" y="400930"/>
                </a:lnTo>
                <a:lnTo>
                  <a:pt x="8146" y="320129"/>
                </a:lnTo>
                <a:cubicBezTo>
                  <a:pt x="45531" y="137431"/>
                  <a:pt x="207181" y="0"/>
                  <a:pt x="400930" y="0"/>
                </a:cubicBez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62914" y="2479468"/>
            <a:ext cx="3764305" cy="801860"/>
          </a:xfrm>
          <a:custGeom>
            <a:avLst/>
            <a:gdLst>
              <a:gd name="connsiteX0" fmla="*/ 0 w 3764305"/>
              <a:gd name="connsiteY0" fmla="*/ 400929 h 801860"/>
              <a:gd name="connsiteX1" fmla="*/ 0 w 3764305"/>
              <a:gd name="connsiteY1" fmla="*/ 400930 h 801860"/>
              <a:gd name="connsiteX2" fmla="*/ 0 w 3764305"/>
              <a:gd name="connsiteY2" fmla="*/ 400930 h 801860"/>
              <a:gd name="connsiteX3" fmla="*/ 400930 w 3764305"/>
              <a:gd name="connsiteY3" fmla="*/ 0 h 801860"/>
              <a:gd name="connsiteX4" fmla="*/ 3746359 w 3764305"/>
              <a:gd name="connsiteY4" fmla="*/ 0 h 801860"/>
              <a:gd name="connsiteX5" fmla="*/ 3725130 w 3764305"/>
              <a:gd name="connsiteY5" fmla="*/ 66590 h 801860"/>
              <a:gd name="connsiteX6" fmla="*/ 3693429 w 3764305"/>
              <a:gd name="connsiteY6" fmla="*/ 372784 h 801860"/>
              <a:gd name="connsiteX7" fmla="*/ 3725130 w 3764305"/>
              <a:gd name="connsiteY7" fmla="*/ 678979 h 801860"/>
              <a:gd name="connsiteX8" fmla="*/ 3764305 w 3764305"/>
              <a:gd name="connsiteY8" fmla="*/ 801860 h 801860"/>
              <a:gd name="connsiteX9" fmla="*/ 400930 w 3764305"/>
              <a:gd name="connsiteY9" fmla="*/ 801859 h 801860"/>
              <a:gd name="connsiteX10" fmla="*/ 8146 w 3764305"/>
              <a:gd name="connsiteY10" fmla="*/ 481731 h 801860"/>
              <a:gd name="connsiteX11" fmla="*/ 0 w 3764305"/>
              <a:gd name="connsiteY11" fmla="*/ 400930 h 801860"/>
              <a:gd name="connsiteX12" fmla="*/ 8146 w 3764305"/>
              <a:gd name="connsiteY12" fmla="*/ 320129 h 801860"/>
              <a:gd name="connsiteX13" fmla="*/ 400930 w 3764305"/>
              <a:gd name="connsiteY13" fmla="*/ 0 h 8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4305" h="801860">
                <a:moveTo>
                  <a:pt x="0" y="400929"/>
                </a:moveTo>
                <a:lnTo>
                  <a:pt x="0" y="400930"/>
                </a:lnTo>
                <a:lnTo>
                  <a:pt x="0" y="400930"/>
                </a:lnTo>
                <a:close/>
                <a:moveTo>
                  <a:pt x="400930" y="0"/>
                </a:moveTo>
                <a:lnTo>
                  <a:pt x="3746359" y="0"/>
                </a:lnTo>
                <a:lnTo>
                  <a:pt x="3725130" y="66590"/>
                </a:lnTo>
                <a:cubicBezTo>
                  <a:pt x="3704345" y="165493"/>
                  <a:pt x="3693429" y="267898"/>
                  <a:pt x="3693429" y="372784"/>
                </a:cubicBezTo>
                <a:cubicBezTo>
                  <a:pt x="3693429" y="477671"/>
                  <a:pt x="3704345" y="580075"/>
                  <a:pt x="3725130" y="678979"/>
                </a:cubicBezTo>
                <a:lnTo>
                  <a:pt x="3764305" y="801860"/>
                </a:lnTo>
                <a:lnTo>
                  <a:pt x="400930" y="801859"/>
                </a:lnTo>
                <a:cubicBezTo>
                  <a:pt x="207181" y="801859"/>
                  <a:pt x="45531" y="664428"/>
                  <a:pt x="8146" y="481731"/>
                </a:cubicBezTo>
                <a:lnTo>
                  <a:pt x="0" y="400930"/>
                </a:lnTo>
                <a:lnTo>
                  <a:pt x="8146" y="320129"/>
                </a:lnTo>
                <a:cubicBezTo>
                  <a:pt x="45531" y="137431"/>
                  <a:pt x="207181" y="0"/>
                  <a:pt x="400930" y="0"/>
                </a:cubicBezTo>
                <a:close/>
              </a:path>
            </a:pathLst>
          </a:custGeom>
          <a:solidFill>
            <a:srgbClr val="99D7D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426042" y="1459565"/>
            <a:ext cx="298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etiological and symptomatic treatments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40922" y="2588010"/>
            <a:ext cx="327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pain management, nutrition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426042" y="3663933"/>
            <a:ext cx="344658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Remove catheters, IV lines  when no longer needed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148062" y="3663933"/>
            <a:ext cx="298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a normal sleep cycle with wake-up phases 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524214" y="2562427"/>
            <a:ext cx="298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visits from patient's family and friends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7232470" y="1564478"/>
            <a:ext cx="29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Mobilization</a:t>
            </a:r>
            <a:r>
              <a:rPr lang="fr-FR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Physiotherapy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-1081898" y="1674453"/>
            <a:ext cx="8063975" cy="4431986"/>
            <a:chOff x="4261434" y="365093"/>
            <a:chExt cx="8063975" cy="4431986"/>
          </a:xfrm>
          <a:effectLst/>
        </p:grpSpPr>
        <p:sp>
          <p:nvSpPr>
            <p:cNvPr id="28" name="Ellipse 27"/>
            <p:cNvSpPr/>
            <p:nvPr/>
          </p:nvSpPr>
          <p:spPr>
            <a:xfrm>
              <a:off x="4261434" y="1758456"/>
              <a:ext cx="3120683" cy="303862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10">
              <a:extLst>
                <a:ext uri="{FF2B5EF4-FFF2-40B4-BE49-F238E27FC236}">
                  <a16:creationId xmlns:a16="http://schemas.microsoft.com/office/drawing/2014/main" id="{FAA6C081-42E3-4498-BDFD-3367334FE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078"/>
            <a:stretch/>
          </p:blipFill>
          <p:spPr>
            <a:xfrm>
              <a:off x="9912970" y="365093"/>
              <a:ext cx="2412439" cy="241029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40" name="Rectangle 39"/>
          <p:cNvSpPr/>
          <p:nvPr/>
        </p:nvSpPr>
        <p:spPr>
          <a:xfrm>
            <a:off x="1265226" y="4787640"/>
            <a:ext cx="9268924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BE3547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179705" indent="-179705" algn="just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sedatives. In case of agitation: haloperidol, if necessary</a:t>
            </a:r>
            <a:endParaRPr lang="en-US"/>
          </a:p>
          <a:p>
            <a:pPr marL="179705" indent="-179705" algn="just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the underlying cause</a:t>
            </a:r>
          </a:p>
          <a:p>
            <a:pPr marL="179705" indent="-179705" algn="just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5C"/>
                </a:solidFill>
                <a:latin typeface="Arial"/>
                <a:cs typeface="Arial"/>
              </a:rPr>
              <a:t>Monitor and plan the discharge and follow-up of patients with psychosocial support</a:t>
            </a:r>
            <a:endParaRPr lang="fr-FR" dirty="0">
              <a:solidFill>
                <a:srgbClr val="00205C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7C215-256D-407F-9D0C-C6B83E33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953B733-E5C4-F4E6-9DB3-6ADF06979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0C735A64-C35C-3549-F312-EEA5A762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58A9AEC4-805A-4611-3543-166EA4D0AF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5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0E11767-1019-D033-614E-7E68DA74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32059"/>
            <a:ext cx="9700351" cy="2743200"/>
          </a:xfrm>
        </p:spPr>
        <p:txBody>
          <a:bodyPr/>
          <a:lstStyle/>
          <a:p>
            <a:r>
              <a:rPr lang="en-FR" dirty="0">
                <a:solidFill>
                  <a:srgbClr val="E05972"/>
                </a:solidFill>
              </a:rPr>
              <a:t>Questions?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5C783E-FD94-269C-3952-7EBE7E23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B0858-1D5C-E1B0-4582-19C41671FA26}"/>
              </a:ext>
            </a:extLst>
          </p:cNvPr>
          <p:cNvSpPr/>
          <p:nvPr/>
        </p:nvSpPr>
        <p:spPr>
          <a:xfrm>
            <a:off x="11503619" y="6247601"/>
            <a:ext cx="380035" cy="610399"/>
          </a:xfrm>
          <a:prstGeom prst="rect">
            <a:avLst/>
          </a:prstGeom>
          <a:solidFill>
            <a:srgbClr val="002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latin typeface="Arial" panose="020B0604020202020204" pitchFamily="34" charset="0"/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E13B1970-08C3-C909-6BB5-F8A79BE46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9937197" y="740512"/>
            <a:ext cx="1096605" cy="1107804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82B1374-0CD7-C854-A9AA-0532E2B7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058109" y="218589"/>
            <a:ext cx="1838752" cy="1838752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0A761F80-4EC6-F91F-DA77-6F4B9729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339525" y="820779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AA97B-A684-E740-A47D-883B41EA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fr-FR" dirty="0"/>
              <a:t>L</a:t>
            </a:r>
            <a:r>
              <a:rPr lang="en" dirty="0"/>
              <a:t>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FC9E-4C33-4665-8A73-25D97FF40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At the end of this presentation, you should be able to:</a:t>
            </a:r>
          </a:p>
          <a:p>
            <a:pPr marL="0" indent="0">
              <a:buNone/>
            </a:pPr>
            <a:endParaRPr lang="en-US" dirty="0"/>
          </a:p>
          <a:p>
            <a:pPr marL="179705" indent="-179705"/>
            <a:r>
              <a:rPr lang="en-US">
                <a:latin typeface="Arial"/>
                <a:cs typeface="Arial"/>
              </a:rPr>
              <a:t>Describe how to assess patients for neurologic impairment </a:t>
            </a:r>
          </a:p>
          <a:p>
            <a:pPr marL="179705" indent="-179705"/>
            <a:r>
              <a:rPr lang="en-US">
                <a:latin typeface="Arial"/>
                <a:cs typeface="Arial"/>
              </a:rPr>
              <a:t>Identify key signs/symptoms suggestive of neurological impairment at triage</a:t>
            </a:r>
            <a:endParaRPr lang="en-US"/>
          </a:p>
          <a:p>
            <a:r>
              <a:rPr lang="en-US" dirty="0"/>
              <a:t>Understand the vital process of addressing high-risk parameters of neurological impairment</a:t>
            </a:r>
          </a:p>
          <a:p>
            <a:r>
              <a:rPr lang="en-US" dirty="0"/>
              <a:t>Describe how to manage a patient with encephalopathy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218229-EFAF-48D5-858E-D8648F9B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5331169-DA65-7B83-6C49-3C777DBB4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F3A7A5A7-E430-EC51-C8D5-9AE533E5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CD399F51-CF46-EEB6-EDD9-31451752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2A62-1353-4E26-B81C-461C734D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Presentation outline</a:t>
            </a:r>
            <a:endParaRPr lang="fr-F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B7C546-F640-4C5C-BAC7-08AFB5A6D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the signs of neurological impairment</a:t>
            </a:r>
          </a:p>
          <a:p>
            <a:r>
              <a:rPr lang="en-US" dirty="0"/>
              <a:t>Management of seizures</a:t>
            </a:r>
          </a:p>
          <a:p>
            <a:r>
              <a:rPr lang="en-US" dirty="0"/>
              <a:t>Altered state of consciousness and encephalopathy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40C62-6649-445A-8A7A-8340B43F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5E727D4-DED2-A24A-5A80-5515CE1D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244624AE-933D-F308-0813-340051FC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D9B91D6D-9B37-A3C3-2F6C-BE4466A5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4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8D4B3-93D0-49D5-97DF-7162DB0D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>
                <a:latin typeface="Arial"/>
                <a:cs typeface="Arial"/>
              </a:rPr>
              <a:t>Recognizing signs of neurological impairment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348AD-B52E-4002-B512-B3501C12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8E10476-ACB7-248A-03ED-FE4E7F13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9151068">
            <a:off x="6546929" y="2148625"/>
            <a:ext cx="1964206" cy="1984265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BC02E9C-43DA-4288-D8C5-BCE4A7AE8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790401">
            <a:off x="6818202" y="830440"/>
            <a:ext cx="3293519" cy="3293519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A9870BBE-FC0F-4970-F5FE-7170F7C6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6445">
            <a:off x="7479547" y="2046925"/>
            <a:ext cx="2187663" cy="2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>
            <a:normAutofit/>
          </a:bodyPr>
          <a:lstStyle/>
          <a:p>
            <a:r>
              <a:rPr lang="en">
                <a:latin typeface="Arial"/>
                <a:cs typeface="Arial"/>
              </a:rPr>
              <a:t>Recognizing signs of neurological impairment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1773"/>
            <a:ext cx="11277600" cy="413067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" b="1" dirty="0"/>
              <a:t>Danger signs/symptoms suggestive of a neurological condition include:</a:t>
            </a:r>
          </a:p>
          <a:p>
            <a:pPr marL="179705" indent="-179705"/>
            <a:r>
              <a:rPr lang="en" sz="1800">
                <a:latin typeface="Arial"/>
                <a:cs typeface="Arial"/>
              </a:rPr>
              <a:t>Altered mental state, confusion, or restlessness</a:t>
            </a:r>
          </a:p>
          <a:p>
            <a:pPr marL="179705" indent="-179705"/>
            <a:r>
              <a:rPr lang="en" sz="1800">
                <a:latin typeface="Arial"/>
                <a:cs typeface="Arial"/>
              </a:rPr>
              <a:t>Active seizures</a:t>
            </a:r>
            <a:endParaRPr lang="en"/>
          </a:p>
          <a:p>
            <a:r>
              <a:rPr lang="en" sz="1800" dirty="0"/>
              <a:t>Two of the following signs:</a:t>
            </a:r>
          </a:p>
          <a:p>
            <a:pPr marL="359410" lvl="1" indent="-179705"/>
            <a:r>
              <a:rPr lang="fr-FR" sz="1800" dirty="0">
                <a:latin typeface="Arial"/>
                <a:cs typeface="Arial"/>
              </a:rPr>
              <a:t>Neck </a:t>
            </a:r>
            <a:r>
              <a:rPr lang="fr-FR" sz="1800" err="1">
                <a:latin typeface="Arial"/>
                <a:cs typeface="Arial"/>
              </a:rPr>
              <a:t>stiffness</a:t>
            </a:r>
            <a:r>
              <a:rPr lang="fr-FR" sz="1800" dirty="0">
                <a:latin typeface="Arial"/>
                <a:cs typeface="Arial"/>
              </a:rPr>
              <a:t> / </a:t>
            </a:r>
            <a:r>
              <a:rPr lang="fr-FR" sz="1800" err="1">
                <a:latin typeface="Arial"/>
                <a:cs typeface="Arial"/>
              </a:rPr>
              <a:t>altered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err="1">
                <a:latin typeface="Arial"/>
                <a:cs typeface="Arial"/>
              </a:rPr>
              <a:t>tone</a:t>
            </a:r>
            <a:endParaRPr lang="fr-FR" sz="1800">
              <a:latin typeface="Arial"/>
              <a:cs typeface="Arial"/>
            </a:endParaRPr>
          </a:p>
          <a:p>
            <a:pPr lvl="1"/>
            <a:r>
              <a:rPr lang="en" sz="1800" dirty="0"/>
              <a:t>hypothermia or fever</a:t>
            </a:r>
          </a:p>
          <a:p>
            <a:pPr marL="359410" lvl="1" indent="-179705"/>
            <a:r>
              <a:rPr lang="en" sz="1800">
                <a:latin typeface="Arial"/>
                <a:cs typeface="Arial"/>
              </a:rPr>
              <a:t>headache</a:t>
            </a:r>
            <a:endParaRPr lang="fr-FR" sz="1800" dirty="0">
              <a:cs typeface="Arial" panose="020B0604020202020204" pitchFamily="34" charset="0"/>
            </a:endParaRPr>
          </a:p>
          <a:p>
            <a:r>
              <a:rPr lang="en" sz="1800" dirty="0"/>
              <a:t>Acute generalized weakness</a:t>
            </a:r>
          </a:p>
          <a:p>
            <a:r>
              <a:rPr lang="en" sz="1800" dirty="0"/>
              <a:t>Acute focal neurological complaint</a:t>
            </a:r>
          </a:p>
          <a:p>
            <a:r>
              <a:rPr lang="en" sz="1800" dirty="0"/>
              <a:t>Acute visual impairment</a:t>
            </a:r>
          </a:p>
          <a:p>
            <a:r>
              <a:rPr lang="en" sz="1800" dirty="0"/>
              <a:t>Severe pain</a:t>
            </a:r>
          </a:p>
          <a:p>
            <a:endParaRPr lang="fr-FR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AD4CDACC-BA36-4BE1-960B-D57E18F1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78" y="2093934"/>
            <a:ext cx="4593832" cy="339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494BC-0DD8-40CB-9A37-5C72883C9F10}"/>
              </a:ext>
            </a:extLst>
          </p:cNvPr>
          <p:cNvSpPr txBox="1"/>
          <p:nvPr/>
        </p:nvSpPr>
        <p:spPr>
          <a:xfrm>
            <a:off x="8839065" y="2368369"/>
            <a:ext cx="2991783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solidFill>
                  <a:srgbClr val="E05972"/>
                </a:solidFill>
                <a:latin typeface="Arial"/>
                <a:cs typeface="Arial"/>
              </a:rPr>
              <a:t>Unequal pupils are a late sign of </a:t>
            </a:r>
            <a:r>
              <a:rPr lang="en-GB" sz="1600" dirty="0">
                <a:solidFill>
                  <a:srgbClr val="E05972"/>
                </a:solidFill>
                <a:latin typeface="Arial"/>
                <a:cs typeface="Arial"/>
              </a:rPr>
              <a:t>raised intracranial pressure</a:t>
            </a:r>
            <a:endParaRPr lang="en-US" sz="1600" dirty="0">
              <a:solidFill>
                <a:srgbClr val="E05972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BABBE-63A3-4430-93D4-906F109D0CFE}"/>
              </a:ext>
            </a:extLst>
          </p:cNvPr>
          <p:cNvSpPr txBox="1"/>
          <p:nvPr/>
        </p:nvSpPr>
        <p:spPr>
          <a:xfrm>
            <a:off x="4887888" y="4815630"/>
            <a:ext cx="3268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Opisthotonos and postural rigidity are signs of meningeal irritation </a:t>
            </a:r>
            <a:endParaRPr lang="en-US" sz="1600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1D6EEC-83DE-4AE7-A7D7-9D0236C1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E671819-E48E-4FFF-2AAE-2DCFA874F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8B75AE71-4ADA-695A-92C8-50E24F3E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963189C5-9652-5066-96FA-B599B28690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6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D4B87247-7CDE-4A69-9EAC-CEE6D549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0535265" cy="1004888"/>
          </a:xfrm>
        </p:spPr>
        <p:txBody>
          <a:bodyPr rtlCol="0">
            <a:noAutofit/>
          </a:bodyPr>
          <a:lstStyle/>
          <a:p>
            <a:r>
              <a:rPr lang="en" dirty="0"/>
              <a:t>Structured approach to the management of a critically</a:t>
            </a:r>
            <a:br>
              <a:rPr lang="en" dirty="0"/>
            </a:br>
            <a:r>
              <a:rPr lang="en" dirty="0"/>
              <a:t>ill patient with suspected or confirmed FVD </a:t>
            </a:r>
            <a:br>
              <a:rPr lang="fr-FR" altLang="de-DE" dirty="0"/>
            </a:br>
            <a:endParaRPr lang="fr-FR" altLang="de-DE" sz="2400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514565"/>
              </p:ext>
            </p:extLst>
          </p:nvPr>
        </p:nvGraphicFramePr>
        <p:xfrm>
          <a:off x="-1984246" y="1910080"/>
          <a:ext cx="11277600" cy="426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D3EDEE3-CB99-438B-B339-2DEBC0C11731}"/>
              </a:ext>
            </a:extLst>
          </p:cNvPr>
          <p:cNvSpPr txBox="1"/>
          <p:nvPr/>
        </p:nvSpPr>
        <p:spPr>
          <a:xfrm>
            <a:off x="3331567" y="5987204"/>
            <a:ext cx="5052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sz="100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See international guidelines, for example: APLS, PALS, ETAT, </a:t>
            </a:r>
            <a:r>
              <a:rPr lang="en" sz="1000" dirty="0" err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" sz="1000" i="0" u="none" strike="noStrike" kern="1200" cap="none" spc="0" normalizeH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e-DE" sz="100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ambu-bag">
            <a:extLst>
              <a:ext uri="{FF2B5EF4-FFF2-40B4-BE49-F238E27FC236}">
                <a16:creationId xmlns:a16="http://schemas.microsoft.com/office/drawing/2014/main" id="{0ADBAA10-AB3B-4A98-BCB8-BAC2A1F0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1226" y="2467786"/>
            <a:ext cx="1666875" cy="119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34A1A66-6F67-4642-9FB9-0DC4F72650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118" y="3929070"/>
            <a:ext cx="3330983" cy="1862726"/>
          </a:xfrm>
          <a:prstGeom prst="rect">
            <a:avLst/>
          </a:prstGeom>
        </p:spPr>
      </p:pic>
      <p:pic>
        <p:nvPicPr>
          <p:cNvPr id="8" name="Picture 6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D0737C56-A30C-4C82-B30A-4A57711C93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351" y="2412142"/>
            <a:ext cx="1666875" cy="1228725"/>
          </a:xfrm>
          <a:prstGeom prst="rect">
            <a:avLst/>
          </a:prstGeom>
        </p:spPr>
      </p:pic>
      <p:pic>
        <p:nvPicPr>
          <p:cNvPr id="10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01434A-5C98-4B4D-A248-B75FD85BB79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49" y="2509282"/>
            <a:ext cx="1451202" cy="10344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02EF0-3A2C-4E54-BD82-3951F388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AF9B34-60FD-7D88-E2B8-64CD1954D0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A7FDB89E-8C7F-5DFA-F994-D5DAEBC0E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43D36C51-AC25-E37C-6BBB-2A57F7D89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247FB4-461B-B42A-49B3-86ACF4D0F1F2}"/>
              </a:ext>
            </a:extLst>
          </p:cNvPr>
          <p:cNvSpPr txBox="1"/>
          <p:nvPr/>
        </p:nvSpPr>
        <p:spPr>
          <a:xfrm>
            <a:off x="365336" y="1672343"/>
            <a:ext cx="9859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approach is applied to any seriously ill patient</a:t>
            </a:r>
            <a:endParaRPr lang="en-FR" sz="2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7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9774195" cy="1004888"/>
          </a:xfrm>
        </p:spPr>
        <p:txBody>
          <a:bodyPr rtlCol="0"/>
          <a:lstStyle/>
          <a:p>
            <a:r>
              <a:rPr lang="en"/>
              <a:t>Assessment and emergency management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0782" y="1509270"/>
            <a:ext cx="3248201" cy="1848294"/>
          </a:xfrm>
          <a:prstGeom prst="roundRect">
            <a:avLst/>
          </a:prstGeom>
          <a:noFill/>
          <a:ln w="12700" cap="flat" cmpd="sng" algn="ctr">
            <a:solidFill>
              <a:srgbClr val="BE354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91440" tIns="45720" rIns="91440" bIns="45720" rtlCol="0" anchor="ctr"/>
          <a:lstStyle/>
          <a:p>
            <a:pPr marL="179705" indent="-179705" algn="ctr">
              <a:buClr>
                <a:srgbClr val="E05972"/>
              </a:buClr>
            </a:pPr>
            <a:r>
              <a:rPr lang="en" sz="1600" b="1" dirty="0">
                <a:solidFill>
                  <a:srgbClr val="E05972"/>
                </a:solidFill>
                <a:latin typeface="Arial"/>
                <a:cs typeface="Arial"/>
              </a:rPr>
              <a:t>Observation 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" sz="1400" dirty="0">
                <a:solidFill>
                  <a:srgbClr val="00205C"/>
                </a:solidFill>
                <a:latin typeface="Arial"/>
                <a:cs typeface="Arial"/>
              </a:rPr>
              <a:t>AVPU</a:t>
            </a:r>
            <a:endParaRPr lang="fr-FR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" sz="1400" dirty="0">
                <a:solidFill>
                  <a:srgbClr val="00205C"/>
                </a:solidFill>
                <a:latin typeface="Arial"/>
                <a:cs typeface="Arial"/>
              </a:rPr>
              <a:t>Confusion, lethargy or restlessness</a:t>
            </a:r>
            <a:endParaRPr lang="fr-FR" sz="140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" sz="1400" dirty="0">
                <a:solidFill>
                  <a:srgbClr val="00205C"/>
                </a:solidFill>
                <a:latin typeface="Arial"/>
                <a:cs typeface="Arial"/>
              </a:rPr>
              <a:t>Seizures/Convulsions </a:t>
            </a:r>
            <a:endParaRPr lang="fr-FR" sz="140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" sz="1400" dirty="0">
                <a:solidFill>
                  <a:srgbClr val="00205C"/>
                </a:solidFill>
                <a:latin typeface="Arial"/>
                <a:cs typeface="Arial"/>
              </a:rPr>
              <a:t>Asymmetry in physical exam (pupils, strength, or reflexes) </a:t>
            </a:r>
          </a:p>
          <a:p>
            <a:pPr marL="285750" indent="-285750">
              <a:buFont typeface="Arial"/>
              <a:buChar char="•"/>
            </a:pPr>
            <a:endParaRPr lang="en" sz="14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752055" y="1479551"/>
            <a:ext cx="4918364" cy="1882929"/>
          </a:xfrm>
          <a:prstGeom prst="roundRect">
            <a:avLst/>
          </a:prstGeom>
          <a:noFill/>
          <a:ln w="12700" cap="flat" cmpd="sng" algn="ctr">
            <a:solidFill>
              <a:srgbClr val="BE354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E05972"/>
              </a:buClr>
            </a:pPr>
            <a:r>
              <a:rPr lang="en" sz="1600" b="1" dirty="0">
                <a:solidFill>
                  <a:srgbClr val="E05972"/>
                </a:solidFill>
                <a:latin typeface="Arial"/>
                <a:cs typeface="Arial"/>
              </a:rPr>
              <a:t>Action </a:t>
            </a:r>
            <a:endParaRPr lang="en-US" dirty="0">
              <a:solidFill>
                <a:srgbClr val="5B2C86"/>
              </a:solidFill>
              <a:latin typeface="Arial"/>
              <a:cs typeface="Arial"/>
            </a:endParaRP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Protect against falls or injuries</a:t>
            </a:r>
            <a:endParaRPr lang="en-US">
              <a:latin typeface="Arial"/>
              <a:cs typeface="Arial"/>
            </a:endParaRPr>
          </a:p>
          <a:p>
            <a:pPr marL="179705" indent="-179705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/>
                <a:cs typeface="Arial"/>
              </a:rPr>
              <a:t>Secure airway and put in recovery position if post-ictal and still breathing</a:t>
            </a:r>
            <a:endParaRPr lang="fr-FR" sz="1600" dirty="0">
              <a:solidFill>
                <a:srgbClr val="00205C"/>
              </a:solidFill>
              <a:latin typeface="Arial"/>
              <a:cs typeface="Arial"/>
            </a:endParaRP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oxygen as required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for help, but do not leave the patient alone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9018152" y="1479551"/>
            <a:ext cx="2785441" cy="18829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BE354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180000" indent="-180000" algn="ctr" rtl="0">
              <a:buClr>
                <a:srgbClr val="E05972"/>
              </a:buClr>
            </a:pPr>
            <a:r>
              <a:rPr lang="en" sz="1600" b="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fr-FR" sz="1600" b="1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glucose (and correct hypoglycaemic)</a:t>
            </a:r>
          </a:p>
          <a:p>
            <a:pPr marL="180000" indent="-180000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AVPU (monitor and record)</a:t>
            </a: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57200" y="4631917"/>
            <a:ext cx="3869582" cy="103050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BE354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91440" tIns="45720" rIns="91440" bIns="45720" rtlCol="0" anchor="ctr"/>
          <a:lstStyle/>
          <a:p>
            <a:pPr marL="179705" indent="-179705" algn="ctr">
              <a:buClr>
                <a:srgbClr val="E05972"/>
              </a:buClr>
            </a:pPr>
            <a:r>
              <a:rPr lang="en" sz="1600" b="1" dirty="0">
                <a:solidFill>
                  <a:srgbClr val="E05972"/>
                </a:solidFill>
                <a:latin typeface="Arial"/>
                <a:cs typeface="Arial"/>
              </a:rPr>
              <a:t>Active Seizures</a:t>
            </a:r>
            <a:endParaRPr lang="en" sz="1600" b="1" dirty="0">
              <a:solidFill>
                <a:srgbClr val="E059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Benzodiazepine IV or rectal route</a:t>
            </a:r>
          </a:p>
          <a:p>
            <a:pPr marL="179705" indent="-179705" rtl="0">
              <a:buClr>
                <a:srgbClr val="E05972"/>
              </a:buClr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5195449" y="4631917"/>
            <a:ext cx="3810006" cy="1026886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BE354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180000" indent="-180000" algn="ctr">
              <a:buClr>
                <a:srgbClr val="E05972"/>
              </a:buClr>
            </a:pPr>
            <a:r>
              <a:rPr lang="en" sz="1600" b="1" dirty="0">
                <a:solidFill>
                  <a:srgbClr val="E05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and monitor</a:t>
            </a:r>
          </a:p>
          <a:p>
            <a:pPr marL="180000" indent="-18000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</a:p>
          <a:p>
            <a:pPr marL="180000" indent="-180000">
              <a:buClr>
                <a:srgbClr val="E05972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underlying causes</a:t>
            </a:r>
          </a:p>
        </p:txBody>
      </p:sp>
      <p:cxnSp>
        <p:nvCxnSpPr>
          <p:cNvPr id="15" name="Connecteur droit avec flèche 14"/>
          <p:cNvCxnSpPr>
            <a:cxnSpLocks/>
            <a:stCxn id="6" idx="3"/>
            <a:endCxn id="7" idx="1"/>
          </p:cNvCxnSpPr>
          <p:nvPr/>
        </p:nvCxnSpPr>
        <p:spPr>
          <a:xfrm flipV="1">
            <a:off x="3268983" y="2421016"/>
            <a:ext cx="483072" cy="12401"/>
          </a:xfrm>
          <a:prstGeom prst="straightConnector1">
            <a:avLst/>
          </a:prstGeom>
          <a:ln w="38100">
            <a:solidFill>
              <a:srgbClr val="99D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  <a:stCxn id="7" idx="3"/>
            <a:endCxn id="8" idx="1"/>
          </p:cNvCxnSpPr>
          <p:nvPr/>
        </p:nvCxnSpPr>
        <p:spPr>
          <a:xfrm flipV="1">
            <a:off x="8670419" y="2421015"/>
            <a:ext cx="347733" cy="1"/>
          </a:xfrm>
          <a:prstGeom prst="straightConnector1">
            <a:avLst/>
          </a:prstGeom>
          <a:ln w="38100">
            <a:solidFill>
              <a:srgbClr val="99D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  <a:stCxn id="9" idx="3"/>
            <a:endCxn id="10" idx="1"/>
          </p:cNvCxnSpPr>
          <p:nvPr/>
        </p:nvCxnSpPr>
        <p:spPr>
          <a:xfrm flipV="1">
            <a:off x="4326782" y="5145360"/>
            <a:ext cx="868667" cy="1809"/>
          </a:xfrm>
          <a:prstGeom prst="straightConnector1">
            <a:avLst/>
          </a:prstGeom>
          <a:ln w="38100">
            <a:solidFill>
              <a:srgbClr val="99D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cxnSpLocks/>
            <a:stCxn id="8" idx="2"/>
            <a:endCxn id="9" idx="0"/>
          </p:cNvCxnSpPr>
          <p:nvPr/>
        </p:nvCxnSpPr>
        <p:spPr>
          <a:xfrm rot="5400000">
            <a:off x="5766713" y="-12243"/>
            <a:ext cx="1269438" cy="8018882"/>
          </a:xfrm>
          <a:prstGeom prst="bentConnector3">
            <a:avLst>
              <a:gd name="adj1" fmla="val 50000"/>
            </a:avLst>
          </a:prstGeom>
          <a:ln w="38100">
            <a:solidFill>
              <a:srgbClr val="99D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décagone 27"/>
          <p:cNvSpPr/>
          <p:nvPr/>
        </p:nvSpPr>
        <p:spPr>
          <a:xfrm>
            <a:off x="2994036" y="1361850"/>
            <a:ext cx="549894" cy="542428"/>
          </a:xfrm>
          <a:prstGeom prst="do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 dirty="0"/>
              <a:t>1</a:t>
            </a:r>
            <a:endParaRPr lang="fr-FR" dirty="0"/>
          </a:p>
        </p:txBody>
      </p:sp>
      <p:sp>
        <p:nvSpPr>
          <p:cNvPr id="29" name="Dodécagone 28"/>
          <p:cNvSpPr/>
          <p:nvPr/>
        </p:nvSpPr>
        <p:spPr>
          <a:xfrm>
            <a:off x="3943195" y="4213774"/>
            <a:ext cx="549894" cy="542428"/>
          </a:xfrm>
          <a:prstGeom prst="do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/>
              <a:t>4</a:t>
            </a:r>
          </a:p>
        </p:txBody>
      </p:sp>
      <p:sp>
        <p:nvSpPr>
          <p:cNvPr id="30" name="Dodécagone 29"/>
          <p:cNvSpPr/>
          <p:nvPr/>
        </p:nvSpPr>
        <p:spPr>
          <a:xfrm>
            <a:off x="11376243" y="1298069"/>
            <a:ext cx="549894" cy="542428"/>
          </a:xfrm>
          <a:prstGeom prst="do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/>
              <a:t>3</a:t>
            </a:r>
          </a:p>
        </p:txBody>
      </p:sp>
      <p:sp>
        <p:nvSpPr>
          <p:cNvPr id="31" name="Dodécagone 30"/>
          <p:cNvSpPr/>
          <p:nvPr/>
        </p:nvSpPr>
        <p:spPr>
          <a:xfrm>
            <a:off x="8345558" y="1298069"/>
            <a:ext cx="549894" cy="542428"/>
          </a:xfrm>
          <a:prstGeom prst="do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/>
              <a:t>2</a:t>
            </a:r>
          </a:p>
        </p:txBody>
      </p:sp>
      <p:sp>
        <p:nvSpPr>
          <p:cNvPr id="32" name="Dodécagone 31"/>
          <p:cNvSpPr/>
          <p:nvPr/>
        </p:nvSpPr>
        <p:spPr>
          <a:xfrm>
            <a:off x="8710564" y="4281866"/>
            <a:ext cx="549894" cy="542428"/>
          </a:xfrm>
          <a:prstGeom prst="dodecagon">
            <a:avLst/>
          </a:prstGeom>
          <a:solidFill>
            <a:srgbClr val="BE3547"/>
          </a:solidFill>
          <a:ln>
            <a:solidFill>
              <a:srgbClr val="BE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 dirty="0"/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" y="3560735"/>
            <a:ext cx="11247120" cy="297802"/>
          </a:xfrm>
          <a:prstGeom prst="rect">
            <a:avLst/>
          </a:prstGeom>
          <a:solidFill>
            <a:srgbClr val="99D7DF"/>
          </a:solidFill>
          <a:ln>
            <a:solidFill>
              <a:srgbClr val="99D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" b="1">
                <a:solidFill>
                  <a:srgbClr val="002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first 5 minutes</a:t>
            </a:r>
            <a:endParaRPr lang="fr-FR" b="1" dirty="0">
              <a:solidFill>
                <a:srgbClr val="002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F0188-3BE0-482C-A404-5EFA1158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146E7DF-9762-282B-FC30-BF6D0CEDD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285973">
            <a:off x="10198452" y="68709"/>
            <a:ext cx="1096605" cy="1107804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CB6ACDA5-2F8F-6948-F385-C4651252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341771">
            <a:off x="10319364" y="-453214"/>
            <a:ext cx="1838752" cy="1838752"/>
          </a:xfrm>
          <a:prstGeom prst="rect">
            <a:avLst/>
          </a:prstGeom>
        </p:spPr>
      </p:pic>
      <p:pic>
        <p:nvPicPr>
          <p:cNvPr id="11" name="Content Placeholder 18">
            <a:extLst>
              <a:ext uri="{FF2B5EF4-FFF2-40B4-BE49-F238E27FC236}">
                <a16:creationId xmlns:a16="http://schemas.microsoft.com/office/drawing/2014/main" id="{AB00DC40-7527-DDFB-5682-0E3C5BA7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887815">
            <a:off x="10600780" y="148976"/>
            <a:ext cx="1221359" cy="12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F0F423-14DB-4E15-A129-BCE7EC4B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Seizures</a:t>
            </a:r>
            <a:br>
              <a:rPr lang="fr-FR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02743-3E71-4803-BFD4-EA854F3D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9EFD4398-7B65-6951-36EE-6B31FCEC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5" t="59280" r="50038" b="25402"/>
          <a:stretch/>
        </p:blipFill>
        <p:spPr>
          <a:xfrm rot="19151068">
            <a:off x="6546929" y="2148625"/>
            <a:ext cx="1964206" cy="1984265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F23490A8-A866-55CC-BDA3-54BE9BA6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8790401">
            <a:off x="6818202" y="830440"/>
            <a:ext cx="3293519" cy="3293519"/>
          </a:xfrm>
          <a:prstGeom prst="rect">
            <a:avLst/>
          </a:prstGeom>
        </p:spPr>
      </p:pic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52F163FC-B185-28B6-D8F6-E8BB2075CE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6445">
            <a:off x="7479547" y="2046925"/>
            <a:ext cx="2187663" cy="2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39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4" id="{3F25244E-52AF-8143-94B2-477AFE317D0A}" vid="{A3F7D523-2150-B74B-9B4D-93970DBDB0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2682F4F9C1D44A6C609BC469A6292" ma:contentTypeVersion="17" ma:contentTypeDescription="Create a new document." ma:contentTypeScope="" ma:versionID="30c7517598464147f84e7802902601bf">
  <xsd:schema xmlns:xsd="http://www.w3.org/2001/XMLSchema" xmlns:xs="http://www.w3.org/2001/XMLSchema" xmlns:p="http://schemas.microsoft.com/office/2006/metadata/properties" xmlns:ns2="7cd1cfde-dc9f-4e1b-a2b0-3af2c217950b" xmlns:ns3="5f3c8fab-e837-4e91-b3e4-7f9e038d9ed0" targetNamespace="http://schemas.microsoft.com/office/2006/metadata/properties" ma:root="true" ma:fieldsID="eaf68c17da81171327f46a685f292c0d" ns2:_="" ns3:_="">
    <xsd:import namespace="7cd1cfde-dc9f-4e1b-a2b0-3af2c217950b"/>
    <xsd:import namespace="5f3c8fab-e837-4e91-b3e4-7f9e038d9e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fde-dc9f-4e1b-a2b0-3af2c21795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8fab-e837-4e91-b3e4-7f9e038d9ed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accf4b4-01bd-4738-b8a2-2aff6d32cbd3}" ma:internalName="TaxCatchAll" ma:showField="CatchAllData" ma:web="5f3c8fab-e837-4e91-b3e4-7f9e038d9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1cfde-dc9f-4e1b-a2b0-3af2c217950b">
      <Terms xmlns="http://schemas.microsoft.com/office/infopath/2007/PartnerControls"/>
    </lcf76f155ced4ddcb4097134ff3c332f>
    <TaxCatchAll xmlns="5f3c8fab-e837-4e91-b3e4-7f9e038d9ed0" xsi:nil="true"/>
  </documentManagement>
</p:properties>
</file>

<file path=customXml/itemProps1.xml><?xml version="1.0" encoding="utf-8"?>
<ds:datastoreItem xmlns:ds="http://schemas.openxmlformats.org/officeDocument/2006/customXml" ds:itemID="{F75FA4B1-93CE-4CDC-BC04-6C165CA818F8}"/>
</file>

<file path=customXml/itemProps2.xml><?xml version="1.0" encoding="utf-8"?>
<ds:datastoreItem xmlns:ds="http://schemas.openxmlformats.org/officeDocument/2006/customXml" ds:itemID="{A3023919-AF32-4DBD-921D-21458C210E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25F0F0-7782-4E06-9CEF-B5EFA4EF01DA}">
  <ds:schemaRefs>
    <ds:schemaRef ds:uri="http://schemas.microsoft.com/office/2006/metadata/properties"/>
    <ds:schemaRef ds:uri="http://schemas.microsoft.com/office/infopath/2007/PartnerControls"/>
    <ds:schemaRef ds:uri="7cd1cfde-dc9f-4e1b-a2b0-3af2c217950b"/>
    <ds:schemaRef ds:uri="5f3c8fab-e837-4e91-b3e4-7f9e038d9e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9391</TotalTime>
  <Words>1094</Words>
  <Application>Microsoft Office PowerPoint</Application>
  <PresentationFormat>Widescreen</PresentationFormat>
  <Paragraphs>226</Paragraphs>
  <Slides>21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 Encephalopathy management </vt:lpstr>
      <vt:lpstr>Life-saving management strategy for FVD patients: three key interventions </vt:lpstr>
      <vt:lpstr>Learning objectives</vt:lpstr>
      <vt:lpstr>Presentation outline</vt:lpstr>
      <vt:lpstr>Recognizing signs of neurological impairment</vt:lpstr>
      <vt:lpstr>Recognizing signs of neurological impairment</vt:lpstr>
      <vt:lpstr>Structured approach to the management of a critically ill patient with suspected or confirmed FVD  </vt:lpstr>
      <vt:lpstr>Assessment and emergency management</vt:lpstr>
      <vt:lpstr>Seizures </vt:lpstr>
      <vt:lpstr>Seizures</vt:lpstr>
      <vt:lpstr>Seizures</vt:lpstr>
      <vt:lpstr>Etiologies of seizures and encephalopathy in FVD  </vt:lpstr>
      <vt:lpstr>Look for the possible cause</vt:lpstr>
      <vt:lpstr>PowerPoint Presentation</vt:lpstr>
      <vt:lpstr>Managing underlying causes</vt:lpstr>
      <vt:lpstr>Altered status of consciousness and encephalopathy </vt:lpstr>
      <vt:lpstr>Persistent encephalopathy  </vt:lpstr>
      <vt:lpstr>Screening for neurologic impairment </vt:lpstr>
      <vt:lpstr>PowerPoint Presentation</vt:lpstr>
      <vt:lpstr>Altered status of consciousness and encephalopathy 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World Health Organization</dc:creator>
  <cp:keywords/>
  <dc:description/>
  <cp:lastModifiedBy>User</cp:lastModifiedBy>
  <cp:revision>295</cp:revision>
  <dcterms:created xsi:type="dcterms:W3CDTF">2022-01-05T17:32:59Z</dcterms:created>
  <dcterms:modified xsi:type="dcterms:W3CDTF">2023-06-13T15:00:27Z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0x010100C132682F4F9C1D44A6C609BC469A6292</vt:lpwstr>
  </property>
  <property fmtid="{D5CDD505-2E9C-101B-9397-08002B2CF9AE}" pid="3" name="MediaServiceImageTags">
    <vt:lpwstr/>
  </property>
</Properties>
</file>