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7FFFD27F_3C549FEE.xml" ContentType="application/vnd.ms-powerpoint.comments+xml"/>
  <Override PartName="/ppt/comments/modernComment_7FFFD269_48507D0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FD27B_F3BD2473.xml" ContentType="application/vnd.ms-powerpoint.comment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147471974" r:id="rId5"/>
    <p:sldId id="2147471999" r:id="rId6"/>
    <p:sldId id="2147471977" r:id="rId7"/>
    <p:sldId id="2147471978" r:id="rId8"/>
    <p:sldId id="2147471990" r:id="rId9"/>
    <p:sldId id="2147471980" r:id="rId10"/>
    <p:sldId id="2147471981" r:id="rId11"/>
    <p:sldId id="2147471982" r:id="rId12"/>
    <p:sldId id="2147471994" r:id="rId13"/>
    <p:sldId id="2147471995" r:id="rId14"/>
    <p:sldId id="2147471993" r:id="rId15"/>
    <p:sldId id="2147471987" r:id="rId16"/>
    <p:sldId id="2147471988" r:id="rId17"/>
    <p:sldId id="21474719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38B43-7A95-03B2-DB55-7A36060CFD30}" name="NZOGU, Amuri Maurice" initials="NM" userId="S::nzogua@who.int::ecb84f29-e514-48fd-958b-5084513867cf" providerId="AD"/>
  <p188:author id="{8FCB19D1-E3DD-C5B8-C8B0-50255A664EA1}" name="William Fischer" initials="WF" userId="S::william_fischer_med.unc.edu#ext#@worldhealthorg.onmicrosoft.com::6996b5bb-6bed-4884-92ec-acf424c2bd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6" clrIdx="0">
    <p:extLst>
      <p:ext uri="{19B8F6BF-5375-455C-9EA6-DF929625EA0E}">
        <p15:presenceInfo xmlns:p15="http://schemas.microsoft.com/office/powerpoint/2012/main" userId="5e66b7ba8924ef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972"/>
    <a:srgbClr val="00205C"/>
    <a:srgbClr val="BE3547"/>
    <a:srgbClr val="99D7DF"/>
    <a:srgbClr val="59C6D0"/>
    <a:srgbClr val="3199D4"/>
    <a:srgbClr val="329BD5"/>
    <a:srgbClr val="ABC5E6"/>
    <a:srgbClr val="AD9DCB"/>
    <a:srgbClr val="DDD0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C8FA9-50A6-AEED-9DFB-D1FB8AFD53BB}" v="40" dt="2023-07-16T02:58:52.991"/>
    <p1510:client id="{A6CA85DD-95FA-B835-4F51-F07F30C35E89}" v="6" dt="2023-05-09T03:27:40.877"/>
    <p1510:client id="{B9E5A066-12FD-2F89-95A0-DF55B2B78543}" v="99" dt="2023-05-09T03:23:36.844"/>
    <p1510:client id="{CEE44E3E-1B34-9B87-0837-119A4D2109E6}" v="286" dt="2023-06-12T02:08:11.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1241" autoAdjust="0"/>
  </p:normalViewPr>
  <p:slideViewPr>
    <p:cSldViewPr snapToGrid="0" snapToObjects="1">
      <p:cViewPr varScale="1">
        <p:scale>
          <a:sx n="67" d="100"/>
          <a:sy n="67" d="100"/>
        </p:scale>
        <p:origin x="708"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Fischer" userId="S::william_fischer_med.unc.edu#ext#@worldhealthorg.onmicrosoft.com::6996b5bb-6bed-4884-92ec-acf424c2bd51" providerId="AD" clId="Web-{CEE44E3E-1B34-9B87-0837-119A4D2109E6}"/>
    <pc:docChg chg="mod modSld">
      <pc:chgData name="William Fischer" userId="S::william_fischer_med.unc.edu#ext#@worldhealthorg.onmicrosoft.com::6996b5bb-6bed-4884-92ec-acf424c2bd51" providerId="AD" clId="Web-{CEE44E3E-1B34-9B87-0837-119A4D2109E6}" dt="2023-06-12T02:08:11.429" v="298"/>
      <pc:docMkLst>
        <pc:docMk/>
      </pc:docMkLst>
      <pc:sldChg chg="modSp">
        <pc:chgData name="William Fischer" userId="S::william_fischer_med.unc.edu#ext#@worldhealthorg.onmicrosoft.com::6996b5bb-6bed-4884-92ec-acf424c2bd51" providerId="AD" clId="Web-{CEE44E3E-1B34-9B87-0837-119A4D2109E6}" dt="2023-06-12T00:08:14.939" v="0" actId="1076"/>
        <pc:sldMkLst>
          <pc:docMk/>
          <pc:sldMk cId="18808153" sldId="2147471974"/>
        </pc:sldMkLst>
        <pc:spChg chg="mod">
          <ac:chgData name="William Fischer" userId="S::william_fischer_med.unc.edu#ext#@worldhealthorg.onmicrosoft.com::6996b5bb-6bed-4884-92ec-acf424c2bd51" providerId="AD" clId="Web-{CEE44E3E-1B34-9B87-0837-119A4D2109E6}" dt="2023-06-12T00:08:14.939" v="0" actId="1076"/>
          <ac:spMkLst>
            <pc:docMk/>
            <pc:sldMk cId="18808153" sldId="2147471974"/>
            <ac:spMk id="12" creationId="{DBAA80D3-15A7-4689-7E1D-F4A2E922602B}"/>
          </ac:spMkLst>
        </pc:spChg>
      </pc:sldChg>
      <pc:sldChg chg="modSp addCm">
        <pc:chgData name="William Fischer" userId="S::william_fischer_med.unc.edu#ext#@worldhealthorg.onmicrosoft.com::6996b5bb-6bed-4884-92ec-acf424c2bd51" providerId="AD" clId="Web-{CEE44E3E-1B34-9B87-0837-119A4D2109E6}" dt="2023-06-12T00:15:48.658" v="97"/>
        <pc:sldMkLst>
          <pc:docMk/>
          <pc:sldMk cId="1213234432" sldId="2147471977"/>
        </pc:sldMkLst>
        <pc:spChg chg="mod">
          <ac:chgData name="William Fischer" userId="S::william_fischer_med.unc.edu#ext#@worldhealthorg.onmicrosoft.com::6996b5bb-6bed-4884-92ec-acf424c2bd51" providerId="AD" clId="Web-{CEE44E3E-1B34-9B87-0837-119A4D2109E6}" dt="2023-06-12T00:08:50.175" v="7" actId="20577"/>
          <ac:spMkLst>
            <pc:docMk/>
            <pc:sldMk cId="1213234432" sldId="2147471977"/>
            <ac:spMk id="3" creationId="{58A66B30-AAEF-419D-A421-0A90D37DAD76}"/>
          </ac:spMkLst>
        </pc:spChg>
        <pc:extLst>
          <p:ext xmlns:p="http://schemas.openxmlformats.org/presentationml/2006/main" uri="{D6D511B9-2390-475A-947B-AFAB55BFBCF1}">
            <pc226:cmChg xmlns:pc226="http://schemas.microsoft.com/office/powerpoint/2022/06/main/command" chg="add">
              <pc226:chgData name="William Fischer" userId="S::william_fischer_med.unc.edu#ext#@worldhealthorg.onmicrosoft.com::6996b5bb-6bed-4884-92ec-acf424c2bd51" providerId="AD" clId="Web-{CEE44E3E-1B34-9B87-0837-119A4D2109E6}" dt="2023-06-12T00:15:48.658" v="97"/>
              <pc2:cmMkLst xmlns:pc2="http://schemas.microsoft.com/office/powerpoint/2019/9/main/command">
                <pc:docMk/>
                <pc:sldMk cId="1213234432" sldId="2147471977"/>
                <pc2:cmMk id="{BE9D65C1-D9E9-4878-A16D-68E384F10D04}"/>
              </pc2:cmMkLst>
            </pc226:cmChg>
          </p:ext>
        </pc:extLst>
      </pc:sldChg>
      <pc:sldChg chg="modSp">
        <pc:chgData name="William Fischer" userId="S::william_fischer_med.unc.edu#ext#@worldhealthorg.onmicrosoft.com::6996b5bb-6bed-4884-92ec-acf424c2bd51" providerId="AD" clId="Web-{CEE44E3E-1B34-9B87-0837-119A4D2109E6}" dt="2023-06-12T00:12:57.511" v="91" actId="20577"/>
        <pc:sldMkLst>
          <pc:docMk/>
          <pc:sldMk cId="328879246" sldId="2147471980"/>
        </pc:sldMkLst>
        <pc:spChg chg="mod">
          <ac:chgData name="William Fischer" userId="S::william_fischer_med.unc.edu#ext#@worldhealthorg.onmicrosoft.com::6996b5bb-6bed-4884-92ec-acf424c2bd51" providerId="AD" clId="Web-{CEE44E3E-1B34-9B87-0837-119A4D2109E6}" dt="2023-06-12T00:12:57.511" v="91" actId="20577"/>
          <ac:spMkLst>
            <pc:docMk/>
            <pc:sldMk cId="328879246" sldId="2147471980"/>
            <ac:spMk id="3" creationId="{00000000-0000-0000-0000-000000000000}"/>
          </ac:spMkLst>
        </pc:spChg>
      </pc:sldChg>
      <pc:sldChg chg="modSp">
        <pc:chgData name="William Fischer" userId="S::william_fischer_med.unc.edu#ext#@worldhealthorg.onmicrosoft.com::6996b5bb-6bed-4884-92ec-acf424c2bd51" providerId="AD" clId="Web-{CEE44E3E-1B34-9B87-0837-119A4D2109E6}" dt="2023-06-12T00:13:17.575" v="93" actId="20577"/>
        <pc:sldMkLst>
          <pc:docMk/>
          <pc:sldMk cId="3025637588" sldId="2147471981"/>
        </pc:sldMkLst>
        <pc:spChg chg="mod">
          <ac:chgData name="William Fischer" userId="S::william_fischer_med.unc.edu#ext#@worldhealthorg.onmicrosoft.com::6996b5bb-6bed-4884-92ec-acf424c2bd51" providerId="AD" clId="Web-{CEE44E3E-1B34-9B87-0837-119A4D2109E6}" dt="2023-06-12T00:13:17.575" v="93" actId="20577"/>
          <ac:spMkLst>
            <pc:docMk/>
            <pc:sldMk cId="3025637588" sldId="2147471981"/>
            <ac:spMk id="3" creationId="{00000000-0000-0000-0000-000000000000}"/>
          </ac:spMkLst>
        </pc:spChg>
      </pc:sldChg>
      <pc:sldChg chg="modSp">
        <pc:chgData name="William Fischer" userId="S::william_fischer_med.unc.edu#ext#@worldhealthorg.onmicrosoft.com::6996b5bb-6bed-4884-92ec-acf424c2bd51" providerId="AD" clId="Web-{CEE44E3E-1B34-9B87-0837-119A4D2109E6}" dt="2023-06-12T00:15:12.547" v="96" actId="20577"/>
        <pc:sldMkLst>
          <pc:docMk/>
          <pc:sldMk cId="831228573" sldId="2147471982"/>
        </pc:sldMkLst>
        <pc:spChg chg="mod">
          <ac:chgData name="William Fischer" userId="S::william_fischer_med.unc.edu#ext#@worldhealthorg.onmicrosoft.com::6996b5bb-6bed-4884-92ec-acf424c2bd51" providerId="AD" clId="Web-{CEE44E3E-1B34-9B87-0837-119A4D2109E6}" dt="2023-06-12T00:15:12.547" v="96" actId="20577"/>
          <ac:spMkLst>
            <pc:docMk/>
            <pc:sldMk cId="831228573" sldId="2147471982"/>
            <ac:spMk id="3" creationId="{00000000-0000-0000-0000-000000000000}"/>
          </ac:spMkLst>
        </pc:spChg>
      </pc:sldChg>
      <pc:sldChg chg="modSp">
        <pc:chgData name="William Fischer" userId="S::william_fischer_med.unc.edu#ext#@worldhealthorg.onmicrosoft.com::6996b5bb-6bed-4884-92ec-acf424c2bd51" providerId="AD" clId="Web-{CEE44E3E-1B34-9B87-0837-119A4D2109E6}" dt="2023-06-12T00:09:05.222" v="9" actId="20577"/>
        <pc:sldMkLst>
          <pc:docMk/>
          <pc:sldMk cId="3913520378" sldId="2147471990"/>
        </pc:sldMkLst>
        <pc:spChg chg="mod">
          <ac:chgData name="William Fischer" userId="S::william_fischer_med.unc.edu#ext#@worldhealthorg.onmicrosoft.com::6996b5bb-6bed-4884-92ec-acf424c2bd51" providerId="AD" clId="Web-{CEE44E3E-1B34-9B87-0837-119A4D2109E6}" dt="2023-06-12T00:09:05.222" v="9" actId="20577"/>
          <ac:spMkLst>
            <pc:docMk/>
            <pc:sldMk cId="3913520378" sldId="2147471990"/>
            <ac:spMk id="40" creationId="{C4B3101C-B9ED-B145-A10B-CC019A2523BD}"/>
          </ac:spMkLst>
        </pc:spChg>
      </pc:sldChg>
      <pc:sldChg chg="modSp">
        <pc:chgData name="William Fischer" userId="S::william_fischer_med.unc.edu#ext#@worldhealthorg.onmicrosoft.com::6996b5bb-6bed-4884-92ec-acf424c2bd51" providerId="AD" clId="Web-{CEE44E3E-1B34-9B87-0837-119A4D2109E6}" dt="2023-06-12T02:05:46.564" v="296" actId="20577"/>
        <pc:sldMkLst>
          <pc:docMk/>
          <pc:sldMk cId="1359278564" sldId="2147471993"/>
        </pc:sldMkLst>
        <pc:spChg chg="mod">
          <ac:chgData name="William Fischer" userId="S::william_fischer_med.unc.edu#ext#@worldhealthorg.onmicrosoft.com::6996b5bb-6bed-4884-92ec-acf424c2bd51" providerId="AD" clId="Web-{CEE44E3E-1B34-9B87-0837-119A4D2109E6}" dt="2023-06-12T02:05:31.470" v="288" actId="20577"/>
          <ac:spMkLst>
            <pc:docMk/>
            <pc:sldMk cId="1359278564" sldId="2147471993"/>
            <ac:spMk id="19" creationId="{00000000-0000-0000-0000-000000000000}"/>
          </ac:spMkLst>
        </pc:spChg>
        <pc:spChg chg="mod">
          <ac:chgData name="William Fischer" userId="S::william_fischer_med.unc.edu#ext#@worldhealthorg.onmicrosoft.com::6996b5bb-6bed-4884-92ec-acf424c2bd51" providerId="AD" clId="Web-{CEE44E3E-1B34-9B87-0837-119A4D2109E6}" dt="2023-06-12T02:05:46.564" v="296" actId="20577"/>
          <ac:spMkLst>
            <pc:docMk/>
            <pc:sldMk cId="1359278564" sldId="2147471993"/>
            <ac:spMk id="22" creationId="{00000000-0000-0000-0000-000000000000}"/>
          </ac:spMkLst>
        </pc:spChg>
      </pc:sldChg>
      <pc:sldChg chg="modSp modNotes">
        <pc:chgData name="William Fischer" userId="S::william_fischer_med.unc.edu#ext#@worldhealthorg.onmicrosoft.com::6996b5bb-6bed-4884-92ec-acf424c2bd51" providerId="AD" clId="Web-{CEE44E3E-1B34-9B87-0837-119A4D2109E6}" dt="2023-06-12T02:04:26.187" v="272" actId="20577"/>
        <pc:sldMkLst>
          <pc:docMk/>
          <pc:sldMk cId="3893986722" sldId="2147471994"/>
        </pc:sldMkLst>
        <pc:spChg chg="mod">
          <ac:chgData name="William Fischer" userId="S::william_fischer_med.unc.edu#ext#@worldhealthorg.onmicrosoft.com::6996b5bb-6bed-4884-92ec-acf424c2bd51" providerId="AD" clId="Web-{CEE44E3E-1B34-9B87-0837-119A4D2109E6}" dt="2023-06-12T00:30:27.082" v="132" actId="20577"/>
          <ac:spMkLst>
            <pc:docMk/>
            <pc:sldMk cId="3893986722" sldId="2147471994"/>
            <ac:spMk id="6" creationId="{00000000-0000-0000-0000-000000000000}"/>
          </ac:spMkLst>
        </pc:spChg>
        <pc:spChg chg="mod">
          <ac:chgData name="William Fischer" userId="S::william_fischer_med.unc.edu#ext#@worldhealthorg.onmicrosoft.com::6996b5bb-6bed-4884-92ec-acf424c2bd51" providerId="AD" clId="Web-{CEE44E3E-1B34-9B87-0837-119A4D2109E6}" dt="2023-06-12T02:04:26.187" v="272" actId="20577"/>
          <ac:spMkLst>
            <pc:docMk/>
            <pc:sldMk cId="3893986722" sldId="2147471994"/>
            <ac:spMk id="37" creationId="{7538981E-E0ED-558D-D1F7-E5B3152DAA25}"/>
          </ac:spMkLst>
        </pc:spChg>
      </pc:sldChg>
      <pc:sldChg chg="modSp addCm">
        <pc:chgData name="William Fischer" userId="S::william_fischer_med.unc.edu#ext#@worldhealthorg.onmicrosoft.com::6996b5bb-6bed-4884-92ec-acf424c2bd51" providerId="AD" clId="Web-{CEE44E3E-1B34-9B87-0837-119A4D2109E6}" dt="2023-06-12T02:08:11.429" v="298"/>
        <pc:sldMkLst>
          <pc:docMk/>
          <pc:sldMk cId="4089259123" sldId="2147471995"/>
        </pc:sldMkLst>
        <pc:spChg chg="mod">
          <ac:chgData name="William Fischer" userId="S::william_fischer_med.unc.edu#ext#@worldhealthorg.onmicrosoft.com::6996b5bb-6bed-4884-92ec-acf424c2bd51" providerId="AD" clId="Web-{CEE44E3E-1B34-9B87-0837-119A4D2109E6}" dt="2023-06-12T02:05:07.579" v="281" actId="20577"/>
          <ac:spMkLst>
            <pc:docMk/>
            <pc:sldMk cId="4089259123" sldId="2147471995"/>
            <ac:spMk id="38" creationId="{00000000-0000-0000-0000-000000000000}"/>
          </ac:spMkLst>
        </pc:spChg>
        <pc:picChg chg="mod">
          <ac:chgData name="William Fischer" userId="S::william_fischer_med.unc.edu#ext#@worldhealthorg.onmicrosoft.com::6996b5bb-6bed-4884-92ec-acf424c2bd51" providerId="AD" clId="Web-{CEE44E3E-1B34-9B87-0837-119A4D2109E6}" dt="2023-06-12T02:06:36.334" v="297" actId="1076"/>
          <ac:picMkLst>
            <pc:docMk/>
            <pc:sldMk cId="4089259123" sldId="2147471995"/>
            <ac:picMk id="30" creationId="{00000000-0000-0000-0000-000000000000}"/>
          </ac:picMkLst>
        </pc:picChg>
        <pc:extLst>
          <p:ext xmlns:p="http://schemas.openxmlformats.org/presentationml/2006/main" uri="{D6D511B9-2390-475A-947B-AFAB55BFBCF1}">
            <pc226:cmChg xmlns:pc226="http://schemas.microsoft.com/office/powerpoint/2022/06/main/command" chg="add">
              <pc226:chgData name="William Fischer" userId="S::william_fischer_med.unc.edu#ext#@worldhealthorg.onmicrosoft.com::6996b5bb-6bed-4884-92ec-acf424c2bd51" providerId="AD" clId="Web-{CEE44E3E-1B34-9B87-0837-119A4D2109E6}" dt="2023-06-12T02:08:11.429" v="298"/>
              <pc2:cmMkLst xmlns:pc2="http://schemas.microsoft.com/office/powerpoint/2019/9/main/command">
                <pc:docMk/>
                <pc:sldMk cId="4089259123" sldId="2147471995"/>
                <pc2:cmMk id="{738AD14A-EF0E-4D36-82B5-9A635866933A}"/>
              </pc2:cmMkLst>
            </pc226:cmChg>
          </p:ext>
        </pc:extLst>
      </pc:sldChg>
      <pc:sldChg chg="addCm">
        <pc:chgData name="William Fischer" userId="S::william_fischer_med.unc.edu#ext#@worldhealthorg.onmicrosoft.com::6996b5bb-6bed-4884-92ec-acf424c2bd51" providerId="AD" clId="Web-{CEE44E3E-1B34-9B87-0837-119A4D2109E6}" dt="2023-06-12T00:08:29.409" v="2"/>
        <pc:sldMkLst>
          <pc:docMk/>
          <pc:sldMk cId="3300054746" sldId="2147471998"/>
        </pc:sldMkLst>
        <pc:extLst>
          <p:ext xmlns:p="http://schemas.openxmlformats.org/presentationml/2006/main" uri="{D6D511B9-2390-475A-947B-AFAB55BFBCF1}">
            <pc226:cmChg xmlns:pc226="http://schemas.microsoft.com/office/powerpoint/2022/06/main/command" chg="add">
              <pc226:chgData name="William Fischer" userId="S::william_fischer_med.unc.edu#ext#@worldhealthorg.onmicrosoft.com::6996b5bb-6bed-4884-92ec-acf424c2bd51" providerId="AD" clId="Web-{CEE44E3E-1B34-9B87-0837-119A4D2109E6}" dt="2023-06-12T00:08:29.409" v="2"/>
              <pc2:cmMkLst xmlns:pc2="http://schemas.microsoft.com/office/powerpoint/2019/9/main/command">
                <pc:docMk/>
                <pc:sldMk cId="3300054746" sldId="2147471998"/>
                <pc2:cmMk id="{1FBAD83B-5823-4429-AA3A-32951215FFBF}"/>
              </pc2:cmMkLst>
            </pc226:cmChg>
          </p:ext>
        </pc:extLst>
      </pc:sldChg>
    </pc:docChg>
  </pc:docChgLst>
  <pc:docChgLst>
    <pc:chgData name="vcramond" userId="S::vcramond_gmail.com#ext#@worldhealthorg.onmicrosoft.com::46aa50c4-9e70-4c04-803f-9f6542e81752" providerId="AD" clId="Web-{B9E5A066-12FD-2F89-95A0-DF55B2B78543}"/>
    <pc:docChg chg="modSld">
      <pc:chgData name="vcramond" userId="S::vcramond_gmail.com#ext#@worldhealthorg.onmicrosoft.com::46aa50c4-9e70-4c04-803f-9f6542e81752" providerId="AD" clId="Web-{B9E5A066-12FD-2F89-95A0-DF55B2B78543}" dt="2023-05-09T03:23:36.844" v="56" actId="1076"/>
      <pc:docMkLst>
        <pc:docMk/>
      </pc:docMkLst>
      <pc:sldChg chg="modSp">
        <pc:chgData name="vcramond" userId="S::vcramond_gmail.com#ext#@worldhealthorg.onmicrosoft.com::46aa50c4-9e70-4c04-803f-9f6542e81752" providerId="AD" clId="Web-{B9E5A066-12FD-2F89-95A0-DF55B2B78543}" dt="2023-05-09T03:20:57.339" v="7" actId="20577"/>
        <pc:sldMkLst>
          <pc:docMk/>
          <pc:sldMk cId="2213215925" sldId="2147471978"/>
        </pc:sldMkLst>
        <pc:spChg chg="mod">
          <ac:chgData name="vcramond" userId="S::vcramond_gmail.com#ext#@worldhealthorg.onmicrosoft.com::46aa50c4-9e70-4c04-803f-9f6542e81752" providerId="AD" clId="Web-{B9E5A066-12FD-2F89-95A0-DF55B2B78543}" dt="2023-05-09T03:20:57.339" v="7" actId="20577"/>
          <ac:spMkLst>
            <pc:docMk/>
            <pc:sldMk cId="2213215925" sldId="2147471978"/>
            <ac:spMk id="3" creationId="{00000000-0000-0000-0000-000000000000}"/>
          </ac:spMkLst>
        </pc:spChg>
      </pc:sldChg>
      <pc:sldChg chg="modSp">
        <pc:chgData name="vcramond" userId="S::vcramond_gmail.com#ext#@worldhealthorg.onmicrosoft.com::46aa50c4-9e70-4c04-803f-9f6542e81752" providerId="AD" clId="Web-{B9E5A066-12FD-2F89-95A0-DF55B2B78543}" dt="2023-05-09T03:21:54.169" v="10" actId="20577"/>
        <pc:sldMkLst>
          <pc:docMk/>
          <pc:sldMk cId="831228573" sldId="2147471982"/>
        </pc:sldMkLst>
        <pc:spChg chg="mod">
          <ac:chgData name="vcramond" userId="S::vcramond_gmail.com#ext#@worldhealthorg.onmicrosoft.com::46aa50c4-9e70-4c04-803f-9f6542e81752" providerId="AD" clId="Web-{B9E5A066-12FD-2F89-95A0-DF55B2B78543}" dt="2023-05-09T03:21:54.169" v="10" actId="20577"/>
          <ac:spMkLst>
            <pc:docMk/>
            <pc:sldMk cId="831228573" sldId="2147471982"/>
            <ac:spMk id="3" creationId="{00000000-0000-0000-0000-000000000000}"/>
          </ac:spMkLst>
        </pc:spChg>
      </pc:sldChg>
      <pc:sldChg chg="modSp">
        <pc:chgData name="vcramond" userId="S::vcramond_gmail.com#ext#@worldhealthorg.onmicrosoft.com::46aa50c4-9e70-4c04-803f-9f6542e81752" providerId="AD" clId="Web-{B9E5A066-12FD-2F89-95A0-DF55B2B78543}" dt="2023-05-09T03:23:14.156" v="54" actId="20577"/>
        <pc:sldMkLst>
          <pc:docMk/>
          <pc:sldMk cId="3893986722" sldId="2147471994"/>
        </pc:sldMkLst>
        <pc:spChg chg="mod">
          <ac:chgData name="vcramond" userId="S::vcramond_gmail.com#ext#@worldhealthorg.onmicrosoft.com::46aa50c4-9e70-4c04-803f-9f6542e81752" providerId="AD" clId="Web-{B9E5A066-12FD-2F89-95A0-DF55B2B78543}" dt="2023-05-09T03:23:14.156" v="54" actId="20577"/>
          <ac:spMkLst>
            <pc:docMk/>
            <pc:sldMk cId="3893986722" sldId="2147471994"/>
            <ac:spMk id="9" creationId="{00000000-0000-0000-0000-000000000000}"/>
          </ac:spMkLst>
        </pc:spChg>
        <pc:spChg chg="mod">
          <ac:chgData name="vcramond" userId="S::vcramond_gmail.com#ext#@worldhealthorg.onmicrosoft.com::46aa50c4-9e70-4c04-803f-9f6542e81752" providerId="AD" clId="Web-{B9E5A066-12FD-2F89-95A0-DF55B2B78543}" dt="2023-05-09T03:22:25.139" v="12" actId="20577"/>
          <ac:spMkLst>
            <pc:docMk/>
            <pc:sldMk cId="3893986722" sldId="2147471994"/>
            <ac:spMk id="37" creationId="{7538981E-E0ED-558D-D1F7-E5B3152DAA25}"/>
          </ac:spMkLst>
        </pc:spChg>
      </pc:sldChg>
      <pc:sldChg chg="modSp">
        <pc:chgData name="vcramond" userId="S::vcramond_gmail.com#ext#@worldhealthorg.onmicrosoft.com::46aa50c4-9e70-4c04-803f-9f6542e81752" providerId="AD" clId="Web-{B9E5A066-12FD-2F89-95A0-DF55B2B78543}" dt="2023-05-09T03:23:36.844" v="56" actId="1076"/>
        <pc:sldMkLst>
          <pc:docMk/>
          <pc:sldMk cId="4089259123" sldId="2147471995"/>
        </pc:sldMkLst>
        <pc:grpChg chg="mod">
          <ac:chgData name="vcramond" userId="S::vcramond_gmail.com#ext#@worldhealthorg.onmicrosoft.com::46aa50c4-9e70-4c04-803f-9f6542e81752" providerId="AD" clId="Web-{B9E5A066-12FD-2F89-95A0-DF55B2B78543}" dt="2023-05-09T03:23:36.844" v="56" actId="1076"/>
          <ac:grpSpMkLst>
            <pc:docMk/>
            <pc:sldMk cId="4089259123" sldId="2147471995"/>
            <ac:grpSpMk id="29" creationId="{00000000-0000-0000-0000-000000000000}"/>
          </ac:grpSpMkLst>
        </pc:grpChg>
        <pc:picChg chg="mod">
          <ac:chgData name="vcramond" userId="S::vcramond_gmail.com#ext#@worldhealthorg.onmicrosoft.com::46aa50c4-9e70-4c04-803f-9f6542e81752" providerId="AD" clId="Web-{B9E5A066-12FD-2F89-95A0-DF55B2B78543}" dt="2023-05-09T03:23:32.375" v="55" actId="1076"/>
          <ac:picMkLst>
            <pc:docMk/>
            <pc:sldMk cId="4089259123" sldId="2147471995"/>
            <ac:picMk id="28" creationId="{00000000-0000-0000-0000-000000000000}"/>
          </ac:picMkLst>
        </pc:picChg>
      </pc:sldChg>
    </pc:docChg>
  </pc:docChgLst>
  <pc:docChgLst>
    <pc:chgData name="vcramond" userId="S::vcramond_gmail.com#ext#@worldhealthorg.onmicrosoft.com::46aa50c4-9e70-4c04-803f-9f6542e81752" providerId="AD" clId="Web-{A6CA85DD-95FA-B835-4F51-F07F30C35E89}"/>
    <pc:docChg chg="modSld">
      <pc:chgData name="vcramond" userId="S::vcramond_gmail.com#ext#@worldhealthorg.onmicrosoft.com::46aa50c4-9e70-4c04-803f-9f6542e81752" providerId="AD" clId="Web-{A6CA85DD-95FA-B835-4F51-F07F30C35E89}" dt="2023-05-09T03:27:40.877" v="5" actId="20577"/>
      <pc:docMkLst>
        <pc:docMk/>
      </pc:docMkLst>
      <pc:sldChg chg="modSp">
        <pc:chgData name="vcramond" userId="S::vcramond_gmail.com#ext#@worldhealthorg.onmicrosoft.com::46aa50c4-9e70-4c04-803f-9f6542e81752" providerId="AD" clId="Web-{A6CA85DD-95FA-B835-4F51-F07F30C35E89}" dt="2023-05-09T03:27:40.877" v="5" actId="20577"/>
        <pc:sldMkLst>
          <pc:docMk/>
          <pc:sldMk cId="489915762" sldId="2147471987"/>
        </pc:sldMkLst>
        <pc:spChg chg="mod">
          <ac:chgData name="vcramond" userId="S::vcramond_gmail.com#ext#@worldhealthorg.onmicrosoft.com::46aa50c4-9e70-4c04-803f-9f6542e81752" providerId="AD" clId="Web-{A6CA85DD-95FA-B835-4F51-F07F30C35E89}" dt="2023-05-09T03:27:40.877" v="5" actId="20577"/>
          <ac:spMkLst>
            <pc:docMk/>
            <pc:sldMk cId="489915762" sldId="2147471987"/>
            <ac:spMk id="3" creationId="{00000000-0000-0000-0000-000000000000}"/>
          </ac:spMkLst>
        </pc:spChg>
      </pc:sldChg>
      <pc:sldChg chg="modSp">
        <pc:chgData name="vcramond" userId="S::vcramond_gmail.com#ext#@worldhealthorg.onmicrosoft.com::46aa50c4-9e70-4c04-803f-9f6542e81752" providerId="AD" clId="Web-{A6CA85DD-95FA-B835-4F51-F07F30C35E89}" dt="2023-05-09T03:24:26.228" v="3" actId="1076"/>
        <pc:sldMkLst>
          <pc:docMk/>
          <pc:sldMk cId="4089259123" sldId="2147471995"/>
        </pc:sldMkLst>
        <pc:spChg chg="mod">
          <ac:chgData name="vcramond" userId="S::vcramond_gmail.com#ext#@worldhealthorg.onmicrosoft.com::46aa50c4-9e70-4c04-803f-9f6542e81752" providerId="AD" clId="Web-{A6CA85DD-95FA-B835-4F51-F07F30C35E89}" dt="2023-05-09T03:24:06.274" v="1" actId="1076"/>
          <ac:spMkLst>
            <pc:docMk/>
            <pc:sldMk cId="4089259123" sldId="2147471995"/>
            <ac:spMk id="17" creationId="{00000000-0000-0000-0000-000000000000}"/>
          </ac:spMkLst>
        </pc:spChg>
        <pc:spChg chg="mod">
          <ac:chgData name="vcramond" userId="S::vcramond_gmail.com#ext#@worldhealthorg.onmicrosoft.com::46aa50c4-9e70-4c04-803f-9f6542e81752" providerId="AD" clId="Web-{A6CA85DD-95FA-B835-4F51-F07F30C35E89}" dt="2023-05-09T03:24:21.962" v="2" actId="1076"/>
          <ac:spMkLst>
            <pc:docMk/>
            <pc:sldMk cId="4089259123" sldId="2147471995"/>
            <ac:spMk id="42" creationId="{00000000-0000-0000-0000-000000000000}"/>
          </ac:spMkLst>
        </pc:spChg>
        <pc:picChg chg="mod">
          <ac:chgData name="vcramond" userId="S::vcramond_gmail.com#ext#@worldhealthorg.onmicrosoft.com::46aa50c4-9e70-4c04-803f-9f6542e81752" providerId="AD" clId="Web-{A6CA85DD-95FA-B835-4F51-F07F30C35E89}" dt="2023-05-09T03:24:26.228" v="3" actId="1076"/>
          <ac:picMkLst>
            <pc:docMk/>
            <pc:sldMk cId="4089259123" sldId="2147471995"/>
            <ac:picMk id="45" creationId="{00000000-0000-0000-0000-000000000000}"/>
          </ac:picMkLst>
        </pc:picChg>
      </pc:sldChg>
    </pc:docChg>
  </pc:docChgLst>
  <pc:docChgLst>
    <pc:chgData name="NZOGU, Amuri Maurice" userId="S::nzogua@who.int::ecb84f29-e514-48fd-958b-5084513867cf" providerId="AD" clId="Web-{4B4C8FA9-50A6-AEED-9DFB-D1FB8AFD53BB}"/>
    <pc:docChg chg="mod addSld delSld modSld modMainMaster">
      <pc:chgData name="NZOGU, Amuri Maurice" userId="S::nzogua@who.int::ecb84f29-e514-48fd-958b-5084513867cf" providerId="AD" clId="Web-{4B4C8FA9-50A6-AEED-9DFB-D1FB8AFD53BB}" dt="2023-07-16T02:58:52.991" v="29"/>
      <pc:docMkLst>
        <pc:docMk/>
      </pc:docMkLst>
      <pc:sldChg chg="modSp">
        <pc:chgData name="NZOGU, Amuri Maurice" userId="S::nzogua@who.int::ecb84f29-e514-48fd-958b-5084513867cf" providerId="AD" clId="Web-{4B4C8FA9-50A6-AEED-9DFB-D1FB8AFD53BB}" dt="2023-07-16T02:56:22.014" v="6" actId="20577"/>
        <pc:sldMkLst>
          <pc:docMk/>
          <pc:sldMk cId="1213234432" sldId="2147471977"/>
        </pc:sldMkLst>
        <pc:spChg chg="mod">
          <ac:chgData name="NZOGU, Amuri Maurice" userId="S::nzogua@who.int::ecb84f29-e514-48fd-958b-5084513867cf" providerId="AD" clId="Web-{4B4C8FA9-50A6-AEED-9DFB-D1FB8AFD53BB}" dt="2023-07-16T02:56:22.014" v="6" actId="20577"/>
          <ac:spMkLst>
            <pc:docMk/>
            <pc:sldMk cId="1213234432" sldId="2147471977"/>
            <ac:spMk id="3" creationId="{58A66B30-AAEF-419D-A421-0A90D37DAD76}"/>
          </ac:spMkLst>
        </pc:spChg>
      </pc:sldChg>
      <pc:sldChg chg="addSp modSp modCm">
        <pc:chgData name="NZOGU, Amuri Maurice" userId="S::nzogua@who.int::ecb84f29-e514-48fd-958b-5084513867cf" providerId="AD" clId="Web-{4B4C8FA9-50A6-AEED-9DFB-D1FB8AFD53BB}" dt="2023-07-16T02:58:52.991" v="29"/>
        <pc:sldMkLst>
          <pc:docMk/>
          <pc:sldMk cId="4089259123" sldId="2147471995"/>
        </pc:sldMkLst>
        <pc:spChg chg="add mod">
          <ac:chgData name="NZOGU, Amuri Maurice" userId="S::nzogua@who.int::ecb84f29-e514-48fd-958b-5084513867cf" providerId="AD" clId="Web-{4B4C8FA9-50A6-AEED-9DFB-D1FB8AFD53BB}" dt="2023-07-16T02:58:43.694" v="27"/>
          <ac:spMkLst>
            <pc:docMk/>
            <pc:sldMk cId="4089259123" sldId="2147471995"/>
            <ac:spMk id="2" creationId="{6F067B1B-CEFC-321F-B230-5C7570038A68}"/>
          </ac:spMkLst>
        </pc:spChg>
        <pc:extLst>
          <p:ext xmlns:p="http://schemas.openxmlformats.org/presentationml/2006/main" uri="{D6D511B9-2390-475A-947B-AFAB55BFBCF1}">
            <pc226:cmChg xmlns:pc226="http://schemas.microsoft.com/office/powerpoint/2022/06/main/command" chg="">
              <pc226:chgData name="NZOGU, Amuri Maurice" userId="S::nzogua@who.int::ecb84f29-e514-48fd-958b-5084513867cf" providerId="AD" clId="Web-{4B4C8FA9-50A6-AEED-9DFB-D1FB8AFD53BB}" dt="2023-07-16T02:58:52.991" v="29"/>
              <pc2:cmMkLst xmlns:pc2="http://schemas.microsoft.com/office/powerpoint/2019/9/main/command">
                <pc:docMk/>
                <pc:sldMk cId="4089259123" sldId="2147471995"/>
                <pc2:cmMk id="{738AD14A-EF0E-4D36-82B5-9A635866933A}"/>
              </pc2:cmMkLst>
              <pc226:cmRplyChg chg="add">
                <pc226:chgData name="NZOGU, Amuri Maurice" userId="S::nzogua@who.int::ecb84f29-e514-48fd-958b-5084513867cf" providerId="AD" clId="Web-{4B4C8FA9-50A6-AEED-9DFB-D1FB8AFD53BB}" dt="2023-07-16T02:58:52.991" v="29"/>
                <pc2:cmRplyMkLst xmlns:pc2="http://schemas.microsoft.com/office/powerpoint/2019/9/main/command">
                  <pc:docMk/>
                  <pc:sldMk cId="4089259123" sldId="2147471995"/>
                  <pc2:cmMk id="{738AD14A-EF0E-4D36-82B5-9A635866933A}"/>
                  <pc2:cmRplyMk id="{DA7BFD79-48E1-4BAB-9BBD-13BEF108EC4F}"/>
                </pc2:cmRplyMkLst>
              </pc226:cmRplyChg>
            </pc226:cmChg>
          </p:ext>
        </pc:extLst>
      </pc:sldChg>
      <pc:sldChg chg="del">
        <pc:chgData name="NZOGU, Amuri Maurice" userId="S::nzogua@who.int::ecb84f29-e514-48fd-958b-5084513867cf" providerId="AD" clId="Web-{4B4C8FA9-50A6-AEED-9DFB-D1FB8AFD53BB}" dt="2023-07-16T02:55:47.855" v="1"/>
        <pc:sldMkLst>
          <pc:docMk/>
          <pc:sldMk cId="3300054746" sldId="2147471998"/>
        </pc:sldMkLst>
      </pc:sldChg>
      <pc:sldChg chg="add">
        <pc:chgData name="NZOGU, Amuri Maurice" userId="S::nzogua@who.int::ecb84f29-e514-48fd-958b-5084513867cf" providerId="AD" clId="Web-{4B4C8FA9-50A6-AEED-9DFB-D1FB8AFD53BB}" dt="2023-07-16T02:55:39.511" v="0"/>
        <pc:sldMkLst>
          <pc:docMk/>
          <pc:sldMk cId="1012178926" sldId="2147471999"/>
        </pc:sldMkLst>
      </pc:sldChg>
      <pc:sldMasterChg chg="addSldLayout modSldLayout">
        <pc:chgData name="NZOGU, Amuri Maurice" userId="S::nzogua@who.int::ecb84f29-e514-48fd-958b-5084513867cf" providerId="AD" clId="Web-{4B4C8FA9-50A6-AEED-9DFB-D1FB8AFD53BB}" dt="2023-07-16T02:55:39.511" v="0"/>
        <pc:sldMasterMkLst>
          <pc:docMk/>
          <pc:sldMasterMk cId="1415773443" sldId="2147483648"/>
        </pc:sldMasterMkLst>
        <pc:sldLayoutChg chg="add">
          <pc:chgData name="NZOGU, Amuri Maurice" userId="S::nzogua@who.int::ecb84f29-e514-48fd-958b-5084513867cf" providerId="AD" clId="Web-{4B4C8FA9-50A6-AEED-9DFB-D1FB8AFD53BB}" dt="2023-07-16T02:55:39.511" v="0"/>
          <pc:sldLayoutMkLst>
            <pc:docMk/>
            <pc:sldMasterMk cId="1415773443" sldId="2147483648"/>
            <pc:sldLayoutMk cId="2553340886" sldId="2147483698"/>
          </pc:sldLayoutMkLst>
        </pc:sldLayoutChg>
        <pc:sldLayoutChg chg="replId">
          <pc:chgData name="NZOGU, Amuri Maurice" userId="S::nzogua@who.int::ecb84f29-e514-48fd-958b-5084513867cf" providerId="AD" clId="Web-{4B4C8FA9-50A6-AEED-9DFB-D1FB8AFD53BB}" dt="2023-07-16T02:55:39.511" v="0"/>
          <pc:sldLayoutMkLst>
            <pc:docMk/>
            <pc:sldMasterMk cId="1415773443" sldId="2147483648"/>
            <pc:sldLayoutMk cId="2659777865" sldId="2147483699"/>
          </pc:sldLayoutMkLst>
        </pc:sldLayoutChg>
        <pc:sldLayoutChg chg="add">
          <pc:chgData name="NZOGU, Amuri Maurice" userId="S::nzogua@who.int::ecb84f29-e514-48fd-958b-5084513867cf" providerId="AD" clId="Web-{4B4C8FA9-50A6-AEED-9DFB-D1FB8AFD53BB}" dt="2023-07-16T02:55:39.511" v="0"/>
          <pc:sldLayoutMkLst>
            <pc:docMk/>
            <pc:sldMasterMk cId="1415773443" sldId="2147483648"/>
            <pc:sldLayoutMk cId="2553340886" sldId="2147483700"/>
          </pc:sldLayoutMkLst>
        </pc:sldLayoutChg>
        <pc:sldLayoutChg chg="add">
          <pc:chgData name="NZOGU, Amuri Maurice" userId="S::nzogua@who.int::ecb84f29-e514-48fd-958b-5084513867cf" providerId="AD" clId="Web-{4B4C8FA9-50A6-AEED-9DFB-D1FB8AFD53BB}" dt="2023-07-16T02:55:39.511" v="0"/>
          <pc:sldLayoutMkLst>
            <pc:docMk/>
            <pc:sldMasterMk cId="1415773443" sldId="2147483648"/>
            <pc:sldLayoutMk cId="2986451296" sldId="2147483701"/>
          </pc:sldLayoutMkLst>
        </pc:sldLayoutChg>
      </pc:sldMasterChg>
    </pc:docChg>
  </pc:docChgLst>
</pc:chgInfo>
</file>

<file path=ppt/comments/modernComment_7FFFD269_48507D00.xml><?xml version="1.0" encoding="utf-8"?>
<p188:cmLst xmlns:a="http://schemas.openxmlformats.org/drawingml/2006/main" xmlns:r="http://schemas.openxmlformats.org/officeDocument/2006/relationships" xmlns:p188="http://schemas.microsoft.com/office/powerpoint/2018/8/main">
  <p188:cm id="{BE9D65C1-D9E9-4878-A16D-68E384F10D04}" authorId="{8FCB19D1-E3DD-C5B8-C8B0-50255A664EA1}" created="2023-06-12T00:15:48.658">
    <ac:deMkLst xmlns:ac="http://schemas.microsoft.com/office/drawing/2013/main/command">
      <pc:docMk xmlns:pc="http://schemas.microsoft.com/office/powerpoint/2013/main/command"/>
      <pc:sldMk xmlns:pc="http://schemas.microsoft.com/office/powerpoint/2013/main/command" cId="1213234432" sldId="2147471977"/>
      <ac:spMk id="3" creationId="{58A66B30-AAEF-419D-A421-0A90D37DAD76}"/>
    </ac:deMkLst>
    <p188:txBody>
      <a:bodyPr/>
      <a:lstStyle/>
      <a:p>
        <a:r>
          <a:rPr lang="en-US"/>
          <a:t>should we change to FVD rather than Ebola and Marburg to remain consistent with the rest of these presentations?</a:t>
        </a:r>
      </a:p>
    </p188:txBody>
  </p188:cm>
</p188:cmLst>
</file>

<file path=ppt/comments/modernComment_7FFFD27B_F3BD2473.xml><?xml version="1.0" encoding="utf-8"?>
<p188:cmLst xmlns:a="http://schemas.openxmlformats.org/drawingml/2006/main" xmlns:r="http://schemas.openxmlformats.org/officeDocument/2006/relationships" xmlns:p188="http://schemas.microsoft.com/office/powerpoint/2018/8/main">
  <p188:cm id="{738AD14A-EF0E-4D36-82B5-9A635866933A}" authorId="{8FCB19D1-E3DD-C5B8-C8B0-50255A664EA1}" created="2023-06-12T02:08:11.429">
    <ac:deMkLst xmlns:ac="http://schemas.microsoft.com/office/drawing/2013/main/command">
      <pc:docMk xmlns:pc="http://schemas.microsoft.com/office/powerpoint/2013/main/command"/>
      <pc:sldMk xmlns:pc="http://schemas.microsoft.com/office/powerpoint/2013/main/command" cId="4089259123" sldId="2147471995"/>
      <ac:spMk id="13" creationId="{00000000-0000-0000-0000-000000000000}"/>
    </ac:deMkLst>
    <p188:replyLst>
      <p188:reply id="{DA7BFD79-48E1-4BAB-9BBD-13BEF108EC4F}" authorId="{4F538B43-7A95-03B2-DB55-7A36060CFD30}" created="2023-07-16T02:58:52.991">
        <p188:txBody>
          <a:bodyPr/>
          <a:lstStyle/>
          <a:p>
            <a:r>
              <a:rPr lang="fr-FR"/>
              <a:t>OKAY</a:t>
            </a:r>
          </a:p>
        </p188:txBody>
      </p188:reply>
    </p188:replyLst>
    <p188:txBody>
      <a:bodyPr/>
      <a:lstStyle/>
      <a:p>
        <a:r>
          <a:rPr lang="en-US"/>
          <a:t>Need to put somewhere that the blood needs to be cross matched and tested for transfusion transmittable infections</a:t>
        </a:r>
      </a:p>
    </p188:txBody>
  </p188:cm>
</p188:cmLst>
</file>

<file path=ppt/comments/modernComment_7FFFD27F_3C549FEE.xml><?xml version="1.0" encoding="utf-8"?>
<p188:cmLst xmlns:a="http://schemas.openxmlformats.org/drawingml/2006/main" xmlns:r="http://schemas.openxmlformats.org/officeDocument/2006/relationships" xmlns:p188="http://schemas.microsoft.com/office/powerpoint/2018/8/main">
  <p188:cm id="{5EC5AE14-13CE-4D25-9D36-6ED977274098}" authorId="{8FCB19D1-E3DD-C5B8-C8B0-50255A664EA1}" status="resolved" created="2023-05-19T08:40:45.841" complete="100000">
    <ac:txMkLst xmlns:ac="http://schemas.microsoft.com/office/drawing/2013/main/command">
      <pc:docMk xmlns:pc="http://schemas.microsoft.com/office/powerpoint/2013/main/command"/>
      <pc:sldMk xmlns:pc="http://schemas.microsoft.com/office/powerpoint/2013/main/command" cId="1012178926" sldId="2147471999"/>
      <ac:spMk id="10" creationId="{60B4B47C-B331-4EBA-919C-CD897A59C28C}"/>
      <ac:txMk cp="0">
        <ac:context len="197" hash="2870135865"/>
      </ac:txMk>
    </ac:txMkLst>
    <p188:pos x="2472764" y="261470"/>
    <p188:txBody>
      <a:bodyPr/>
      <a:lstStyle/>
      <a:p>
        <a:r>
          <a:rPr lang="en-US"/>
          <a:t>might put "not just an isolation room" as the last bullet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7B25686-C135-714D-ADAE-A031C4BC0204}" type="datetimeFigureOut">
              <a:rPr lang="en-US" smtClean="0"/>
              <a:pPr/>
              <a:t>7/15/2023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2385B747-18E9-E746-A276-B387773C2AC8}" type="slidenum">
              <a:rPr lang="en-US" smtClean="0"/>
              <a:pPr/>
              <a:t>‹N°›</a:t>
            </a:fld>
            <a:endParaRPr lang="en-US" dirty="0"/>
          </a:p>
        </p:txBody>
      </p:sp>
    </p:spTree>
    <p:extLst>
      <p:ext uri="{BB962C8B-B14F-4D97-AF65-F5344CB8AC3E}">
        <p14:creationId xmlns:p14="http://schemas.microsoft.com/office/powerpoint/2010/main" val="193377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ptodate.com/contents/hydrocortisone-drug-information?search=PPI%20in%20icu&amp;topicRef=1611&amp;source=see_li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DD62D978-1343-8041-8A8E-721480692BBD}" type="slidenum">
              <a:rPr lang="en-US" smtClean="0"/>
              <a:t>1</a:t>
            </a:fld>
            <a:endParaRPr lang="en-US"/>
          </a:p>
        </p:txBody>
      </p:sp>
    </p:spTree>
    <p:extLst>
      <p:ext uri="{BB962C8B-B14F-4D97-AF65-F5344CB8AC3E}">
        <p14:creationId xmlns:p14="http://schemas.microsoft.com/office/powerpoint/2010/main" val="242194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endParaRPr lang="fr-FR" dirty="0"/>
          </a:p>
        </p:txBody>
      </p:sp>
      <p:sp>
        <p:nvSpPr>
          <p:cNvPr id="4" name="Espace réservé du numéro de diapositive 3"/>
          <p:cNvSpPr>
            <a:spLocks noGrp="1"/>
          </p:cNvSpPr>
          <p:nvPr>
            <p:ph type="sldNum" sz="quarter" idx="10"/>
          </p:nvPr>
        </p:nvSpPr>
        <p:spPr/>
        <p:txBody>
          <a:bodyPr/>
          <a:lstStyle/>
          <a:p>
            <a:fld id="{2385B747-18E9-E746-A276-B387773C2AC8}" type="slidenum">
              <a:rPr lang="en-US" smtClean="0"/>
              <a:pPr/>
              <a:t>5</a:t>
            </a:fld>
            <a:endParaRPr lang="en-US" dirty="0"/>
          </a:p>
        </p:txBody>
      </p:sp>
    </p:spTree>
    <p:extLst>
      <p:ext uri="{BB962C8B-B14F-4D97-AF65-F5344CB8AC3E}">
        <p14:creationId xmlns:p14="http://schemas.microsoft.com/office/powerpoint/2010/main" val="138390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0"/>
          <a:lstStyle/>
          <a:p>
            <a:pPr rtl="0"/>
            <a:r>
              <a:rPr lang="en" sz="1800" b="0" kern="1200" dirty="0">
                <a:solidFill>
                  <a:srgbClr val="1E7FB8"/>
                </a:solidFill>
                <a:latin typeface="Segoe Condensed" panose="020B0606040200020203"/>
                <a:ea typeface="+mn-ea"/>
                <a:cs typeface="+mn-cs"/>
              </a:rPr>
              <a:t>Anaemia, Dr T. </a:t>
            </a:r>
            <a:r>
              <a:rPr lang="en" sz="900" dirty="0">
                <a:solidFill>
                  <a:schemeClr val="accent3">
                    <a:lumMod val="75000"/>
                  </a:schemeClr>
                </a:solidFill>
              </a:rPr>
              <a:t>Wuillemin, </a:t>
            </a:r>
            <a:r>
              <a:rPr lang="fr" sz="900" i="1" dirty="0">
                <a:solidFill>
                  <a:schemeClr val="accent3">
                    <a:lumMod val="75000"/>
                  </a:schemeClr>
                </a:solidFill>
                <a:latin typeface="Segoe Condensed" panose="020B0606040200020203"/>
              </a:rPr>
              <a:t>Hôpitaux universitaires de Genève, Département de médecine communautaire, de</a:t>
            </a:r>
          </a:p>
          <a:p>
            <a:pPr rtl="0"/>
            <a:r>
              <a:rPr lang="en" sz="900" dirty="0">
                <a:solidFill>
                  <a:schemeClr val="accent3">
                    <a:lumMod val="75000"/>
                  </a:schemeClr>
                </a:solidFill>
                <a:latin typeface="Segoe Condensed" panose="020B0606040200020203"/>
              </a:rPr>
              <a:t>Primary care and emergencies </a:t>
            </a:r>
          </a:p>
          <a:p>
            <a:pPr rtl="0"/>
            <a:r>
              <a:rPr lang="en" sz="900" dirty="0">
                <a:solidFill>
                  <a:schemeClr val="accent3">
                    <a:lumMod val="75000"/>
                  </a:schemeClr>
                </a:solidFill>
                <a:latin typeface="Segoe Condensed" panose="020B0606040200020203"/>
              </a:rPr>
              <a:t>https://www.hug.ch/sites/interhug/files/structures/medecine_de_premier_recours/Strategies/strategie_anemie.pdf</a:t>
            </a:r>
          </a:p>
        </p:txBody>
      </p:sp>
      <p:sp>
        <p:nvSpPr>
          <p:cNvPr id="4" name="Espace réservé du numéro de diapositive 3"/>
          <p:cNvSpPr>
            <a:spLocks noGrp="1"/>
          </p:cNvSpPr>
          <p:nvPr>
            <p:ph type="sldNum" sz="quarter" idx="10"/>
          </p:nvPr>
        </p:nvSpPr>
        <p:spPr/>
        <p:txBody>
          <a:bodyPr rtlCol="0"/>
          <a:lstStyle/>
          <a:p>
            <a:pPr rtl="0"/>
            <a:fld id="{5F84E6A9-2290-4A38-9FBA-6DCB53A8D1A5}" type="slidenum">
              <a:rPr lang="fr-FR" altLang="da-DK" smtClean="0"/>
              <a:t>8</a:t>
            </a:fld>
            <a:endParaRPr lang="fr-FR" altLang="da-DK" dirty="0"/>
          </a:p>
        </p:txBody>
      </p:sp>
    </p:spTree>
    <p:extLst>
      <p:ext uri="{BB962C8B-B14F-4D97-AF65-F5344CB8AC3E}">
        <p14:creationId xmlns:p14="http://schemas.microsoft.com/office/powerpoint/2010/main" val="261484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Arial"/>
                <a:cs typeface="Arial"/>
              </a:rPr>
              <a:t>Data supports the use of stress </a:t>
            </a:r>
            <a:r>
              <a:rPr lang="fr-FR" dirty="0" err="1">
                <a:latin typeface="Arial"/>
                <a:cs typeface="Arial"/>
              </a:rPr>
              <a:t>ulcer</a:t>
            </a:r>
            <a:r>
              <a:rPr lang="fr-FR" dirty="0">
                <a:latin typeface="Arial"/>
                <a:cs typeface="Arial"/>
              </a:rPr>
              <a:t> </a:t>
            </a:r>
            <a:r>
              <a:rPr lang="fr-FR" dirty="0" err="1">
                <a:latin typeface="Arial"/>
                <a:cs typeface="Arial"/>
              </a:rPr>
              <a:t>prophylaxis</a:t>
            </a:r>
            <a:r>
              <a:rPr lang="fr-FR" dirty="0">
                <a:latin typeface="Arial"/>
                <a:cs typeface="Arial"/>
              </a:rPr>
              <a:t> in the </a:t>
            </a:r>
            <a:r>
              <a:rPr lang="fr-FR" dirty="0" err="1">
                <a:latin typeface="Arial"/>
                <a:cs typeface="Arial"/>
              </a:rPr>
              <a:t>following</a:t>
            </a:r>
            <a:r>
              <a:rPr lang="fr-FR" dirty="0">
                <a:latin typeface="Arial"/>
                <a:cs typeface="Arial"/>
              </a:rPr>
              <a:t> ICU patients:</a:t>
            </a:r>
          </a:p>
          <a:p>
            <a:r>
              <a:rPr lang="fr-FR" dirty="0" err="1">
                <a:latin typeface="Arial"/>
                <a:cs typeface="Arial"/>
              </a:rPr>
              <a:t>Bleeding</a:t>
            </a:r>
            <a:r>
              <a:rPr lang="fr-FR" dirty="0">
                <a:latin typeface="Arial"/>
                <a:cs typeface="Arial"/>
              </a:rPr>
              <a:t> </a:t>
            </a:r>
            <a:r>
              <a:rPr lang="fr-FR" dirty="0" err="1">
                <a:latin typeface="Arial"/>
                <a:cs typeface="Arial"/>
              </a:rPr>
              <a:t>diathesis</a:t>
            </a:r>
            <a:r>
              <a:rPr lang="fr-FR" dirty="0">
                <a:latin typeface="Arial"/>
                <a:cs typeface="Arial"/>
              </a:rPr>
              <a:t> (</a:t>
            </a:r>
            <a:r>
              <a:rPr lang="fr-FR" dirty="0" err="1">
                <a:latin typeface="Arial"/>
                <a:cs typeface="Arial"/>
              </a:rPr>
              <a:t>eg</a:t>
            </a:r>
            <a:r>
              <a:rPr lang="fr-FR" dirty="0">
                <a:latin typeface="Arial"/>
                <a:cs typeface="Arial"/>
              </a:rPr>
              <a:t>, </a:t>
            </a:r>
            <a:r>
              <a:rPr lang="fr-FR" dirty="0" err="1">
                <a:latin typeface="Arial"/>
                <a:cs typeface="Arial"/>
              </a:rPr>
              <a:t>platelet</a:t>
            </a:r>
            <a:r>
              <a:rPr lang="fr-FR" dirty="0">
                <a:latin typeface="Arial"/>
                <a:cs typeface="Arial"/>
              </a:rPr>
              <a:t> count &lt;50,000 per m3, an international </a:t>
            </a:r>
            <a:r>
              <a:rPr lang="fr-FR" dirty="0" err="1">
                <a:latin typeface="Arial"/>
                <a:cs typeface="Arial"/>
              </a:rPr>
              <a:t>normalized</a:t>
            </a:r>
            <a:r>
              <a:rPr lang="fr-FR" dirty="0">
                <a:latin typeface="Arial"/>
                <a:cs typeface="Arial"/>
              </a:rPr>
              <a:t> ratio [INR] &gt;1.5, or a partial </a:t>
            </a:r>
            <a:r>
              <a:rPr lang="fr-FR" dirty="0" err="1">
                <a:latin typeface="Arial"/>
                <a:cs typeface="Arial"/>
              </a:rPr>
              <a:t>thromboplastin</a:t>
            </a:r>
            <a:r>
              <a:rPr lang="fr-FR" dirty="0">
                <a:latin typeface="Arial"/>
                <a:cs typeface="Arial"/>
              </a:rPr>
              <a:t> time [PTT] &gt;2 times the control value)</a:t>
            </a:r>
          </a:p>
          <a:p>
            <a:r>
              <a:rPr lang="fr-FR" dirty="0">
                <a:latin typeface="Arial"/>
                <a:cs typeface="Arial"/>
              </a:rPr>
              <a:t>●</a:t>
            </a:r>
            <a:r>
              <a:rPr lang="fr-FR" dirty="0" err="1">
                <a:latin typeface="Arial"/>
                <a:cs typeface="Arial"/>
              </a:rPr>
              <a:t>Mechanical</a:t>
            </a:r>
            <a:r>
              <a:rPr lang="fr-FR" dirty="0">
                <a:latin typeface="Arial"/>
                <a:cs typeface="Arial"/>
              </a:rPr>
              <a:t> ventilation for &gt;48 </a:t>
            </a:r>
            <a:r>
              <a:rPr lang="fr-FR" dirty="0" err="1">
                <a:latin typeface="Arial"/>
                <a:cs typeface="Arial"/>
              </a:rPr>
              <a:t>hours</a:t>
            </a:r>
            <a:r>
              <a:rPr lang="fr-FR" dirty="0">
                <a:latin typeface="Arial"/>
                <a:cs typeface="Arial"/>
              </a:rPr>
              <a:t> </a:t>
            </a:r>
            <a:r>
              <a:rPr lang="fr-FR" dirty="0" err="1">
                <a:latin typeface="Arial"/>
                <a:cs typeface="Arial"/>
              </a:rPr>
              <a:t>especially</a:t>
            </a:r>
            <a:r>
              <a:rPr lang="fr-FR" dirty="0">
                <a:latin typeface="Arial"/>
                <a:cs typeface="Arial"/>
              </a:rPr>
              <a:t> </a:t>
            </a:r>
            <a:r>
              <a:rPr lang="fr-FR" dirty="0" err="1">
                <a:latin typeface="Arial"/>
                <a:cs typeface="Arial"/>
              </a:rPr>
              <a:t>those</a:t>
            </a:r>
            <a:r>
              <a:rPr lang="fr-FR" dirty="0">
                <a:latin typeface="Arial"/>
                <a:cs typeface="Arial"/>
              </a:rPr>
              <a:t> </a:t>
            </a:r>
            <a:r>
              <a:rPr lang="fr-FR" dirty="0" err="1">
                <a:latin typeface="Arial"/>
                <a:cs typeface="Arial"/>
              </a:rPr>
              <a:t>who</a:t>
            </a:r>
            <a:r>
              <a:rPr lang="fr-FR" dirty="0">
                <a:latin typeface="Arial"/>
                <a:cs typeface="Arial"/>
              </a:rPr>
              <a:t> are not </a:t>
            </a:r>
            <a:r>
              <a:rPr lang="fr-FR" dirty="0" err="1">
                <a:latin typeface="Arial"/>
                <a:cs typeface="Arial"/>
              </a:rPr>
              <a:t>being</a:t>
            </a:r>
            <a:r>
              <a:rPr lang="fr-FR" dirty="0">
                <a:latin typeface="Arial"/>
                <a:cs typeface="Arial"/>
              </a:rPr>
              <a:t> </a:t>
            </a:r>
            <a:r>
              <a:rPr lang="fr-FR" dirty="0" err="1">
                <a:latin typeface="Arial"/>
                <a:cs typeface="Arial"/>
              </a:rPr>
              <a:t>enterally</a:t>
            </a:r>
            <a:r>
              <a:rPr lang="fr-FR" dirty="0">
                <a:latin typeface="Arial"/>
                <a:cs typeface="Arial"/>
              </a:rPr>
              <a:t> </a:t>
            </a:r>
            <a:r>
              <a:rPr lang="fr-FR" dirty="0" err="1">
                <a:latin typeface="Arial"/>
                <a:cs typeface="Arial"/>
              </a:rPr>
              <a:t>fed</a:t>
            </a:r>
          </a:p>
          <a:p>
            <a:r>
              <a:rPr lang="fr-FR" dirty="0">
                <a:latin typeface="Arial"/>
                <a:cs typeface="Arial"/>
              </a:rPr>
              <a:t>●</a:t>
            </a:r>
            <a:r>
              <a:rPr lang="fr-FR" dirty="0" err="1">
                <a:latin typeface="Arial"/>
                <a:cs typeface="Arial"/>
              </a:rPr>
              <a:t>Chronic</a:t>
            </a:r>
            <a:r>
              <a:rPr lang="fr-FR" dirty="0">
                <a:latin typeface="Arial"/>
                <a:cs typeface="Arial"/>
              </a:rPr>
              <a:t> </a:t>
            </a:r>
            <a:r>
              <a:rPr lang="fr-FR" dirty="0" err="1">
                <a:latin typeface="Arial"/>
                <a:cs typeface="Arial"/>
              </a:rPr>
              <a:t>liver</a:t>
            </a:r>
            <a:r>
              <a:rPr lang="fr-FR" dirty="0">
                <a:latin typeface="Arial"/>
                <a:cs typeface="Arial"/>
              </a:rPr>
              <a:t> </a:t>
            </a:r>
            <a:r>
              <a:rPr lang="fr-FR" dirty="0" err="1">
                <a:latin typeface="Arial"/>
                <a:cs typeface="Arial"/>
              </a:rPr>
              <a:t>disease</a:t>
            </a:r>
          </a:p>
          <a:p>
            <a:r>
              <a:rPr lang="fr-FR" dirty="0">
                <a:latin typeface="Arial"/>
                <a:cs typeface="Arial"/>
              </a:rPr>
              <a:t>●</a:t>
            </a:r>
            <a:r>
              <a:rPr lang="fr-FR" dirty="0" err="1">
                <a:latin typeface="Arial"/>
                <a:cs typeface="Arial"/>
              </a:rPr>
              <a:t>History</a:t>
            </a:r>
            <a:r>
              <a:rPr lang="fr-FR" dirty="0">
                <a:latin typeface="Arial"/>
                <a:cs typeface="Arial"/>
              </a:rPr>
              <a:t> of GI </a:t>
            </a:r>
            <a:r>
              <a:rPr lang="fr-FR" dirty="0" err="1">
                <a:latin typeface="Arial"/>
                <a:cs typeface="Arial"/>
              </a:rPr>
              <a:t>ulceration</a:t>
            </a:r>
            <a:r>
              <a:rPr lang="fr-FR" dirty="0">
                <a:latin typeface="Arial"/>
                <a:cs typeface="Arial"/>
              </a:rPr>
              <a:t> or GI </a:t>
            </a:r>
            <a:r>
              <a:rPr lang="fr-FR" dirty="0" err="1">
                <a:latin typeface="Arial"/>
                <a:cs typeface="Arial"/>
              </a:rPr>
              <a:t>bleeding</a:t>
            </a:r>
            <a:r>
              <a:rPr lang="fr-FR" dirty="0">
                <a:latin typeface="Arial"/>
                <a:cs typeface="Arial"/>
              </a:rPr>
              <a:t> </a:t>
            </a:r>
            <a:r>
              <a:rPr lang="fr-FR" dirty="0" err="1">
                <a:latin typeface="Arial"/>
                <a:cs typeface="Arial"/>
              </a:rPr>
              <a:t>within</a:t>
            </a:r>
            <a:r>
              <a:rPr lang="fr-FR" dirty="0">
                <a:latin typeface="Arial"/>
                <a:cs typeface="Arial"/>
              </a:rPr>
              <a:t> the </a:t>
            </a:r>
            <a:r>
              <a:rPr lang="fr-FR" dirty="0" err="1">
                <a:latin typeface="Arial"/>
                <a:cs typeface="Arial"/>
              </a:rPr>
              <a:t>past</a:t>
            </a:r>
            <a:r>
              <a:rPr lang="fr-FR" dirty="0">
                <a:latin typeface="Arial"/>
                <a:cs typeface="Arial"/>
              </a:rPr>
              <a:t> </a:t>
            </a:r>
            <a:r>
              <a:rPr lang="fr-FR" dirty="0" err="1">
                <a:latin typeface="Arial"/>
                <a:cs typeface="Arial"/>
              </a:rPr>
              <a:t>year</a:t>
            </a:r>
          </a:p>
          <a:p>
            <a:r>
              <a:rPr lang="fr-FR" dirty="0">
                <a:latin typeface="Arial"/>
                <a:cs typeface="Arial"/>
              </a:rPr>
              <a:t>●</a:t>
            </a:r>
            <a:r>
              <a:rPr lang="fr-FR" dirty="0" err="1">
                <a:latin typeface="Arial"/>
                <a:cs typeface="Arial"/>
              </a:rPr>
              <a:t>Traumatic</a:t>
            </a:r>
            <a:r>
              <a:rPr lang="fr-FR" dirty="0">
                <a:latin typeface="Arial"/>
                <a:cs typeface="Arial"/>
              </a:rPr>
              <a:t> </a:t>
            </a:r>
            <a:r>
              <a:rPr lang="fr-FR" dirty="0" err="1">
                <a:latin typeface="Arial"/>
                <a:cs typeface="Arial"/>
              </a:rPr>
              <a:t>brain</a:t>
            </a:r>
            <a:r>
              <a:rPr lang="fr-FR" dirty="0">
                <a:latin typeface="Arial"/>
                <a:cs typeface="Arial"/>
              </a:rPr>
              <a:t> </a:t>
            </a:r>
            <a:r>
              <a:rPr lang="fr-FR" dirty="0" err="1">
                <a:latin typeface="Arial"/>
                <a:cs typeface="Arial"/>
              </a:rPr>
              <a:t>injury</a:t>
            </a:r>
            <a:r>
              <a:rPr lang="fr-FR" dirty="0">
                <a:latin typeface="Arial"/>
                <a:cs typeface="Arial"/>
              </a:rPr>
              <a:t>, </a:t>
            </a:r>
            <a:r>
              <a:rPr lang="fr-FR" dirty="0" err="1">
                <a:latin typeface="Arial"/>
                <a:cs typeface="Arial"/>
              </a:rPr>
              <a:t>traumatic</a:t>
            </a:r>
            <a:r>
              <a:rPr lang="fr-FR" dirty="0">
                <a:latin typeface="Arial"/>
                <a:cs typeface="Arial"/>
              </a:rPr>
              <a:t> spinal </a:t>
            </a:r>
            <a:r>
              <a:rPr lang="fr-FR" dirty="0" err="1">
                <a:latin typeface="Arial"/>
                <a:cs typeface="Arial"/>
              </a:rPr>
              <a:t>cord</a:t>
            </a:r>
            <a:r>
              <a:rPr lang="fr-FR" dirty="0">
                <a:latin typeface="Arial"/>
                <a:cs typeface="Arial"/>
              </a:rPr>
              <a:t> </a:t>
            </a:r>
            <a:r>
              <a:rPr lang="fr-FR" dirty="0" err="1">
                <a:latin typeface="Arial"/>
                <a:cs typeface="Arial"/>
              </a:rPr>
              <a:t>injury</a:t>
            </a:r>
            <a:r>
              <a:rPr lang="fr-FR" dirty="0">
                <a:latin typeface="Arial"/>
                <a:cs typeface="Arial"/>
              </a:rPr>
              <a:t>, or </a:t>
            </a:r>
            <a:r>
              <a:rPr lang="fr-FR" dirty="0" err="1">
                <a:latin typeface="Arial"/>
                <a:cs typeface="Arial"/>
              </a:rPr>
              <a:t>burn</a:t>
            </a:r>
            <a:r>
              <a:rPr lang="fr-FR" dirty="0">
                <a:latin typeface="Arial"/>
                <a:cs typeface="Arial"/>
              </a:rPr>
              <a:t> </a:t>
            </a:r>
            <a:r>
              <a:rPr lang="fr-FR" dirty="0" err="1">
                <a:latin typeface="Arial"/>
                <a:cs typeface="Arial"/>
              </a:rPr>
              <a:t>injury</a:t>
            </a:r>
          </a:p>
          <a:p>
            <a:r>
              <a:rPr lang="fr-FR" dirty="0">
                <a:latin typeface="Arial"/>
                <a:cs typeface="Arial"/>
              </a:rPr>
              <a:t>●</a:t>
            </a:r>
            <a:r>
              <a:rPr lang="fr-FR" dirty="0" err="1">
                <a:latin typeface="Arial"/>
                <a:cs typeface="Arial"/>
              </a:rPr>
              <a:t>Two</a:t>
            </a:r>
            <a:r>
              <a:rPr lang="fr-FR" dirty="0">
                <a:latin typeface="Arial"/>
                <a:cs typeface="Arial"/>
              </a:rPr>
              <a:t> or more of the </a:t>
            </a:r>
            <a:r>
              <a:rPr lang="fr-FR" dirty="0" err="1">
                <a:latin typeface="Arial"/>
                <a:cs typeface="Arial"/>
              </a:rPr>
              <a:t>following</a:t>
            </a:r>
            <a:r>
              <a:rPr lang="fr-FR" dirty="0">
                <a:latin typeface="Arial"/>
                <a:cs typeface="Arial"/>
              </a:rPr>
              <a:t> minor </a:t>
            </a:r>
            <a:r>
              <a:rPr lang="fr-FR" dirty="0" err="1">
                <a:latin typeface="Arial"/>
                <a:cs typeface="Arial"/>
              </a:rPr>
              <a:t>criteria</a:t>
            </a:r>
            <a:r>
              <a:rPr lang="fr-FR" dirty="0">
                <a:latin typeface="Arial"/>
                <a:cs typeface="Arial"/>
              </a:rPr>
              <a:t>: sepsis, an ICU </a:t>
            </a:r>
            <a:r>
              <a:rPr lang="fr-FR" dirty="0" err="1">
                <a:latin typeface="Arial"/>
                <a:cs typeface="Arial"/>
              </a:rPr>
              <a:t>stay</a:t>
            </a:r>
            <a:r>
              <a:rPr lang="fr-FR" dirty="0">
                <a:latin typeface="Arial"/>
                <a:cs typeface="Arial"/>
              </a:rPr>
              <a:t> more </a:t>
            </a:r>
            <a:r>
              <a:rPr lang="fr-FR" dirty="0" err="1">
                <a:latin typeface="Arial"/>
                <a:cs typeface="Arial"/>
              </a:rPr>
              <a:t>than</a:t>
            </a:r>
            <a:r>
              <a:rPr lang="fr-FR" dirty="0">
                <a:latin typeface="Arial"/>
                <a:cs typeface="Arial"/>
              </a:rPr>
              <a:t> one </a:t>
            </a:r>
            <a:r>
              <a:rPr lang="fr-FR" dirty="0" err="1">
                <a:latin typeface="Arial"/>
                <a:cs typeface="Arial"/>
              </a:rPr>
              <a:t>week</a:t>
            </a:r>
            <a:r>
              <a:rPr lang="fr-FR" dirty="0">
                <a:latin typeface="Arial"/>
                <a:cs typeface="Arial"/>
              </a:rPr>
              <a:t>, </a:t>
            </a:r>
            <a:r>
              <a:rPr lang="fr-FR" dirty="0" err="1">
                <a:latin typeface="Arial"/>
                <a:cs typeface="Arial"/>
              </a:rPr>
              <a:t>occult</a:t>
            </a:r>
            <a:r>
              <a:rPr lang="fr-FR" dirty="0">
                <a:latin typeface="Arial"/>
                <a:cs typeface="Arial"/>
              </a:rPr>
              <a:t> GI </a:t>
            </a:r>
            <a:r>
              <a:rPr lang="fr-FR" dirty="0" err="1">
                <a:latin typeface="Arial"/>
                <a:cs typeface="Arial"/>
              </a:rPr>
              <a:t>bleeding</a:t>
            </a:r>
            <a:r>
              <a:rPr lang="fr-FR" dirty="0">
                <a:latin typeface="Arial"/>
                <a:cs typeface="Arial"/>
              </a:rPr>
              <a:t> for six or more </a:t>
            </a:r>
            <a:r>
              <a:rPr lang="fr-FR" dirty="0" err="1">
                <a:latin typeface="Arial"/>
                <a:cs typeface="Arial"/>
              </a:rPr>
              <a:t>days</a:t>
            </a:r>
            <a:r>
              <a:rPr lang="fr-FR" dirty="0">
                <a:latin typeface="Arial"/>
                <a:cs typeface="Arial"/>
              </a:rPr>
              <a:t>, or </a:t>
            </a:r>
            <a:r>
              <a:rPr lang="fr-FR" dirty="0" err="1">
                <a:latin typeface="Arial"/>
                <a:cs typeface="Arial"/>
              </a:rPr>
              <a:t>glucocorticoid</a:t>
            </a:r>
            <a:r>
              <a:rPr lang="fr-FR" dirty="0">
                <a:latin typeface="Arial"/>
                <a:cs typeface="Arial"/>
              </a:rPr>
              <a:t> </a:t>
            </a:r>
            <a:r>
              <a:rPr lang="fr-FR" dirty="0" err="1">
                <a:latin typeface="Arial"/>
                <a:cs typeface="Arial"/>
              </a:rPr>
              <a:t>therapy</a:t>
            </a:r>
            <a:r>
              <a:rPr lang="fr-FR" dirty="0">
                <a:latin typeface="Arial"/>
                <a:cs typeface="Arial"/>
              </a:rPr>
              <a:t> (more </a:t>
            </a:r>
            <a:r>
              <a:rPr lang="fr-FR" dirty="0" err="1">
                <a:latin typeface="Arial"/>
                <a:cs typeface="Arial"/>
              </a:rPr>
              <a:t>than</a:t>
            </a:r>
            <a:r>
              <a:rPr lang="fr-FR" dirty="0">
                <a:latin typeface="Arial"/>
                <a:cs typeface="Arial"/>
              </a:rPr>
              <a:t> 250 mg </a:t>
            </a:r>
            <a:r>
              <a:rPr lang="fr-FR" dirty="0">
                <a:latin typeface="Arial"/>
                <a:cs typeface="Arial"/>
                <a:hlinkClick r:id="rId3"/>
              </a:rPr>
              <a:t>hydrocortisone</a:t>
            </a:r>
            <a:r>
              <a:rPr lang="fr-FR" dirty="0">
                <a:latin typeface="Arial"/>
                <a:cs typeface="Arial"/>
              </a:rPr>
              <a:t> or the </a:t>
            </a:r>
            <a:r>
              <a:rPr lang="fr-FR" dirty="0" err="1">
                <a:latin typeface="Arial"/>
                <a:cs typeface="Arial"/>
              </a:rPr>
              <a:t>equivalent</a:t>
            </a:r>
            <a:r>
              <a:rPr lang="fr-FR" dirty="0">
                <a:latin typeface="Arial"/>
                <a:cs typeface="Arial"/>
              </a:rPr>
              <a:t>)</a:t>
            </a:r>
          </a:p>
          <a:p>
            <a:r>
              <a:rPr lang="fr-FR" dirty="0">
                <a:latin typeface="Arial"/>
                <a:cs typeface="Arial"/>
              </a:rPr>
              <a:t>●On </a:t>
            </a:r>
            <a:r>
              <a:rPr lang="fr-FR" dirty="0" err="1">
                <a:latin typeface="Arial"/>
                <a:cs typeface="Arial"/>
              </a:rPr>
              <a:t>nonsteroidal</a:t>
            </a:r>
            <a:r>
              <a:rPr lang="fr-FR" dirty="0">
                <a:latin typeface="Arial"/>
                <a:cs typeface="Arial"/>
              </a:rPr>
              <a:t> </a:t>
            </a:r>
            <a:r>
              <a:rPr lang="fr-FR" dirty="0" err="1">
                <a:latin typeface="Arial"/>
                <a:cs typeface="Arial"/>
              </a:rPr>
              <a:t>antiinflammatory</a:t>
            </a:r>
            <a:r>
              <a:rPr lang="fr-FR" dirty="0">
                <a:latin typeface="Arial"/>
                <a:cs typeface="Arial"/>
              </a:rPr>
              <a:t> or </a:t>
            </a:r>
            <a:r>
              <a:rPr lang="fr-FR" dirty="0" err="1">
                <a:latin typeface="Arial"/>
                <a:cs typeface="Arial"/>
              </a:rPr>
              <a:t>antiplatelet</a:t>
            </a:r>
            <a:r>
              <a:rPr lang="fr-FR" dirty="0">
                <a:latin typeface="Arial"/>
                <a:cs typeface="Arial"/>
              </a:rPr>
              <a:t> agents</a:t>
            </a:r>
          </a:p>
          <a:p>
            <a:endParaRPr lang="fr-FR" dirty="0">
              <a:cs typeface="Arial"/>
            </a:endParaRPr>
          </a:p>
        </p:txBody>
      </p:sp>
      <p:sp>
        <p:nvSpPr>
          <p:cNvPr id="4" name="Espace réservé du numéro de diapositive 3"/>
          <p:cNvSpPr>
            <a:spLocks noGrp="1"/>
          </p:cNvSpPr>
          <p:nvPr>
            <p:ph type="sldNum" sz="quarter" idx="10"/>
          </p:nvPr>
        </p:nvSpPr>
        <p:spPr/>
        <p:txBody>
          <a:bodyPr/>
          <a:lstStyle/>
          <a:p>
            <a:fld id="{2385B747-18E9-E746-A276-B387773C2AC8}" type="slidenum">
              <a:rPr lang="en-US" smtClean="0"/>
              <a:pPr/>
              <a:t>9</a:t>
            </a:fld>
            <a:endParaRPr lang="en-US" dirty="0"/>
          </a:p>
        </p:txBody>
      </p:sp>
    </p:spTree>
    <p:extLst>
      <p:ext uri="{BB962C8B-B14F-4D97-AF65-F5344CB8AC3E}">
        <p14:creationId xmlns:p14="http://schemas.microsoft.com/office/powerpoint/2010/main" val="148544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F84E6A9-2290-4A38-9FBA-6DCB53A8D1A5}" type="slidenum">
              <a:rPr lang="fr-FR" altLang="da-DK" smtClean="0"/>
              <a:t>12</a:t>
            </a:fld>
            <a:endParaRPr lang="fr-FR" altLang="da-DK" dirty="0"/>
          </a:p>
        </p:txBody>
      </p:sp>
    </p:spTree>
    <p:extLst>
      <p:ext uri="{BB962C8B-B14F-4D97-AF65-F5344CB8AC3E}">
        <p14:creationId xmlns:p14="http://schemas.microsoft.com/office/powerpoint/2010/main" val="329456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81914" y="1371603"/>
            <a:ext cx="5638800" cy="2170975"/>
          </a:xfrm>
        </p:spPr>
        <p:txBody>
          <a:bodyPr anchor="b" anchorCtr="0">
            <a:normAutofit/>
          </a:bodyPr>
          <a:lstStyle>
            <a:lvl1pPr algn="l">
              <a:defRPr sz="4800">
                <a:solidFill>
                  <a:schemeClr val="bg1"/>
                </a:solidFill>
              </a:defRPr>
            </a:lvl1pPr>
          </a:lstStyle>
          <a:p>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81914" y="366996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Google Shape;16;p20">
            <a:extLst>
              <a:ext uri="{FF2B5EF4-FFF2-40B4-BE49-F238E27FC236}">
                <a16:creationId xmlns:a16="http://schemas.microsoft.com/office/drawing/2014/main" id="{DC694ABE-754E-6A85-B64B-032784B02AFE}"/>
              </a:ext>
            </a:extLst>
          </p:cNvPr>
          <p:cNvSpPr txBox="1">
            <a:spLocks noGrp="1"/>
          </p:cNvSpPr>
          <p:nvPr>
            <p:ph type="sldNum" idx="4"/>
          </p:nvPr>
        </p:nvSpPr>
        <p:spPr>
          <a:xfrm>
            <a:off x="11461496" y="6246281"/>
            <a:ext cx="471038" cy="276959"/>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2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cxnSp>
        <p:nvCxnSpPr>
          <p:cNvPr id="5" name="Straight Connector 4">
            <a:extLst>
              <a:ext uri="{FF2B5EF4-FFF2-40B4-BE49-F238E27FC236}">
                <a16:creationId xmlns:a16="http://schemas.microsoft.com/office/drawing/2014/main" id="{94B31B52-257A-FF0E-677A-97501BF83B25}"/>
              </a:ext>
            </a:extLst>
          </p:cNvPr>
          <p:cNvCxnSpPr>
            <a:cxnSpLocks/>
          </p:cNvCxnSpPr>
          <p:nvPr userDrawn="1"/>
        </p:nvCxnSpPr>
        <p:spPr>
          <a:xfrm>
            <a:off x="457200" y="1371603"/>
            <a:ext cx="9564129"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94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_photo">
    <p:bg>
      <p:bgRef idx="1001">
        <a:schemeClr val="bg1"/>
      </p:bgRef>
    </p:bg>
    <p:spTree>
      <p:nvGrpSpPr>
        <p:cNvPr id="1" name=""/>
        <p:cNvGrpSpPr/>
        <p:nvPr/>
      </p:nvGrpSpPr>
      <p:grpSpPr>
        <a:xfrm>
          <a:off x="0" y="0"/>
          <a:ext cx="0" cy="0"/>
          <a:chOff x="0" y="0"/>
          <a:chExt cx="0" cy="0"/>
        </a:xfrm>
      </p:grpSpPr>
      <p:grpSp>
        <p:nvGrpSpPr>
          <p:cNvPr id="15" name="Google Shape;7;p20">
            <a:extLst>
              <a:ext uri="{FF2B5EF4-FFF2-40B4-BE49-F238E27FC236}">
                <a16:creationId xmlns:a16="http://schemas.microsoft.com/office/drawing/2014/main" id="{F074E73C-2A1B-07C6-CFB9-FB5484A4F0F5}"/>
              </a:ext>
            </a:extLst>
          </p:cNvPr>
          <p:cNvGrpSpPr/>
          <p:nvPr userDrawn="1"/>
        </p:nvGrpSpPr>
        <p:grpSpPr>
          <a:xfrm>
            <a:off x="9111943" y="6027053"/>
            <a:ext cx="2424115" cy="569667"/>
            <a:chOff x="-4" y="0"/>
            <a:chExt cx="2424114" cy="569666"/>
          </a:xfrm>
        </p:grpSpPr>
        <p:sp>
          <p:nvSpPr>
            <p:cNvPr id="16" name="Google Shape;8;p20">
              <a:extLst>
                <a:ext uri="{FF2B5EF4-FFF2-40B4-BE49-F238E27FC236}">
                  <a16:creationId xmlns:a16="http://schemas.microsoft.com/office/drawing/2014/main" id="{85E667D8-FAE4-577B-CE79-EE1B163A3A33}"/>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7" name="Google Shape;9;p20">
              <a:extLst>
                <a:ext uri="{FF2B5EF4-FFF2-40B4-BE49-F238E27FC236}">
                  <a16:creationId xmlns:a16="http://schemas.microsoft.com/office/drawing/2014/main" id="{B41A21FC-0946-5A0D-D5C1-AD51FBB57777}"/>
                </a:ext>
              </a:extLst>
            </p:cNvPr>
            <p:cNvGrpSpPr/>
            <p:nvPr/>
          </p:nvGrpSpPr>
          <p:grpSpPr>
            <a:xfrm>
              <a:off x="-4" y="88038"/>
              <a:ext cx="2414516" cy="481628"/>
              <a:chOff x="-2" y="-1"/>
              <a:chExt cx="2414514" cy="481626"/>
            </a:xfrm>
          </p:grpSpPr>
          <p:sp>
            <p:nvSpPr>
              <p:cNvPr id="18" name="Google Shape;10;p20">
                <a:extLst>
                  <a:ext uri="{FF2B5EF4-FFF2-40B4-BE49-F238E27FC236}">
                    <a16:creationId xmlns:a16="http://schemas.microsoft.com/office/drawing/2014/main" id="{CFD88B78-4B75-9E06-75AC-93907D271785}"/>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9" name="Google Shape;11;p20">
                <a:extLst>
                  <a:ext uri="{FF2B5EF4-FFF2-40B4-BE49-F238E27FC236}">
                    <a16:creationId xmlns:a16="http://schemas.microsoft.com/office/drawing/2014/main" id="{F10AA3BE-2DB5-D7F4-0681-A97CBDABB96D}"/>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4" name="Picture Placeholder 3">
            <a:extLst>
              <a:ext uri="{FF2B5EF4-FFF2-40B4-BE49-F238E27FC236}">
                <a16:creationId xmlns:a16="http://schemas.microsoft.com/office/drawing/2014/main" id="{1CA376D9-E4B2-BD0A-E9EA-8A4949093E26}"/>
              </a:ext>
            </a:extLst>
          </p:cNvPr>
          <p:cNvSpPr>
            <a:spLocks noGrp="1"/>
          </p:cNvSpPr>
          <p:nvPr>
            <p:ph type="pic" sz="quarter" idx="13"/>
          </p:nvPr>
        </p:nvSpPr>
        <p:spPr>
          <a:xfrm>
            <a:off x="0" y="0"/>
            <a:ext cx="12192000" cy="6858000"/>
          </a:xfrm>
        </p:spPr>
        <p:txBody>
          <a:bodyPr/>
          <a:lstStyle/>
          <a:p>
            <a:endParaRPr lang="en-FR"/>
          </a:p>
        </p:txBody>
      </p:sp>
      <p:pic>
        <p:nvPicPr>
          <p:cNvPr id="9" name="Picture 8">
            <a:extLst>
              <a:ext uri="{FF2B5EF4-FFF2-40B4-BE49-F238E27FC236}">
                <a16:creationId xmlns:a16="http://schemas.microsoft.com/office/drawing/2014/main" id="{9F263B6D-8996-474F-BAA8-575C05E666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3061" y="5988548"/>
            <a:ext cx="2206278" cy="671743"/>
          </a:xfrm>
          <a:prstGeom prst="rect">
            <a:avLst/>
          </a:prstGeom>
        </p:spPr>
      </p:pic>
      <p:sp>
        <p:nvSpPr>
          <p:cNvPr id="5" name="Oval 4">
            <a:extLst>
              <a:ext uri="{FF2B5EF4-FFF2-40B4-BE49-F238E27FC236}">
                <a16:creationId xmlns:a16="http://schemas.microsoft.com/office/drawing/2014/main" id="{D781E281-A601-36AE-AE89-5E6C6FF6ABAA}"/>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Google Shape;16;p20">
            <a:extLst>
              <a:ext uri="{FF2B5EF4-FFF2-40B4-BE49-F238E27FC236}">
                <a16:creationId xmlns:a16="http://schemas.microsoft.com/office/drawing/2014/main" id="{9492C225-5CA7-E545-A1CF-C6769959CA8C}"/>
              </a:ext>
            </a:extLst>
          </p:cNvPr>
          <p:cNvSpPr txBox="1">
            <a:spLocks noGrp="1"/>
          </p:cNvSpPr>
          <p:nvPr>
            <p:ph type="sldNum" idx="4"/>
          </p:nvPr>
        </p:nvSpPr>
        <p:spPr>
          <a:xfrm>
            <a:off x="11461496" y="6253975"/>
            <a:ext cx="471038" cy="261570"/>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1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205305329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grpSp>
        <p:nvGrpSpPr>
          <p:cNvPr id="3" name="Google Shape;7;p20">
            <a:extLst>
              <a:ext uri="{FF2B5EF4-FFF2-40B4-BE49-F238E27FC236}">
                <a16:creationId xmlns:a16="http://schemas.microsoft.com/office/drawing/2014/main" id="{D03EE777-8A00-0FC1-6981-CFD343C21A2A}"/>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7BAABCA0-53F9-E1AB-F50E-90B6D7AC5D98}"/>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0CE5751B-311B-0C44-EB3C-A523CF1F226B}"/>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61D1A2AC-B7BC-40BF-2308-CBCBB9601071}"/>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DFE80DA1-FD01-3B06-F96F-0393B963483E}"/>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190A1807-A95D-B03A-64C4-391A3B3FFF5B}"/>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5234382C-E9BC-1026-8252-85A9DC069FD8}"/>
              </a:ext>
            </a:extLst>
          </p:cNvPr>
          <p:cNvSpPr>
            <a:spLocks noGrp="1"/>
          </p:cNvSpPr>
          <p:nvPr>
            <p:ph type="sldNum" sz="quarter" idx="12"/>
          </p:nvPr>
        </p:nvSpPr>
        <p:spPr>
          <a:xfrm>
            <a:off x="11503048" y="623454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5" name="Oval 4">
            <a:extLst>
              <a:ext uri="{FF2B5EF4-FFF2-40B4-BE49-F238E27FC236}">
                <a16:creationId xmlns:a16="http://schemas.microsoft.com/office/drawing/2014/main" id="{BFBF7C18-D462-FEF5-CC4E-409491A2B252}"/>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Google Shape;16;p20">
            <a:extLst>
              <a:ext uri="{FF2B5EF4-FFF2-40B4-BE49-F238E27FC236}">
                <a16:creationId xmlns:a16="http://schemas.microsoft.com/office/drawing/2014/main" id="{158908BB-AE49-4216-722C-243ED169CD3B}"/>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3038216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grpSp>
        <p:nvGrpSpPr>
          <p:cNvPr id="3" name="Google Shape;7;p20">
            <a:extLst>
              <a:ext uri="{FF2B5EF4-FFF2-40B4-BE49-F238E27FC236}">
                <a16:creationId xmlns:a16="http://schemas.microsoft.com/office/drawing/2014/main" id="{51D1D9E2-1EA9-4447-512C-714F935A9200}"/>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F4F44D60-4D28-C61E-5884-FCA2B844CB0B}"/>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5811F819-7069-07C0-3095-1F8E0FF3D693}"/>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037C8A51-0A3D-EA91-41BF-315C3FC34868}"/>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29885FB6-896E-9BCC-95CF-C11FF6193932}"/>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520E3EEA-5EFD-2E07-D943-EAC1256B7638}"/>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7A96B3A1-40D4-7C82-BE6A-F449A48B6761}"/>
              </a:ext>
            </a:extLst>
          </p:cNvPr>
          <p:cNvSpPr>
            <a:spLocks noGrp="1"/>
          </p:cNvSpPr>
          <p:nvPr>
            <p:ph type="sldNum" sz="quarter" idx="12"/>
          </p:nvPr>
        </p:nvSpPr>
        <p:spPr>
          <a:xfrm>
            <a:off x="11503048" y="623454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5" name="Oval 4">
            <a:extLst>
              <a:ext uri="{FF2B5EF4-FFF2-40B4-BE49-F238E27FC236}">
                <a16:creationId xmlns:a16="http://schemas.microsoft.com/office/drawing/2014/main" id="{B1F92FFE-A7AD-2DC5-F914-F57BD4B37016}"/>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Google Shape;16;p20">
            <a:extLst>
              <a:ext uri="{FF2B5EF4-FFF2-40B4-BE49-F238E27FC236}">
                <a16:creationId xmlns:a16="http://schemas.microsoft.com/office/drawing/2014/main" id="{49F3EBDA-5DD4-4001-2C6C-DA4899F385AE}"/>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239223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grpSp>
        <p:nvGrpSpPr>
          <p:cNvPr id="3" name="Google Shape;7;p20">
            <a:extLst>
              <a:ext uri="{FF2B5EF4-FFF2-40B4-BE49-F238E27FC236}">
                <a16:creationId xmlns:a16="http://schemas.microsoft.com/office/drawing/2014/main" id="{EFAA04C1-0A52-EB21-AD96-ACB87D1827D3}"/>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388BEA11-6BEF-1F8E-9214-779406AD3EC5}"/>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E1D8EAD1-FDE6-1722-4C34-7DBDEAE0B74C}"/>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DE3A5787-D7FF-F0F1-DA38-F3B6D088724F}"/>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DD00D678-D1C1-DE14-994B-3B1694F3B8BA}"/>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EBE0868C-E02D-F800-1E74-F1DD93278DCB}"/>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594AD936-61EA-E342-A6D1-9FD2DF1AE9C7}"/>
              </a:ext>
            </a:extLst>
          </p:cNvPr>
          <p:cNvSpPr>
            <a:spLocks noGrp="1"/>
          </p:cNvSpPr>
          <p:nvPr>
            <p:ph type="sldNum" sz="quarter" idx="12"/>
          </p:nvPr>
        </p:nvSpPr>
        <p:spPr>
          <a:xfrm>
            <a:off x="11503048" y="623454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5" name="Oval 4">
            <a:extLst>
              <a:ext uri="{FF2B5EF4-FFF2-40B4-BE49-F238E27FC236}">
                <a16:creationId xmlns:a16="http://schemas.microsoft.com/office/drawing/2014/main" id="{51BD65CE-A8F2-EDD9-DD71-76F2BFFB7154}"/>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Google Shape;16;p20">
            <a:extLst>
              <a:ext uri="{FF2B5EF4-FFF2-40B4-BE49-F238E27FC236}">
                <a16:creationId xmlns:a16="http://schemas.microsoft.com/office/drawing/2014/main" id="{80ED6CB5-3EFC-84FA-77EC-01FDC1158ABD}"/>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1253905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grpSp>
        <p:nvGrpSpPr>
          <p:cNvPr id="3" name="Google Shape;7;p20">
            <a:extLst>
              <a:ext uri="{FF2B5EF4-FFF2-40B4-BE49-F238E27FC236}">
                <a16:creationId xmlns:a16="http://schemas.microsoft.com/office/drawing/2014/main" id="{B9A1CFCB-BD7D-7A52-6292-D848723FA2D7}"/>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F4FA2553-F21C-85F4-7725-6E56B40A01C3}"/>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E630CF28-E97F-B1D2-C833-639AB7590A54}"/>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E1A99D48-E65C-E469-52FB-7AF722C3CD5B}"/>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C14C9DEA-2B70-F543-68CB-8DC6F022F6B9}"/>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60CAE6E4-C9D7-F5B5-A3AD-3F4EB911F457}"/>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3048" y="623454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5" name="Oval 4">
            <a:extLst>
              <a:ext uri="{FF2B5EF4-FFF2-40B4-BE49-F238E27FC236}">
                <a16:creationId xmlns:a16="http://schemas.microsoft.com/office/drawing/2014/main" id="{82A57443-C20A-C317-5B45-5C15C99C9129}"/>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8" name="Google Shape;16;p20">
            <a:extLst>
              <a:ext uri="{FF2B5EF4-FFF2-40B4-BE49-F238E27FC236}">
                <a16:creationId xmlns:a16="http://schemas.microsoft.com/office/drawing/2014/main" id="{6AD6A3E2-0EFE-EE53-70A6-7C765A37853B}"/>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204148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grpSp>
        <p:nvGrpSpPr>
          <p:cNvPr id="3" name="Google Shape;7;p20">
            <a:extLst>
              <a:ext uri="{FF2B5EF4-FFF2-40B4-BE49-F238E27FC236}">
                <a16:creationId xmlns:a16="http://schemas.microsoft.com/office/drawing/2014/main" id="{C1DCE0A9-C113-BFAC-3F5D-54B929667000}"/>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2AE7E822-9FA7-6BBB-6749-1F44B072200B}"/>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EFEE61A2-C523-4AD9-CBC1-D9974E65F39E}"/>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499C892F-3232-BF88-6193-10818A6915C7}"/>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E7360D6E-9830-EBE0-5101-5E9CA82BBAD0}"/>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1325FFEA-222E-2B75-73C3-EEF967819C02}"/>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46E8F23D-0DFB-9EB0-A6BE-1D0C9C4858F5}"/>
              </a:ext>
            </a:extLst>
          </p:cNvPr>
          <p:cNvSpPr>
            <a:spLocks noGrp="1"/>
          </p:cNvSpPr>
          <p:nvPr>
            <p:ph type="sldNum" sz="quarter" idx="12"/>
          </p:nvPr>
        </p:nvSpPr>
        <p:spPr>
          <a:xfrm>
            <a:off x="11503048" y="622438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5" name="Oval 4">
            <a:extLst>
              <a:ext uri="{FF2B5EF4-FFF2-40B4-BE49-F238E27FC236}">
                <a16:creationId xmlns:a16="http://schemas.microsoft.com/office/drawing/2014/main" id="{05B7DD47-6A5E-7F86-7E4C-4DB936DD5792}"/>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Google Shape;16;p20">
            <a:extLst>
              <a:ext uri="{FF2B5EF4-FFF2-40B4-BE49-F238E27FC236}">
                <a16:creationId xmlns:a16="http://schemas.microsoft.com/office/drawing/2014/main" id="{85AC4125-0076-3959-1737-883DA9BE090D}"/>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23793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grpSp>
        <p:nvGrpSpPr>
          <p:cNvPr id="3" name="Google Shape;7;p20">
            <a:extLst>
              <a:ext uri="{FF2B5EF4-FFF2-40B4-BE49-F238E27FC236}">
                <a16:creationId xmlns:a16="http://schemas.microsoft.com/office/drawing/2014/main" id="{44926866-5D23-9076-A8C2-D3F9C53ED6DF}"/>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B104E3E2-0CAE-D6E8-EE9C-3D1D2B630AAB}"/>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7" name="Google Shape;9;p20">
              <a:extLst>
                <a:ext uri="{FF2B5EF4-FFF2-40B4-BE49-F238E27FC236}">
                  <a16:creationId xmlns:a16="http://schemas.microsoft.com/office/drawing/2014/main" id="{35D71477-7839-E445-ACE0-19A2F0547435}"/>
                </a:ext>
              </a:extLst>
            </p:cNvPr>
            <p:cNvGrpSpPr/>
            <p:nvPr/>
          </p:nvGrpSpPr>
          <p:grpSpPr>
            <a:xfrm>
              <a:off x="-4" y="88038"/>
              <a:ext cx="2414516" cy="481628"/>
              <a:chOff x="-2" y="-1"/>
              <a:chExt cx="2414514" cy="481626"/>
            </a:xfrm>
          </p:grpSpPr>
          <p:sp>
            <p:nvSpPr>
              <p:cNvPr id="10" name="Google Shape;10;p20">
                <a:extLst>
                  <a:ext uri="{FF2B5EF4-FFF2-40B4-BE49-F238E27FC236}">
                    <a16:creationId xmlns:a16="http://schemas.microsoft.com/office/drawing/2014/main" id="{7C28AD0B-676E-61A5-D973-B1DCAEC76D86}"/>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B719EE15-B6D7-0C96-E25B-19764AE2E3F5}"/>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9B302CE1-9519-ACC7-B2BB-092D9C8D7218}"/>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398BD16C-053D-CD17-082A-8C7BF3AE0070}"/>
              </a:ext>
            </a:extLst>
          </p:cNvPr>
          <p:cNvSpPr>
            <a:spLocks noGrp="1"/>
          </p:cNvSpPr>
          <p:nvPr>
            <p:ph type="sldNum" sz="quarter" idx="12"/>
          </p:nvPr>
        </p:nvSpPr>
        <p:spPr>
          <a:xfrm>
            <a:off x="11503048" y="623454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5" name="Oval 4">
            <a:extLst>
              <a:ext uri="{FF2B5EF4-FFF2-40B4-BE49-F238E27FC236}">
                <a16:creationId xmlns:a16="http://schemas.microsoft.com/office/drawing/2014/main" id="{7575A747-7FF9-9C7F-485E-643862A9CF8D}"/>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Google Shape;16;p20">
            <a:extLst>
              <a:ext uri="{FF2B5EF4-FFF2-40B4-BE49-F238E27FC236}">
                <a16:creationId xmlns:a16="http://schemas.microsoft.com/office/drawing/2014/main" id="{DA77C096-556C-6EBF-F3D1-4B1179080DC0}"/>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191867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dirty="0"/>
              <a:t>Click to edit Master title style</a:t>
            </a:r>
          </a:p>
        </p:txBody>
      </p: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grpSp>
        <p:nvGrpSpPr>
          <p:cNvPr id="3" name="Google Shape;7;p20">
            <a:extLst>
              <a:ext uri="{FF2B5EF4-FFF2-40B4-BE49-F238E27FC236}">
                <a16:creationId xmlns:a16="http://schemas.microsoft.com/office/drawing/2014/main" id="{066A89AF-526A-E6FA-BC6A-07334EB5AC09}"/>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611CD18F-C012-3618-BD83-D66B83764293}"/>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70E502BE-E578-C83B-B232-F876446970FB}"/>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9362C5A1-EF19-0CEA-7841-F3CE2AEE7421}"/>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5D7DC8BB-A9E3-5BE8-C153-97DF561E9913}"/>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E69F9854-9C63-DEBB-D80B-65462455F14A}"/>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746DC77F-9787-9D97-599B-5E90CE410D5A}"/>
              </a:ext>
            </a:extLst>
          </p:cNvPr>
          <p:cNvSpPr>
            <a:spLocks noGrp="1"/>
          </p:cNvSpPr>
          <p:nvPr>
            <p:ph type="sldNum" sz="quarter" idx="12"/>
          </p:nvPr>
        </p:nvSpPr>
        <p:spPr>
          <a:xfrm>
            <a:off x="11503048" y="622438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5" name="Oval 4">
            <a:extLst>
              <a:ext uri="{FF2B5EF4-FFF2-40B4-BE49-F238E27FC236}">
                <a16:creationId xmlns:a16="http://schemas.microsoft.com/office/drawing/2014/main" id="{2482F94F-2CF9-0008-BD80-56BD0B849F21}"/>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Google Shape;16;p20">
            <a:extLst>
              <a:ext uri="{FF2B5EF4-FFF2-40B4-BE49-F238E27FC236}">
                <a16:creationId xmlns:a16="http://schemas.microsoft.com/office/drawing/2014/main" id="{266B8E2D-326E-C47A-18CD-8ED1170E53E4}"/>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3646425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dirty="0"/>
              <a:t>Click to edit Master title style</a:t>
            </a:r>
          </a:p>
        </p:txBody>
      </p: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3" name="Oval 12">
            <a:extLst>
              <a:ext uri="{FF2B5EF4-FFF2-40B4-BE49-F238E27FC236}">
                <a16:creationId xmlns:a16="http://schemas.microsoft.com/office/drawing/2014/main" id="{9A913371-0C7D-5EE8-EED4-06C3BE26A90B}"/>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786B96A1-C40F-0C51-83E0-B3E47B16AF68}"/>
              </a:ext>
            </a:extLst>
          </p:cNvPr>
          <p:cNvSpPr>
            <a:spLocks noGrp="1"/>
          </p:cNvSpPr>
          <p:nvPr>
            <p:ph type="sldNum" sz="quarter" idx="12"/>
          </p:nvPr>
        </p:nvSpPr>
        <p:spPr>
          <a:xfrm>
            <a:off x="11503048" y="622438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3" name="Oval 2">
            <a:extLst>
              <a:ext uri="{FF2B5EF4-FFF2-40B4-BE49-F238E27FC236}">
                <a16:creationId xmlns:a16="http://schemas.microsoft.com/office/drawing/2014/main" id="{8832DA24-7E90-4DAF-E7E5-C0D6EBCBDE3E}"/>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4" name="Google Shape;16;p20">
            <a:extLst>
              <a:ext uri="{FF2B5EF4-FFF2-40B4-BE49-F238E27FC236}">
                <a16:creationId xmlns:a16="http://schemas.microsoft.com/office/drawing/2014/main" id="{0EE851CF-0976-DA55-436D-9010600FF09F}"/>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323435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dirty="0"/>
              <a:t>Click to edit Master title style</a:t>
            </a:r>
          </a:p>
        </p:txBody>
      </p: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3" name="Google Shape;7;p20">
            <a:extLst>
              <a:ext uri="{FF2B5EF4-FFF2-40B4-BE49-F238E27FC236}">
                <a16:creationId xmlns:a16="http://schemas.microsoft.com/office/drawing/2014/main" id="{1F0D2499-3DF3-F315-BC15-A0E4B459A511}"/>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0880ABDB-8DD0-DA6B-8BEC-7BD0DC2B77D8}"/>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EF242CCC-FCD9-88B3-529F-C1D20E26758E}"/>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70145AC7-6D77-BF52-4BC4-C7A6350D321A}"/>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BCE1C569-C492-CB35-FD73-CD20FADD38BA}"/>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CBED0F4F-29A3-D39F-93A0-A5811725D099}"/>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9DCF1A14-C3D6-E3E1-A52F-6C5CFA1100BE}"/>
              </a:ext>
            </a:extLst>
          </p:cNvPr>
          <p:cNvSpPr>
            <a:spLocks noGrp="1"/>
          </p:cNvSpPr>
          <p:nvPr>
            <p:ph type="sldNum" sz="quarter" idx="12"/>
          </p:nvPr>
        </p:nvSpPr>
        <p:spPr>
          <a:xfrm>
            <a:off x="11503048" y="622438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5" name="Oval 4">
            <a:extLst>
              <a:ext uri="{FF2B5EF4-FFF2-40B4-BE49-F238E27FC236}">
                <a16:creationId xmlns:a16="http://schemas.microsoft.com/office/drawing/2014/main" id="{ED2D252C-056A-0C44-C1B0-0D18F8F6E275}"/>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Google Shape;16;p20">
            <a:extLst>
              <a:ext uri="{FF2B5EF4-FFF2-40B4-BE49-F238E27FC236}">
                <a16:creationId xmlns:a16="http://schemas.microsoft.com/office/drawing/2014/main" id="{F338F989-8AEA-C0FB-F25D-66E812F9CC53}"/>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33341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b" anchorCtr="0">
            <a:normAutofit/>
          </a:bodyPr>
          <a:lstStyle>
            <a:lvl1pPr algn="l">
              <a:defRPr sz="4800">
                <a:solidFill>
                  <a:schemeClr val="bg1"/>
                </a:solidFill>
              </a:defRPr>
            </a:lvl1pPr>
          </a:lstStyle>
          <a:p>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5832389"/>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76187E1-8426-E89E-F79C-9A905AE92FC5}"/>
              </a:ext>
            </a:extLst>
          </p:cNvPr>
          <p:cNvSpPr/>
          <p:nvPr userDrawn="1"/>
        </p:nvSpPr>
        <p:spPr>
          <a:xfrm>
            <a:off x="10033687" y="49385"/>
            <a:ext cx="2158313" cy="3472287"/>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0" i="0" dirty="0">
              <a:latin typeface="Arial" panose="020B0604020202020204" pitchFamily="34" charset="0"/>
            </a:endParaRPr>
          </a:p>
        </p:txBody>
      </p:sp>
      <p:sp>
        <p:nvSpPr>
          <p:cNvPr id="8" name="Rectangle 7">
            <a:extLst>
              <a:ext uri="{FF2B5EF4-FFF2-40B4-BE49-F238E27FC236}">
                <a16:creationId xmlns:a16="http://schemas.microsoft.com/office/drawing/2014/main" id="{E6208DCD-BB20-7BBA-AB31-691F61F1A43F}"/>
              </a:ext>
            </a:extLst>
          </p:cNvPr>
          <p:cNvSpPr/>
          <p:nvPr userDrawn="1"/>
        </p:nvSpPr>
        <p:spPr>
          <a:xfrm>
            <a:off x="8960777" y="5899224"/>
            <a:ext cx="3231223" cy="909391"/>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0" i="0" dirty="0">
              <a:latin typeface="Arial" panose="020B0604020202020204" pitchFamily="34" charset="0"/>
            </a:endParaRPr>
          </a:p>
        </p:txBody>
      </p:sp>
      <p:grpSp>
        <p:nvGrpSpPr>
          <p:cNvPr id="10" name="Google Shape;7;p20">
            <a:extLst>
              <a:ext uri="{FF2B5EF4-FFF2-40B4-BE49-F238E27FC236}">
                <a16:creationId xmlns:a16="http://schemas.microsoft.com/office/drawing/2014/main" id="{55743CE1-873B-C27B-BA25-326A99BAE0F1}"/>
              </a:ext>
            </a:extLst>
          </p:cNvPr>
          <p:cNvGrpSpPr/>
          <p:nvPr userDrawn="1"/>
        </p:nvGrpSpPr>
        <p:grpSpPr>
          <a:xfrm>
            <a:off x="9111943" y="6027053"/>
            <a:ext cx="2424115" cy="569667"/>
            <a:chOff x="-4" y="0"/>
            <a:chExt cx="2424114" cy="569666"/>
          </a:xfrm>
        </p:grpSpPr>
        <p:sp>
          <p:nvSpPr>
            <p:cNvPr id="11" name="Google Shape;8;p20">
              <a:extLst>
                <a:ext uri="{FF2B5EF4-FFF2-40B4-BE49-F238E27FC236}">
                  <a16:creationId xmlns:a16="http://schemas.microsoft.com/office/drawing/2014/main" id="{410DE073-59B2-35AD-C412-CC7F901FFEF9}"/>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rgbClr val="1E7FB8"/>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12" name="Google Shape;9;p20">
              <a:extLst>
                <a:ext uri="{FF2B5EF4-FFF2-40B4-BE49-F238E27FC236}">
                  <a16:creationId xmlns:a16="http://schemas.microsoft.com/office/drawing/2014/main" id="{B0FD06A2-B49E-C8C3-0AAB-BD918BDE6DD1}"/>
                </a:ext>
              </a:extLst>
            </p:cNvPr>
            <p:cNvGrpSpPr/>
            <p:nvPr/>
          </p:nvGrpSpPr>
          <p:grpSpPr>
            <a:xfrm>
              <a:off x="-4" y="88038"/>
              <a:ext cx="2414516" cy="481628"/>
              <a:chOff x="-2" y="-1"/>
              <a:chExt cx="2414514" cy="481626"/>
            </a:xfrm>
          </p:grpSpPr>
          <p:sp>
            <p:nvSpPr>
              <p:cNvPr id="13" name="Google Shape;10;p20">
                <a:extLst>
                  <a:ext uri="{FF2B5EF4-FFF2-40B4-BE49-F238E27FC236}">
                    <a16:creationId xmlns:a16="http://schemas.microsoft.com/office/drawing/2014/main" id="{35D2EEDA-9DE9-E0A2-24E0-706B152C5C7E}"/>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rgbClr val="1E7FB8"/>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4" name="Google Shape;11;p20">
                <a:extLst>
                  <a:ext uri="{FF2B5EF4-FFF2-40B4-BE49-F238E27FC236}">
                    <a16:creationId xmlns:a16="http://schemas.microsoft.com/office/drawing/2014/main" id="{5D896986-A6A1-F1A0-43F1-BD7310AD28C8}"/>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rgbClr val="1E7FB8"/>
                    </a:solidFill>
                    <a:latin typeface="Leelawadee"/>
                    <a:ea typeface="Leelawadee"/>
                    <a:cs typeface="Leelawadee"/>
                    <a:sym typeface="Leelawadee"/>
                  </a:rPr>
                  <a:t>EMERGENCIES</a:t>
                </a: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grpSp>
      <p:sp>
        <p:nvSpPr>
          <p:cNvPr id="16" name="Oval 15">
            <a:extLst>
              <a:ext uri="{FF2B5EF4-FFF2-40B4-BE49-F238E27FC236}">
                <a16:creationId xmlns:a16="http://schemas.microsoft.com/office/drawing/2014/main" id="{84A17C66-CF60-4624-CDBB-A1162C7ECF28}"/>
              </a:ext>
            </a:extLst>
          </p:cNvPr>
          <p:cNvSpPr/>
          <p:nvPr userDrawn="1"/>
        </p:nvSpPr>
        <p:spPr>
          <a:xfrm>
            <a:off x="11600290" y="6305127"/>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7" name="Google Shape;16;p20">
            <a:extLst>
              <a:ext uri="{FF2B5EF4-FFF2-40B4-BE49-F238E27FC236}">
                <a16:creationId xmlns:a16="http://schemas.microsoft.com/office/drawing/2014/main" id="{5EAE02B3-AD2D-AFFC-DA06-AAB94F15A899}"/>
              </a:ext>
            </a:extLst>
          </p:cNvPr>
          <p:cNvSpPr txBox="1">
            <a:spLocks/>
          </p:cNvSpPr>
          <p:nvPr userDrawn="1"/>
        </p:nvSpPr>
        <p:spPr>
          <a:xfrm>
            <a:off x="11479386" y="6280928"/>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39145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dirty="0"/>
              <a:t>Click to edit Master title style</a:t>
            </a:r>
          </a:p>
        </p:txBody>
      </p: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3" name="Google Shape;7;p20">
            <a:extLst>
              <a:ext uri="{FF2B5EF4-FFF2-40B4-BE49-F238E27FC236}">
                <a16:creationId xmlns:a16="http://schemas.microsoft.com/office/drawing/2014/main" id="{FE477D02-83D5-F036-F61F-F1F200BDCEE5}"/>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C9E2FB57-673D-C56C-3A56-7E5997D3E658}"/>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173F0E86-C196-28CB-E511-CE6646B6475B}"/>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2C042557-8118-C638-3E93-4D29BAE59140}"/>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F5D1B29A-DB77-9BC5-796C-CA788558E543}"/>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607AD7AC-A73C-979B-2D2A-7848031DC0F1}"/>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C4159C7D-7458-DEF3-737C-B9296C6FAF24}"/>
              </a:ext>
            </a:extLst>
          </p:cNvPr>
          <p:cNvSpPr>
            <a:spLocks noGrp="1"/>
          </p:cNvSpPr>
          <p:nvPr>
            <p:ph type="sldNum" sz="quarter" idx="12"/>
          </p:nvPr>
        </p:nvSpPr>
        <p:spPr>
          <a:xfrm>
            <a:off x="11503048" y="622438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5" name="Oval 4">
            <a:extLst>
              <a:ext uri="{FF2B5EF4-FFF2-40B4-BE49-F238E27FC236}">
                <a16:creationId xmlns:a16="http://schemas.microsoft.com/office/drawing/2014/main" id="{454A22E6-34D2-2646-722B-6DA782A2543C}"/>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Google Shape;16;p20">
            <a:extLst>
              <a:ext uri="{FF2B5EF4-FFF2-40B4-BE49-F238E27FC236}">
                <a16:creationId xmlns:a16="http://schemas.microsoft.com/office/drawing/2014/main" id="{498ACC55-5B8F-A87F-A4D0-3FC5A3F26D13}"/>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208616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dirty="0"/>
              <a:t>Click to edit Master title style</a:t>
            </a:r>
          </a:p>
        </p:txBody>
      </p: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3" name="Google Shape;7;p20">
            <a:extLst>
              <a:ext uri="{FF2B5EF4-FFF2-40B4-BE49-F238E27FC236}">
                <a16:creationId xmlns:a16="http://schemas.microsoft.com/office/drawing/2014/main" id="{2CE3E779-F039-0B0F-0EC1-49D6A7BE3CDF}"/>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2E06BE3B-8882-653A-3D3D-7BFA5518968B}"/>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C077FD8F-25F5-50F6-9F4F-60AA03EECDCD}"/>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147E8594-C6C7-7830-5BA7-3B85D43066E1}"/>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F573A45C-336D-8B8F-FD4F-E790048841F3}"/>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BD56894A-3C67-DD90-C25A-3308507363A6}"/>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Slide Number Placeholder 5">
            <a:extLst>
              <a:ext uri="{FF2B5EF4-FFF2-40B4-BE49-F238E27FC236}">
                <a16:creationId xmlns:a16="http://schemas.microsoft.com/office/drawing/2014/main" id="{375A44FB-1B57-9D34-1258-58A41F58B010}"/>
              </a:ext>
            </a:extLst>
          </p:cNvPr>
          <p:cNvSpPr>
            <a:spLocks noGrp="1"/>
          </p:cNvSpPr>
          <p:nvPr>
            <p:ph type="sldNum" sz="quarter" idx="12"/>
          </p:nvPr>
        </p:nvSpPr>
        <p:spPr>
          <a:xfrm>
            <a:off x="11503048" y="6224388"/>
            <a:ext cx="380035" cy="320675"/>
          </a:xfrm>
          <a:prstGeom prst="rect">
            <a:avLst/>
          </a:prstGeom>
        </p:spPr>
        <p:txBody>
          <a:bodyPr/>
          <a:lstStyle>
            <a:lvl1pPr>
              <a:defRPr>
                <a:solidFill>
                  <a:schemeClr val="bg1"/>
                </a:solidFill>
              </a:defRPr>
            </a:lvl1pPr>
          </a:lstStyle>
          <a:p>
            <a:fld id="{714BF2E0-EE3B-6A4E-9FB9-82DE86E1F02F}" type="slidenum">
              <a:rPr lang="en-US" smtClean="0"/>
              <a:pPr/>
              <a:t>‹N°›</a:t>
            </a:fld>
            <a:endParaRPr lang="en-US"/>
          </a:p>
        </p:txBody>
      </p:sp>
      <p:sp>
        <p:nvSpPr>
          <p:cNvPr id="5" name="Oval 4">
            <a:extLst>
              <a:ext uri="{FF2B5EF4-FFF2-40B4-BE49-F238E27FC236}">
                <a16:creationId xmlns:a16="http://schemas.microsoft.com/office/drawing/2014/main" id="{59BA62EF-30A0-B1D5-0B5A-DADDBD8B7A98}"/>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6" name="Google Shape;16;p20">
            <a:extLst>
              <a:ext uri="{FF2B5EF4-FFF2-40B4-BE49-F238E27FC236}">
                <a16:creationId xmlns:a16="http://schemas.microsoft.com/office/drawing/2014/main" id="{CDF9938F-97E1-7A7D-4311-26A712D36FA1}"/>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1113958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0" indent="0">
              <a:defRPr sz="4000">
                <a:solidFill>
                  <a:srgbClr val="009ADE"/>
                </a:solidFill>
              </a:defRPr>
            </a:lvl1pPr>
          </a:lstStyle>
          <a:p>
            <a:r>
              <a:rPr lang="en-US" dirty="0"/>
              <a:t>Click to edit Master </a:t>
            </a:r>
            <a:br>
              <a:rPr lang="en-US" dirty="0"/>
            </a:br>
            <a:r>
              <a:rPr lang="en-US" dirty="0"/>
              <a:t>title style</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3619" y="6247601"/>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0" i="0">
                <a:solidFill>
                  <a:schemeClr val="bg1"/>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cxnSp>
        <p:nvCxnSpPr>
          <p:cNvPr id="3" name="Straight Connector 2">
            <a:extLst>
              <a:ext uri="{FF2B5EF4-FFF2-40B4-BE49-F238E27FC236}">
                <a16:creationId xmlns:a16="http://schemas.microsoft.com/office/drawing/2014/main" id="{D024566A-400A-A058-80D9-56050693BB5F}"/>
              </a:ext>
            </a:extLst>
          </p:cNvPr>
          <p:cNvCxnSpPr>
            <a:cxnSpLocks/>
          </p:cNvCxnSpPr>
          <p:nvPr userDrawn="1"/>
        </p:nvCxnSpPr>
        <p:spPr>
          <a:xfrm>
            <a:off x="371000" y="1383960"/>
            <a:ext cx="9662686" cy="0"/>
          </a:xfrm>
          <a:prstGeom prst="line">
            <a:avLst/>
          </a:prstGeom>
          <a:ln w="19050">
            <a:solidFill>
              <a:srgbClr val="99D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30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7164" y="6254216"/>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spTree>
    <p:extLst>
      <p:ext uri="{BB962C8B-B14F-4D97-AF65-F5344CB8AC3E}">
        <p14:creationId xmlns:p14="http://schemas.microsoft.com/office/powerpoint/2010/main" val="344816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99D7DF">
            <a:alpha val="20000"/>
          </a:srgb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5245" y="6263206"/>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0" i="0">
                <a:solidFill>
                  <a:srgbClr val="00205C"/>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endParaRPr lang="en-US"/>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b="0" i="0" dirty="0">
                <a:solidFill>
                  <a:srgbClr val="00205C"/>
                </a:solidFill>
                <a:latin typeface="Arial" panose="020B0604020202020204" pitchFamily="34" charset="0"/>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spTree>
    <p:extLst>
      <p:ext uri="{BB962C8B-B14F-4D97-AF65-F5344CB8AC3E}">
        <p14:creationId xmlns:p14="http://schemas.microsoft.com/office/powerpoint/2010/main" val="680107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9774195" cy="1004888"/>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41303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5245" y="6256879"/>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cxnSp>
        <p:nvCxnSpPr>
          <p:cNvPr id="4" name="Straight Connector 3">
            <a:extLst>
              <a:ext uri="{FF2B5EF4-FFF2-40B4-BE49-F238E27FC236}">
                <a16:creationId xmlns:a16="http://schemas.microsoft.com/office/drawing/2014/main" id="{97E1DCD1-2558-FD18-94C4-F6C15A7CD824}"/>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340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9774195" cy="1004888"/>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41303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5245" y="6256879"/>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cxnSp>
        <p:nvCxnSpPr>
          <p:cNvPr id="4" name="Straight Connector 3">
            <a:extLst>
              <a:ext uri="{FF2B5EF4-FFF2-40B4-BE49-F238E27FC236}">
                <a16:creationId xmlns:a16="http://schemas.microsoft.com/office/drawing/2014/main" id="{0EBED4C9-D438-F6BE-83B1-C5A22C56B42A}"/>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340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9774195" cy="1004888"/>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41303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5245" y="6256879"/>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cxnSp>
        <p:nvCxnSpPr>
          <p:cNvPr id="4" name="Straight Connector 3">
            <a:extLst>
              <a:ext uri="{FF2B5EF4-FFF2-40B4-BE49-F238E27FC236}">
                <a16:creationId xmlns:a16="http://schemas.microsoft.com/office/drawing/2014/main" id="{96DFF47D-E4C9-B55B-8527-D37FC36555BE}"/>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340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9811265" cy="735607"/>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880537"/>
            <a:ext cx="3657600" cy="882921"/>
          </a:xfrm>
        </p:spPr>
        <p:txBody>
          <a:bodyPr>
            <a:normAutofit/>
          </a:bodyPr>
          <a:lstStyle>
            <a:lvl1pPr marL="0" indent="0">
              <a:buNone/>
              <a:defRPr sz="1200" b="0" i="0">
                <a:latin typeface="Arial" panose="020B0604020202020204" pitchFamily="34" charset="0"/>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7710" y="6250135"/>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endParaRPr lang="en-US"/>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endParaRPr lang="en-US"/>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endParaRPr lang="en-US"/>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880537"/>
            <a:ext cx="3657600" cy="882921"/>
          </a:xfrm>
        </p:spPr>
        <p:txBody>
          <a:bodyPr>
            <a:normAutofit/>
          </a:bodyPr>
          <a:lstStyle>
            <a:lvl1pPr marL="0" indent="0">
              <a:buNone/>
              <a:defRPr sz="1200" b="0" i="0">
                <a:latin typeface="Arial" panose="020B0604020202020204" pitchFamily="34" charset="0"/>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880537"/>
            <a:ext cx="3657600" cy="882921"/>
          </a:xfrm>
        </p:spPr>
        <p:txBody>
          <a:bodyPr>
            <a:normAutofit/>
          </a:bodyPr>
          <a:lstStyle>
            <a:lvl1pPr marL="0" indent="0">
              <a:buNone/>
              <a:defRPr sz="1200" b="0" i="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211128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9774195" cy="1004888"/>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763840"/>
            <a:ext cx="7467600" cy="39522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1116" y="6250847"/>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767016"/>
            <a:ext cx="3657600" cy="3952239"/>
          </a:xfrm>
          <a:solidFill>
            <a:srgbClr val="295EA9"/>
          </a:solidFill>
        </p:spPr>
        <p:txBody>
          <a:bodyPr lIns="182880" tIns="182880" rIns="182880" bIns="182880">
            <a:normAutofit/>
          </a:bodyPr>
          <a:lstStyle>
            <a:lvl1pPr marL="0" indent="0">
              <a:buNone/>
              <a:defRPr sz="2000" b="1">
                <a:solidFill>
                  <a:srgbClr val="EBD6E4"/>
                </a:solidFill>
              </a:defRPr>
            </a:lvl1pPr>
            <a:lvl2pPr marL="457200" indent="0">
              <a:buNone/>
              <a:defRPr sz="2000">
                <a:solidFill>
                  <a:srgbClr val="E8F1FA"/>
                </a:solidFill>
              </a:defRPr>
            </a:lvl2pPr>
            <a:lvl3pPr marL="914400" indent="0">
              <a:buNone/>
              <a:defRPr sz="2000">
                <a:solidFill>
                  <a:srgbClr val="E8F1FA"/>
                </a:solidFill>
              </a:defRPr>
            </a:lvl3pPr>
            <a:lvl4pPr marL="1371600" indent="0">
              <a:buNone/>
              <a:defRPr sz="2000">
                <a:solidFill>
                  <a:srgbClr val="E8F1FA"/>
                </a:solidFill>
              </a:defRPr>
            </a:lvl4pPr>
            <a:lvl5pPr marL="1828800" indent="0">
              <a:buNone/>
              <a:defRPr sz="2000">
                <a:solidFill>
                  <a:srgbClr val="E8F1F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905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808989"/>
            <a:ext cx="5638800" cy="2387600"/>
          </a:xfrm>
        </p:spPr>
        <p:txBody>
          <a:bodyPr anchor="t" anchorCtr="0">
            <a:normAutofit/>
          </a:bodyPr>
          <a:lstStyle>
            <a:lvl1pPr algn="l">
              <a:defRPr sz="4800">
                <a:solidFill>
                  <a:schemeClr val="bg1"/>
                </a:solidFill>
              </a:defRPr>
            </a:lvl1pPr>
          </a:lstStyle>
          <a:p>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32397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Google Shape;16;p20">
            <a:extLst>
              <a:ext uri="{FF2B5EF4-FFF2-40B4-BE49-F238E27FC236}">
                <a16:creationId xmlns:a16="http://schemas.microsoft.com/office/drawing/2014/main" id="{C28519F9-DAFA-9CA2-9DC6-BF8516CFD494}"/>
              </a:ext>
            </a:extLst>
          </p:cNvPr>
          <p:cNvSpPr txBox="1">
            <a:spLocks noGrp="1"/>
          </p:cNvSpPr>
          <p:nvPr>
            <p:ph type="sldNum" idx="4"/>
          </p:nvPr>
        </p:nvSpPr>
        <p:spPr>
          <a:xfrm>
            <a:off x="11461496" y="6246281"/>
            <a:ext cx="471038" cy="276959"/>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2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cxnSp>
        <p:nvCxnSpPr>
          <p:cNvPr id="6" name="Straight Connector 5">
            <a:extLst>
              <a:ext uri="{FF2B5EF4-FFF2-40B4-BE49-F238E27FC236}">
                <a16:creationId xmlns:a16="http://schemas.microsoft.com/office/drawing/2014/main" id="{2DA6428E-8C7D-A1BD-F0C7-77C698712372}"/>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559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9811265" cy="1004888"/>
          </a:xfrm>
        </p:spPr>
        <p:txBody>
          <a:bodyPr/>
          <a:lstStyle>
            <a:lvl1pPr>
              <a:defRPr>
                <a:solidFill>
                  <a:srgbClr val="00205C"/>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a:xfrm>
            <a:off x="11503046" y="6250847"/>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Tree>
    <p:extLst>
      <p:ext uri="{BB962C8B-B14F-4D97-AF65-F5344CB8AC3E}">
        <p14:creationId xmlns:p14="http://schemas.microsoft.com/office/powerpoint/2010/main" val="4091398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799"/>
            <a:ext cx="11257005" cy="5047683"/>
          </a:xfrm>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a:xfrm>
            <a:off x="11511932" y="6269768"/>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cxnSp>
        <p:nvCxnSpPr>
          <p:cNvPr id="3" name="Straight Connector 2">
            <a:extLst>
              <a:ext uri="{FF2B5EF4-FFF2-40B4-BE49-F238E27FC236}">
                <a16:creationId xmlns:a16="http://schemas.microsoft.com/office/drawing/2014/main" id="{8608D465-B3DA-86A7-9740-9A19B4057619}"/>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930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_light blue">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766951"/>
            <a:ext cx="9885680" cy="894070"/>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747520"/>
            <a:ext cx="4572000" cy="3994130"/>
          </a:xfrm>
        </p:spPr>
        <p:txBody>
          <a:bodyPr>
            <a:normAutofit/>
          </a:bodyPr>
          <a:lstStyle>
            <a:lvl1pPr marL="0" indent="0">
              <a:buNone/>
              <a:defRPr sz="2000"/>
            </a:lvl1pPr>
            <a:lvl2pPr marL="180000" indent="-180000">
              <a:spcBef>
                <a:spcPts val="0"/>
              </a:spcBef>
              <a:buClr>
                <a:srgbClr val="009ADE"/>
              </a:buClr>
              <a:buFont typeface="Arial" panose="020B0604020202020204" pitchFamily="34" charset="0"/>
              <a:buChar char="•"/>
              <a:defRPr sz="1800"/>
            </a:lvl2pPr>
            <a:lvl3pPr marL="360000" indent="-180000">
              <a:spcBef>
                <a:spcPts val="0"/>
              </a:spcBef>
              <a:buClr>
                <a:srgbClr val="009ADE"/>
              </a:buClr>
              <a:buFont typeface="Arial" panose="020B0604020202020204" pitchFamily="34" charset="0"/>
              <a:buChar char="•"/>
              <a:defRPr sz="1800"/>
            </a:lvl3pPr>
            <a:lvl4pPr marL="540000" indent="-180000">
              <a:spcBef>
                <a:spcPts val="0"/>
              </a:spcBef>
              <a:buClr>
                <a:srgbClr val="009ADE"/>
              </a:buClr>
              <a:buFont typeface="Arial" panose="020B0604020202020204" pitchFamily="34" charset="0"/>
              <a:buChar char="•"/>
              <a:defRPr sz="1800"/>
            </a:lvl4pPr>
            <a:lvl5pPr marL="720000" indent="-180000">
              <a:spcBef>
                <a:spcPts val="0"/>
              </a:spcBef>
              <a:buClr>
                <a:srgbClr val="009ADE"/>
              </a:buClr>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3048" y="6256880"/>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594135"/>
            <a:ext cx="9808897"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
        <p:nvSpPr>
          <p:cNvPr id="9" name="Media Placeholder 8">
            <a:extLst>
              <a:ext uri="{FF2B5EF4-FFF2-40B4-BE49-F238E27FC236}">
                <a16:creationId xmlns:a16="http://schemas.microsoft.com/office/drawing/2014/main" id="{F3B7C300-6D48-3601-D054-05274F33D74A}"/>
              </a:ext>
            </a:extLst>
          </p:cNvPr>
          <p:cNvSpPr>
            <a:spLocks noGrp="1"/>
          </p:cNvSpPr>
          <p:nvPr>
            <p:ph type="media" sz="quarter" idx="13"/>
          </p:nvPr>
        </p:nvSpPr>
        <p:spPr>
          <a:xfrm>
            <a:off x="5140325" y="1747520"/>
            <a:ext cx="6594475" cy="3994130"/>
          </a:xfrm>
        </p:spPr>
        <p:txBody>
          <a:bodyPr/>
          <a:lstStyle/>
          <a:p>
            <a:endParaRPr lang="en-FR"/>
          </a:p>
        </p:txBody>
      </p:sp>
    </p:spTree>
    <p:extLst>
      <p:ext uri="{BB962C8B-B14F-4D97-AF65-F5344CB8AC3E}">
        <p14:creationId xmlns:p14="http://schemas.microsoft.com/office/powerpoint/2010/main" val="384299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418894"/>
            <a:ext cx="5486398" cy="3351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418894"/>
            <a:ext cx="5486400" cy="3351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03048" y="6256880"/>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767015"/>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767015"/>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986451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418894"/>
            <a:ext cx="5486398" cy="3351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418894"/>
            <a:ext cx="5486400" cy="3351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03048" y="6256880"/>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767015"/>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767015"/>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FB12B42-447C-6E09-D2F9-0FADF0AF8248}"/>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451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03048" y="6250847"/>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271245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03048" y="6250849"/>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26530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9774195" cy="745393"/>
          </a:xfrm>
        </p:spPr>
        <p:txBody>
          <a:bodyPr/>
          <a:lstStyle>
            <a:lvl1pPr>
              <a:defRPr>
                <a:solidFill>
                  <a:srgbClr val="002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258254"/>
            <a:ext cx="3657598" cy="3499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05243" y="6259077"/>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569304"/>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258254"/>
            <a:ext cx="3657598" cy="3499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569304"/>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258254"/>
            <a:ext cx="3657598" cy="3499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569304"/>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9599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9675341" cy="823902"/>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720554"/>
            <a:ext cx="5486400" cy="29918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3" y="2699951"/>
            <a:ext cx="5486400" cy="30212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11929" y="6269768"/>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1" y="1647439"/>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5" y="1647439"/>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63DB2421-22B3-9A31-B775-2E52406D60D4}"/>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339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199" y="729050"/>
            <a:ext cx="9786551" cy="852142"/>
          </a:xfrm>
        </p:spPr>
        <p:txBody>
          <a:bodyPr/>
          <a:lstStyle>
            <a:lvl1pPr>
              <a:defRPr>
                <a:solidFill>
                  <a:schemeClr val="bg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0" y="2408130"/>
            <a:ext cx="3657600" cy="3214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1" y="2408130"/>
            <a:ext cx="3648578" cy="3214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a:xfrm>
            <a:off x="11511932" y="6255482"/>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6" y="2408130"/>
            <a:ext cx="3648578" cy="3214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199" y="1744838"/>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199" y="1764663"/>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199" y="1764663"/>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3" name="Straight Connector 2">
            <a:extLst>
              <a:ext uri="{FF2B5EF4-FFF2-40B4-BE49-F238E27FC236}">
                <a16:creationId xmlns:a16="http://schemas.microsoft.com/office/drawing/2014/main" id="{2323233C-7893-A52F-7BBD-DF3B6EF8807E}"/>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55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light blue background">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186250"/>
            <a:ext cx="5638800" cy="1309816"/>
          </a:xfrm>
        </p:spPr>
        <p:txBody>
          <a:bodyPr anchor="t" anchorCtr="0">
            <a:normAutofit/>
          </a:bodyPr>
          <a:lstStyle>
            <a:lvl1pPr algn="l">
              <a:defRPr sz="3600">
                <a:solidFill>
                  <a:srgbClr val="00205C"/>
                </a:solidFill>
              </a:defRPr>
            </a:lvl1pPr>
          </a:lstStyle>
          <a:p>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2607275"/>
            <a:ext cx="5638800" cy="2953225"/>
          </a:xfrm>
        </p:spPr>
        <p:txBody>
          <a:bodyPr>
            <a:normAutofit/>
          </a:bodyPr>
          <a:lstStyle>
            <a:lvl1pPr marL="0" indent="0" algn="l">
              <a:buNone/>
              <a:defRPr sz="22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a:extLst>
              <a:ext uri="{FF2B5EF4-FFF2-40B4-BE49-F238E27FC236}">
                <a16:creationId xmlns:a16="http://schemas.microsoft.com/office/drawing/2014/main" id="{B1F894D5-BB6F-5702-6746-A35FABD9158E}"/>
              </a:ext>
            </a:extLst>
          </p:cNvPr>
          <p:cNvSpPr>
            <a:spLocks noGrp="1"/>
          </p:cNvSpPr>
          <p:nvPr>
            <p:ph type="sldNum" sz="quarter" idx="12"/>
          </p:nvPr>
        </p:nvSpPr>
        <p:spPr>
          <a:xfrm>
            <a:off x="11505244" y="6264099"/>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
        <p:nvSpPr>
          <p:cNvPr id="11" name="Content Placeholder 10">
            <a:extLst>
              <a:ext uri="{FF2B5EF4-FFF2-40B4-BE49-F238E27FC236}">
                <a16:creationId xmlns:a16="http://schemas.microsoft.com/office/drawing/2014/main" id="{D159E1FC-229D-33C1-D0B1-8248F8FF8F8A}"/>
              </a:ext>
            </a:extLst>
          </p:cNvPr>
          <p:cNvSpPr>
            <a:spLocks noGrp="1"/>
          </p:cNvSpPr>
          <p:nvPr>
            <p:ph sz="quarter" idx="14"/>
          </p:nvPr>
        </p:nvSpPr>
        <p:spPr>
          <a:xfrm>
            <a:off x="6365543" y="1186249"/>
            <a:ext cx="5369258" cy="43754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Tree>
    <p:extLst>
      <p:ext uri="{BB962C8B-B14F-4D97-AF65-F5344CB8AC3E}">
        <p14:creationId xmlns:p14="http://schemas.microsoft.com/office/powerpoint/2010/main" val="1687929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1631091"/>
            <a:ext cx="7472081" cy="4043955"/>
          </a:xfrm>
          <a:prstGeom prst="rect">
            <a:avLst/>
          </a:prstGeom>
          <a:solidFill>
            <a:srgbClr val="99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9808030" cy="839788"/>
          </a:xfrm>
        </p:spPr>
        <p:txBody>
          <a:bodyPr anchor="t" anchorCtr="0">
            <a:normAutofit/>
          </a:bodyPr>
          <a:lstStyle>
            <a:lvl1pPr>
              <a:defRPr sz="3200">
                <a:solidFill>
                  <a:srgbClr val="00205C"/>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655805"/>
            <a:ext cx="3335388" cy="4043952"/>
          </a:xfrm>
        </p:spPr>
        <p:txBody>
          <a:bodyPr anchor="t" anchorCtr="0">
            <a:normAutofit/>
          </a:bodyPr>
          <a:lstStyle>
            <a:lvl1pPr marL="0" indent="0">
              <a:spcBef>
                <a:spcPts val="0"/>
              </a:spcBef>
              <a:buFontTx/>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a:xfrm>
            <a:off x="11501117" y="6250847"/>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Tree>
    <p:extLst>
      <p:ext uri="{BB962C8B-B14F-4D97-AF65-F5344CB8AC3E}">
        <p14:creationId xmlns:p14="http://schemas.microsoft.com/office/powerpoint/2010/main" val="1941698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917985-2E03-7CB0-27BF-AB9DC25849A6}"/>
              </a:ext>
            </a:extLst>
          </p:cNvPr>
          <p:cNvSpPr/>
          <p:nvPr userDrawn="1"/>
        </p:nvSpPr>
        <p:spPr>
          <a:xfrm>
            <a:off x="457201" y="457199"/>
            <a:ext cx="3978876" cy="383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0" i="0" dirty="0">
              <a:latin typeface="Arial" panose="020B0604020202020204" pitchFamily="34" charset="0"/>
            </a:endParaRPr>
          </a:p>
        </p:txBody>
      </p:sp>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200">
                <a:solidFill>
                  <a:srgbClr val="00205C"/>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5709909"/>
          </a:xfrm>
          <a:solidFill>
            <a:schemeClr val="bg1"/>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655805"/>
            <a:ext cx="3337560" cy="4054115"/>
          </a:xfrm>
        </p:spPr>
        <p:txBody>
          <a:bodyPr>
            <a:normAutofit/>
          </a:bodyPr>
          <a:lstStyle>
            <a:lvl1pPr marL="285750" indent="-285750">
              <a:spcBef>
                <a:spcPts val="1600"/>
              </a:spcBef>
              <a:buFont typeface="Arial" panose="020B0604020202020204" pitchFamily="34" charset="0"/>
              <a:buChar char="•"/>
              <a:defRPr sz="1800">
                <a:solidFill>
                  <a:srgbClr val="0020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a:xfrm>
            <a:off x="6200172" y="6397384"/>
            <a:ext cx="5154592" cy="324091"/>
          </a:xfrm>
          <a:prstGeom prst="rect">
            <a:avLst/>
          </a:prstGeom>
        </p:spPr>
        <p:txBody>
          <a:bodyPr/>
          <a:lstStyle>
            <a:lvl1pPr>
              <a:defRPr b="0" i="0">
                <a:solidFill>
                  <a:schemeClr val="bg1"/>
                </a:solidFill>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a:xfrm>
            <a:off x="11515405" y="6263204"/>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871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200">
                <a:solidFill>
                  <a:srgbClr val="00205C"/>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685800"/>
            <a:ext cx="6044418" cy="5024111"/>
          </a:xfrm>
          <a:solidFill>
            <a:schemeClr val="bg1"/>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631092"/>
            <a:ext cx="3337560" cy="4078828"/>
          </a:xfrm>
        </p:spPr>
        <p:txBody>
          <a:bodyPr>
            <a:normAutofit/>
          </a:bodyPr>
          <a:lstStyle>
            <a:lvl1pPr marL="0" indent="0">
              <a:buNone/>
              <a:defRPr sz="1800">
                <a:solidFill>
                  <a:srgbClr val="0020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a:xfrm>
            <a:off x="11515405" y="6250847"/>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Tree>
    <p:extLst>
      <p:ext uri="{BB962C8B-B14F-4D97-AF65-F5344CB8AC3E}">
        <p14:creationId xmlns:p14="http://schemas.microsoft.com/office/powerpoint/2010/main" val="3087602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3200">
                <a:solidFill>
                  <a:srgbClr val="009ADE"/>
                </a:solidFill>
              </a:defRPr>
            </a:lvl1pPr>
          </a:lstStyle>
          <a:p>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grpSp>
        <p:nvGrpSpPr>
          <p:cNvPr id="4" name="Google Shape;7;p20">
            <a:extLst>
              <a:ext uri="{FF2B5EF4-FFF2-40B4-BE49-F238E27FC236}">
                <a16:creationId xmlns:a16="http://schemas.microsoft.com/office/drawing/2014/main" id="{4A2061A9-A9C1-3E7F-61AA-2CF79A83476B}"/>
              </a:ext>
            </a:extLst>
          </p:cNvPr>
          <p:cNvGrpSpPr/>
          <p:nvPr userDrawn="1"/>
        </p:nvGrpSpPr>
        <p:grpSpPr>
          <a:xfrm>
            <a:off x="9111943" y="6027053"/>
            <a:ext cx="2424115" cy="569667"/>
            <a:chOff x="-4" y="0"/>
            <a:chExt cx="2424114" cy="569666"/>
          </a:xfrm>
        </p:grpSpPr>
        <p:sp>
          <p:nvSpPr>
            <p:cNvPr id="5" name="Google Shape;8;p20">
              <a:extLst>
                <a:ext uri="{FF2B5EF4-FFF2-40B4-BE49-F238E27FC236}">
                  <a16:creationId xmlns:a16="http://schemas.microsoft.com/office/drawing/2014/main" id="{37280D1D-FDF2-9720-1359-436AB26EFB4F}"/>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6" name="Google Shape;9;p20">
              <a:extLst>
                <a:ext uri="{FF2B5EF4-FFF2-40B4-BE49-F238E27FC236}">
                  <a16:creationId xmlns:a16="http://schemas.microsoft.com/office/drawing/2014/main" id="{A054A1D5-D21A-C73C-3F6C-35C4C8332535}"/>
                </a:ext>
              </a:extLst>
            </p:cNvPr>
            <p:cNvGrpSpPr/>
            <p:nvPr/>
          </p:nvGrpSpPr>
          <p:grpSpPr>
            <a:xfrm>
              <a:off x="-4" y="88038"/>
              <a:ext cx="2414516" cy="481628"/>
              <a:chOff x="-2" y="-1"/>
              <a:chExt cx="2414514" cy="481626"/>
            </a:xfrm>
          </p:grpSpPr>
          <p:sp>
            <p:nvSpPr>
              <p:cNvPr id="8" name="Google Shape;10;p20">
                <a:extLst>
                  <a:ext uri="{FF2B5EF4-FFF2-40B4-BE49-F238E27FC236}">
                    <a16:creationId xmlns:a16="http://schemas.microsoft.com/office/drawing/2014/main" id="{F081AAFF-C098-0673-55F1-3042415D9146}"/>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chemeClr val="bg1"/>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0" name="Google Shape;11;p20">
                <a:extLst>
                  <a:ext uri="{FF2B5EF4-FFF2-40B4-BE49-F238E27FC236}">
                    <a16:creationId xmlns:a16="http://schemas.microsoft.com/office/drawing/2014/main" id="{74E0DF17-0C8E-2F58-A420-99DDFD6A52CA}"/>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chemeClr val="bg1"/>
                    </a:solidFill>
                    <a:latin typeface="Leelawadee"/>
                    <a:ea typeface="Leelawadee"/>
                    <a:cs typeface="Leelawadee"/>
                    <a:sym typeface="Leelawadee"/>
                  </a:rPr>
                  <a:t>EMERGENCIES</a:t>
                </a:r>
                <a:endParaRP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cxnSp>
        <p:nvCxnSpPr>
          <p:cNvPr id="9" name="Straight Connector 8">
            <a:extLst>
              <a:ext uri="{FF2B5EF4-FFF2-40B4-BE49-F238E27FC236}">
                <a16:creationId xmlns:a16="http://schemas.microsoft.com/office/drawing/2014/main" id="{BFA13FEB-569D-B80E-D32C-57F89CEA19FF}"/>
              </a:ext>
            </a:extLst>
          </p:cNvPr>
          <p:cNvCxnSpPr>
            <a:cxnSpLocks/>
          </p:cNvCxnSpPr>
          <p:nvPr userDrawn="1"/>
        </p:nvCxnSpPr>
        <p:spPr>
          <a:xfrm>
            <a:off x="457200" y="1617792"/>
            <a:ext cx="11354430"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2D581A9-29F8-5EE1-C3D1-5B371A77A56F}"/>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4" name="Google Shape;16;p20">
            <a:extLst>
              <a:ext uri="{FF2B5EF4-FFF2-40B4-BE49-F238E27FC236}">
                <a16:creationId xmlns:a16="http://schemas.microsoft.com/office/drawing/2014/main" id="{EECAFA2D-C9D6-92F5-6A81-664B7C6284AC}"/>
              </a:ext>
            </a:extLst>
          </p:cNvPr>
          <p:cNvSpPr txBox="1">
            <a:spLocks noGrp="1"/>
          </p:cNvSpPr>
          <p:nvPr>
            <p:ph type="sldNum" idx="4"/>
          </p:nvPr>
        </p:nvSpPr>
        <p:spPr>
          <a:xfrm>
            <a:off x="11461496" y="6253975"/>
            <a:ext cx="471038" cy="261570"/>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1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839926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18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C6A8-AC21-B05D-5847-4E3FBF1B167C}"/>
              </a:ext>
            </a:extLst>
          </p:cNvPr>
          <p:cNvSpPr>
            <a:spLocks noGrp="1"/>
          </p:cNvSpPr>
          <p:nvPr>
            <p:ph type="title"/>
          </p:nvPr>
        </p:nvSpPr>
        <p:spPr>
          <a:xfrm>
            <a:off x="431801" y="770022"/>
            <a:ext cx="6121399" cy="5065294"/>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FR" dirty="0"/>
          </a:p>
        </p:txBody>
      </p:sp>
      <p:sp>
        <p:nvSpPr>
          <p:cNvPr id="5" name="Picture Placeholder 4">
            <a:extLst>
              <a:ext uri="{FF2B5EF4-FFF2-40B4-BE49-F238E27FC236}">
                <a16:creationId xmlns:a16="http://schemas.microsoft.com/office/drawing/2014/main" id="{ADEFC2A7-2C0F-487B-3782-F86F62DAAD73}"/>
              </a:ext>
            </a:extLst>
          </p:cNvPr>
          <p:cNvSpPr>
            <a:spLocks noGrp="1"/>
          </p:cNvSpPr>
          <p:nvPr>
            <p:ph type="pic" sz="quarter" idx="10"/>
          </p:nvPr>
        </p:nvSpPr>
        <p:spPr>
          <a:xfrm>
            <a:off x="6677526" y="1"/>
            <a:ext cx="5082673" cy="5835316"/>
          </a:xfrm>
        </p:spPr>
        <p:txBody>
          <a:bodyPr/>
          <a:lstStyle>
            <a:lvl1pPr>
              <a:defRPr b="1" i="0">
                <a:latin typeface="Arial" panose="020B0604020202020204" pitchFamily="34" charset="0"/>
                <a:cs typeface="Arial" panose="020B0604020202020204" pitchFamily="34" charset="0"/>
              </a:defRPr>
            </a:lvl1pPr>
          </a:lstStyle>
          <a:p>
            <a:endParaRPr lang="en-FR" dirty="0"/>
          </a:p>
        </p:txBody>
      </p:sp>
      <p:sp>
        <p:nvSpPr>
          <p:cNvPr id="3" name="Oval 2">
            <a:extLst>
              <a:ext uri="{FF2B5EF4-FFF2-40B4-BE49-F238E27FC236}">
                <a16:creationId xmlns:a16="http://schemas.microsoft.com/office/drawing/2014/main" id="{695E21AE-9466-695F-90A1-E156538CA51E}"/>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4" name="Google Shape;16;p20">
            <a:extLst>
              <a:ext uri="{FF2B5EF4-FFF2-40B4-BE49-F238E27FC236}">
                <a16:creationId xmlns:a16="http://schemas.microsoft.com/office/drawing/2014/main" id="{CD31662B-EFCB-BC6C-88A7-8F73BC2EC76F}"/>
              </a:ext>
            </a:extLst>
          </p:cNvPr>
          <p:cNvSpPr txBox="1">
            <a:spLocks noGrp="1"/>
          </p:cNvSpPr>
          <p:nvPr>
            <p:ph type="sldNum" idx="4"/>
          </p:nvPr>
        </p:nvSpPr>
        <p:spPr>
          <a:xfrm>
            <a:off x="11461496" y="6253975"/>
            <a:ext cx="471038" cy="261570"/>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1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40252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
              <a:t>Edit Master text styles</a:t>
            </a:r>
          </a:p>
          <a:p>
            <a:pPr lvl="1" rtl="0"/>
            <a:r>
              <a:rPr lang="en"/>
              <a:t>Second level</a:t>
            </a:r>
          </a:p>
          <a:p>
            <a:pPr lvl="2" rtl="0"/>
            <a:r>
              <a:rPr lang="en"/>
              <a:t>Third level</a:t>
            </a:r>
          </a:p>
          <a:p>
            <a:pPr lvl="3" rtl="0"/>
            <a:r>
              <a:rPr lang="en"/>
              <a:t>Fourth level</a:t>
            </a:r>
          </a:p>
          <a:p>
            <a:pPr lvl="4" rtl="0"/>
            <a:r>
              <a:rPr lang="en"/>
              <a:t>Fifth level</a:t>
            </a:r>
            <a:endParaRPr lang="en-GB"/>
          </a:p>
        </p:txBody>
      </p:sp>
      <p:sp>
        <p:nvSpPr>
          <p:cNvPr id="4" name="Content Placeholder 3"/>
          <p:cNvSpPr>
            <a:spLocks noGrp="1"/>
          </p:cNvSpPr>
          <p:nvPr>
            <p:ph sz="half" idx="2"/>
          </p:nvPr>
        </p:nvSpPr>
        <p:spPr>
          <a:xfrm>
            <a:off x="6197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
              <a:t>Edit Master text styles</a:t>
            </a:r>
          </a:p>
          <a:p>
            <a:pPr lvl="1" rtl="0"/>
            <a:r>
              <a:rPr lang="en"/>
              <a:t>Second level</a:t>
            </a:r>
          </a:p>
          <a:p>
            <a:pPr lvl="2" rtl="0"/>
            <a:r>
              <a:rPr lang="en"/>
              <a:t>Third level</a:t>
            </a:r>
          </a:p>
          <a:p>
            <a:pPr lvl="3" rtl="0"/>
            <a:r>
              <a:rPr lang="en"/>
              <a:t>Fourth level</a:t>
            </a:r>
          </a:p>
          <a:p>
            <a:pPr lvl="4" rtl="0"/>
            <a:r>
              <a:rPr lang="en"/>
              <a:t>Fifth level</a:t>
            </a:r>
            <a:endParaRPr lang="en-GB"/>
          </a:p>
        </p:txBody>
      </p:sp>
      <p:sp>
        <p:nvSpPr>
          <p:cNvPr id="5" name="Date Placeholder 4"/>
          <p:cNvSpPr>
            <a:spLocks noGrp="1"/>
          </p:cNvSpPr>
          <p:nvPr>
            <p:ph type="dt" sz="half" idx="10"/>
          </p:nvPr>
        </p:nvSpPr>
        <p:spPr>
          <a:xfrm>
            <a:off x="8880000" y="36001"/>
            <a:ext cx="2844800" cy="365125"/>
          </a:xfrm>
          <a:prstGeom prst="rect">
            <a:avLst/>
          </a:prstGeom>
        </p:spPr>
        <p:txBody>
          <a:bodyPr rtlCol="0"/>
          <a:lstStyle/>
          <a:p>
            <a:pPr rtl="0"/>
            <a:endParaRPr lang="en-GB">
              <a:solidFill>
                <a:prstClr val="white"/>
              </a:solidFill>
            </a:endParaRPr>
          </a:p>
        </p:txBody>
      </p:sp>
      <p:sp>
        <p:nvSpPr>
          <p:cNvPr id="7" name="Slide Number Placeholder 6"/>
          <p:cNvSpPr>
            <a:spLocks noGrp="1"/>
          </p:cNvSpPr>
          <p:nvPr>
            <p:ph type="sldNum" sz="quarter" idx="12"/>
          </p:nvPr>
        </p:nvSpPr>
        <p:spPr/>
        <p:txBody>
          <a:bodyPr rtlCol="0"/>
          <a:lstStyle/>
          <a:p>
            <a:pPr rtl="0"/>
            <a:fld id="{72E375D5-DD51-4DDF-87E6-FA82A457ECD1}" type="slidenum">
              <a:rPr lang="en-GB" smtClean="0">
                <a:solidFill>
                  <a:prstClr val="black">
                    <a:tint val="75000"/>
                  </a:prstClr>
                </a:solidFill>
              </a:rPr>
              <a:pPr rtl="0"/>
              <a:t>‹N°›</a:t>
            </a:fld>
            <a:endParaRPr lang="en-GB">
              <a:solidFill>
                <a:prstClr val="black">
                  <a:tint val="75000"/>
                </a:prstClr>
              </a:solidFill>
            </a:endParaRPr>
          </a:p>
        </p:txBody>
      </p:sp>
    </p:spTree>
    <p:extLst>
      <p:ext uri="{BB962C8B-B14F-4D97-AF65-F5344CB8AC3E}">
        <p14:creationId xmlns:p14="http://schemas.microsoft.com/office/powerpoint/2010/main" val="2039006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rtlCol="0" anchor="t"/>
          <a:lstStyle>
            <a:lvl1pPr algn="l">
              <a:defRPr sz="4000" b="1" cap="all">
                <a:solidFill>
                  <a:srgbClr val="0070C0"/>
                </a:solidFill>
              </a:defRPr>
            </a:lvl1pPr>
          </a:lstStyle>
          <a:p>
            <a:pPr rtl="0"/>
            <a:r>
              <a:rPr lang="en"/>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
              <a:t>Click to edit Master text styles</a:t>
            </a:r>
          </a:p>
        </p:txBody>
      </p:sp>
      <p:sp>
        <p:nvSpPr>
          <p:cNvPr id="6" name="Slide Number Placeholder 5"/>
          <p:cNvSpPr>
            <a:spLocks noGrp="1"/>
          </p:cNvSpPr>
          <p:nvPr>
            <p:ph type="sldNum" sz="quarter" idx="12"/>
          </p:nvPr>
        </p:nvSpPr>
        <p:spPr/>
        <p:txBody>
          <a:bodyPr rtlCol="0"/>
          <a:lstStyle/>
          <a:p>
            <a:pPr rtl="0"/>
            <a:fld id="{72E375D5-DD51-4DDF-87E6-FA82A457ECD1}" type="slidenum">
              <a:rPr lang="en-GB" smtClean="0">
                <a:solidFill>
                  <a:prstClr val="black">
                    <a:tint val="75000"/>
                  </a:prstClr>
                </a:solidFill>
              </a:rPr>
              <a:pPr rtl="0"/>
              <a:t>‹N°›</a:t>
            </a:fld>
            <a:endParaRPr lang="en-GB">
              <a:solidFill>
                <a:prstClr val="black">
                  <a:tint val="75000"/>
                </a:prstClr>
              </a:solidFill>
            </a:endParaRPr>
          </a:p>
        </p:txBody>
      </p:sp>
    </p:spTree>
    <p:extLst>
      <p:ext uri="{BB962C8B-B14F-4D97-AF65-F5344CB8AC3E}">
        <p14:creationId xmlns:p14="http://schemas.microsoft.com/office/powerpoint/2010/main" val="265977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A8B4BBEF-CF99-87C6-7BD2-70C7253F843C}"/>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8115E54-1B37-2A56-0A06-16FD68CA40F0}"/>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7" name="Google Shape;16;p20">
            <a:extLst>
              <a:ext uri="{FF2B5EF4-FFF2-40B4-BE49-F238E27FC236}">
                <a16:creationId xmlns:a16="http://schemas.microsoft.com/office/drawing/2014/main" id="{EF8A4BAD-58C7-4758-1DFA-3BBBE3A3DD54}"/>
              </a:ext>
            </a:extLst>
          </p:cNvPr>
          <p:cNvSpPr txBox="1">
            <a:spLocks noGrp="1"/>
          </p:cNvSpPr>
          <p:nvPr>
            <p:ph type="sldNum" idx="4"/>
          </p:nvPr>
        </p:nvSpPr>
        <p:spPr>
          <a:xfrm>
            <a:off x="11461496" y="6253975"/>
            <a:ext cx="471038" cy="261570"/>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1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284492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5245" y="6264101"/>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Tree>
    <p:extLst>
      <p:ext uri="{BB962C8B-B14F-4D97-AF65-F5344CB8AC3E}">
        <p14:creationId xmlns:p14="http://schemas.microsoft.com/office/powerpoint/2010/main" val="143624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821726"/>
            <a:ext cx="5638800" cy="3075869"/>
          </a:xfrm>
        </p:spPr>
        <p:txBody>
          <a:bodyPr>
            <a:normAutofit/>
          </a:bodyPr>
          <a:lstStyle>
            <a:lvl1pPr>
              <a:defRPr sz="4200">
                <a:solidFill>
                  <a:srgbClr val="009AD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6441989" y="821727"/>
            <a:ext cx="3801762" cy="48376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3048" y="6253939"/>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6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7711" y="6263553"/>
            <a:ext cx="380035" cy="261570"/>
          </a:xfrm>
          <a:prstGeom prst="rect">
            <a:avLst/>
          </a:prstGeom>
        </p:spPr>
        <p:txBody>
          <a:bodyPr/>
          <a:lstStyle>
            <a:lvl1pPr>
              <a:defRPr>
                <a:solidFill>
                  <a:srgbClr val="00205C"/>
                </a:solidFill>
              </a:defRPr>
            </a:lvl1pPr>
          </a:lstStyle>
          <a:p>
            <a:fld id="{714BF2E0-EE3B-6A4E-9FB9-82DE86E1F02F}" type="slidenum">
              <a:rPr lang="en-US" smtClean="0"/>
              <a:pPr/>
              <a:t>‹N°›</a:t>
            </a:fld>
            <a:endParaRPr lang="en-US" dirty="0"/>
          </a:p>
        </p:txBody>
      </p:sp>
    </p:spTree>
    <p:extLst>
      <p:ext uri="{BB962C8B-B14F-4D97-AF65-F5344CB8AC3E}">
        <p14:creationId xmlns:p14="http://schemas.microsoft.com/office/powerpoint/2010/main" val="338891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b="0" i="0">
                <a:solidFill>
                  <a:srgbClr val="00205C"/>
                </a:solidFill>
                <a:latin typeface="Arial" panose="020B0604020202020204" pitchFamily="34" charset="0"/>
              </a:defRPr>
            </a:lvl1pPr>
          </a:lstStyle>
          <a:p>
            <a:endParaRPr lang="en-US" dirty="0"/>
          </a:p>
        </p:txBody>
      </p: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4750" y="-51762"/>
            <a:ext cx="11102500" cy="6909762"/>
          </a:xfrm>
          <a:prstGeom prst="rect">
            <a:avLst/>
          </a:prstGeom>
        </p:spPr>
      </p:pic>
    </p:spTree>
    <p:extLst>
      <p:ext uri="{BB962C8B-B14F-4D97-AF65-F5344CB8AC3E}">
        <p14:creationId xmlns:p14="http://schemas.microsoft.com/office/powerpoint/2010/main" val="451224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6"/>
            <a:ext cx="11277600" cy="40869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oogle Shape;7;p20">
            <a:extLst>
              <a:ext uri="{FF2B5EF4-FFF2-40B4-BE49-F238E27FC236}">
                <a16:creationId xmlns:a16="http://schemas.microsoft.com/office/drawing/2014/main" id="{A60B04E8-8B94-B44C-A4A7-2E2F5C156AD0}"/>
              </a:ext>
            </a:extLst>
          </p:cNvPr>
          <p:cNvGrpSpPr/>
          <p:nvPr userDrawn="1"/>
        </p:nvGrpSpPr>
        <p:grpSpPr>
          <a:xfrm>
            <a:off x="9111943" y="6027053"/>
            <a:ext cx="2424115" cy="569667"/>
            <a:chOff x="-4" y="0"/>
            <a:chExt cx="2424114" cy="569666"/>
          </a:xfrm>
        </p:grpSpPr>
        <p:sp>
          <p:nvSpPr>
            <p:cNvPr id="7" name="Google Shape;8;p20">
              <a:extLst>
                <a:ext uri="{FF2B5EF4-FFF2-40B4-BE49-F238E27FC236}">
                  <a16:creationId xmlns:a16="http://schemas.microsoft.com/office/drawing/2014/main" id="{57C656D4-00D1-0BCE-5533-DD69DEA22C86}"/>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en-US" sz="1000" b="1" i="0" u="none" strike="noStrike" cap="none" dirty="0">
                  <a:solidFill>
                    <a:srgbClr val="1E7FB8"/>
                  </a:solidFill>
                  <a:latin typeface="Arial" panose="020B0604020202020204" pitchFamily="34" charset="0"/>
                  <a:ea typeface="Arial"/>
                  <a:cs typeface="Arial" panose="020B0604020202020204" pitchFamily="34" charset="0"/>
                  <a:sym typeface="Arial"/>
                </a:rPr>
                <a:t>HEALTH</a:t>
              </a: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8" name="Google Shape;9;p20">
              <a:extLst>
                <a:ext uri="{FF2B5EF4-FFF2-40B4-BE49-F238E27FC236}">
                  <a16:creationId xmlns:a16="http://schemas.microsoft.com/office/drawing/2014/main" id="{2188D3BB-C0F9-658A-5D6C-5F43F4BBF3A8}"/>
                </a:ext>
              </a:extLst>
            </p:cNvPr>
            <p:cNvGrpSpPr/>
            <p:nvPr/>
          </p:nvGrpSpPr>
          <p:grpSpPr>
            <a:xfrm>
              <a:off x="-4" y="88038"/>
              <a:ext cx="2414516" cy="481628"/>
              <a:chOff x="-2" y="-1"/>
              <a:chExt cx="2414514" cy="481626"/>
            </a:xfrm>
          </p:grpSpPr>
          <p:sp>
            <p:nvSpPr>
              <p:cNvPr id="9" name="Google Shape;10;p20">
                <a:extLst>
                  <a:ext uri="{FF2B5EF4-FFF2-40B4-BE49-F238E27FC236}">
                    <a16:creationId xmlns:a16="http://schemas.microsoft.com/office/drawing/2014/main" id="{13FE2B47-3157-3BDD-D9A2-3E858C809CF2}"/>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en-US" sz="1100" b="1" i="0" u="none" strike="noStrike" cap="none" dirty="0" err="1">
                    <a:solidFill>
                      <a:srgbClr val="1E7FB8"/>
                    </a:solidFill>
                    <a:latin typeface="Arial" panose="020B0604020202020204" pitchFamily="34" charset="0"/>
                    <a:ea typeface="Arial"/>
                    <a:cs typeface="Arial" panose="020B0604020202020204" pitchFamily="34" charset="0"/>
                    <a:sym typeface="Arial"/>
                  </a:rPr>
                  <a:t>programme</a:t>
                </a: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0" name="Google Shape;11;p20">
                <a:extLst>
                  <a:ext uri="{FF2B5EF4-FFF2-40B4-BE49-F238E27FC236}">
                    <a16:creationId xmlns:a16="http://schemas.microsoft.com/office/drawing/2014/main" id="{BD342219-17AC-1A74-BF1E-EA7B6097EDD1}"/>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en-US" sz="2000" b="1" i="0" u="none" strike="noStrike" cap="none" dirty="0">
                    <a:solidFill>
                      <a:srgbClr val="1E7FB8"/>
                    </a:solidFill>
                    <a:latin typeface="Leelawadee"/>
                    <a:ea typeface="Leelawadee"/>
                    <a:cs typeface="Leelawadee"/>
                    <a:sym typeface="Leelawadee"/>
                  </a:rPr>
                  <a:t>EMERGENCIES</a:t>
                </a:r>
                <a:endParaRP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grpSp>
      <p:sp>
        <p:nvSpPr>
          <p:cNvPr id="11" name="Oval 10">
            <a:extLst>
              <a:ext uri="{FF2B5EF4-FFF2-40B4-BE49-F238E27FC236}">
                <a16:creationId xmlns:a16="http://schemas.microsoft.com/office/drawing/2014/main" id="{ECD5E892-439D-D0D4-087A-54098BC8F53A}"/>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dirty="0">
              <a:latin typeface="Arial" panose="020B0604020202020204" pitchFamily="34" charset="0"/>
            </a:endParaRPr>
          </a:p>
        </p:txBody>
      </p:sp>
      <p:sp>
        <p:nvSpPr>
          <p:cNvPr id="12" name="Google Shape;16;p20">
            <a:extLst>
              <a:ext uri="{FF2B5EF4-FFF2-40B4-BE49-F238E27FC236}">
                <a16:creationId xmlns:a16="http://schemas.microsoft.com/office/drawing/2014/main" id="{A793DE61-2A86-FE44-86D1-2E1B1F53304F}"/>
              </a:ext>
            </a:extLst>
          </p:cNvPr>
          <p:cNvSpPr txBox="1">
            <a:spLocks noGrp="1"/>
          </p:cNvSpPr>
          <p:nvPr>
            <p:ph type="sldNum" idx="4"/>
          </p:nvPr>
        </p:nvSpPr>
        <p:spPr>
          <a:xfrm>
            <a:off x="11461496" y="6253975"/>
            <a:ext cx="471038" cy="261570"/>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1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dirty="0"/>
          </a:p>
        </p:txBody>
      </p:sp>
      <p:pic>
        <p:nvPicPr>
          <p:cNvPr id="13" name="Picture 12">
            <a:extLst>
              <a:ext uri="{FF2B5EF4-FFF2-40B4-BE49-F238E27FC236}">
                <a16:creationId xmlns:a16="http://schemas.microsoft.com/office/drawing/2014/main" id="{D7164AF5-AF27-CAA8-36A2-56372A6F1541}"/>
              </a:ext>
            </a:extLst>
          </p:cNvPr>
          <p:cNvPicPr>
            <a:picLocks noChangeAspect="1"/>
          </p:cNvPicPr>
          <p:nvPr userDrawn="1"/>
        </p:nvPicPr>
        <p:blipFill>
          <a:blip r:embed="rId48" cstate="screen">
            <a:extLst>
              <a:ext uri="{28A0092B-C50C-407E-A947-70E740481C1C}">
                <a14:useLocalDpi xmlns:a14="http://schemas.microsoft.com/office/drawing/2010/main"/>
              </a:ext>
            </a:extLst>
          </a:blip>
          <a:srcRect/>
          <a:stretch/>
        </p:blipFill>
        <p:spPr>
          <a:xfrm>
            <a:off x="380370" y="5983031"/>
            <a:ext cx="2180117" cy="663779"/>
          </a:xfrm>
          <a:prstGeom prst="rect">
            <a:avLst/>
          </a:prstGeom>
        </p:spPr>
      </p:pic>
      <p:cxnSp>
        <p:nvCxnSpPr>
          <p:cNvPr id="14" name="Straight Connector 13">
            <a:extLst>
              <a:ext uri="{FF2B5EF4-FFF2-40B4-BE49-F238E27FC236}">
                <a16:creationId xmlns:a16="http://schemas.microsoft.com/office/drawing/2014/main" id="{D22F6A97-31FA-EA3F-3AA0-729E81783415}"/>
              </a:ext>
            </a:extLst>
          </p:cNvPr>
          <p:cNvCxnSpPr>
            <a:cxnSpLocks/>
          </p:cNvCxnSpPr>
          <p:nvPr userDrawn="1"/>
        </p:nvCxnSpPr>
        <p:spPr>
          <a:xfrm>
            <a:off x="457200" y="5832389"/>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4C81EA-4924-848A-FE04-368868254C2B}"/>
              </a:ext>
            </a:extLst>
          </p:cNvPr>
          <p:cNvPicPr>
            <a:picLocks noChangeAspect="1"/>
          </p:cNvPicPr>
          <p:nvPr userDrawn="1"/>
        </p:nvPicPr>
        <p:blipFill>
          <a:blip r:embed="rId49"/>
          <a:stretch>
            <a:fillRect/>
          </a:stretch>
        </p:blipFill>
        <p:spPr>
          <a:xfrm>
            <a:off x="12357101" y="2794000"/>
            <a:ext cx="1715706" cy="2004060"/>
          </a:xfrm>
          <a:prstGeom prst="rect">
            <a:avLst/>
          </a:prstGeom>
        </p:spPr>
      </p:pic>
    </p:spTree>
    <p:extLst>
      <p:ext uri="{BB962C8B-B14F-4D97-AF65-F5344CB8AC3E}">
        <p14:creationId xmlns:p14="http://schemas.microsoft.com/office/powerpoint/2010/main" val="141577344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49" r:id="rId4"/>
    <p:sldLayoutId id="2147483658" r:id="rId5"/>
    <p:sldLayoutId id="2147483667" r:id="rId6"/>
    <p:sldLayoutId id="2147483660" r:id="rId7"/>
    <p:sldLayoutId id="2147483662" r:id="rId8"/>
    <p:sldLayoutId id="2147483673" r:id="rId9"/>
    <p:sldLayoutId id="2147483669" r:id="rId10"/>
    <p:sldLayoutId id="2147483670" r:id="rId11"/>
    <p:sldLayoutId id="2147483671" r:id="rId12"/>
    <p:sldLayoutId id="2147483678" r:id="rId13"/>
    <p:sldLayoutId id="2147483681" r:id="rId14"/>
    <p:sldLayoutId id="2147483687" r:id="rId15"/>
    <p:sldLayoutId id="2147483688" r:id="rId16"/>
    <p:sldLayoutId id="2147483680" r:id="rId17"/>
    <p:sldLayoutId id="2147483679" r:id="rId18"/>
    <p:sldLayoutId id="2147483689" r:id="rId19"/>
    <p:sldLayoutId id="2147483694" r:id="rId20"/>
    <p:sldLayoutId id="2147483695" r:id="rId21"/>
    <p:sldLayoutId id="2147483677" r:id="rId22"/>
    <p:sldLayoutId id="2147483692" r:id="rId23"/>
    <p:sldLayoutId id="2147483693" r:id="rId24"/>
    <p:sldLayoutId id="2147483698" r:id="rId25"/>
    <p:sldLayoutId id="2147483700" r:id="rId26"/>
    <p:sldLayoutId id="2147483650" r:id="rId27"/>
    <p:sldLayoutId id="2147483690" r:id="rId28"/>
    <p:sldLayoutId id="2147483676" r:id="rId29"/>
    <p:sldLayoutId id="2147483654" r:id="rId30"/>
    <p:sldLayoutId id="2147483691" r:id="rId31"/>
    <p:sldLayoutId id="2147483666" r:id="rId32"/>
    <p:sldLayoutId id="2147483701" r:id="rId33"/>
    <p:sldLayoutId id="2147483674" r:id="rId34"/>
    <p:sldLayoutId id="2147483683" r:id="rId35"/>
    <p:sldLayoutId id="2147483675" r:id="rId36"/>
    <p:sldLayoutId id="2147483684" r:id="rId37"/>
    <p:sldLayoutId id="2147483652" r:id="rId38"/>
    <p:sldLayoutId id="2147483653" r:id="rId39"/>
    <p:sldLayoutId id="2147483656" r:id="rId40"/>
    <p:sldLayoutId id="2147483657" r:id="rId41"/>
    <p:sldLayoutId id="2147483685" r:id="rId42"/>
    <p:sldLayoutId id="2147483686" r:id="rId43"/>
    <p:sldLayoutId id="2147483696" r:id="rId44"/>
    <p:sldLayoutId id="2147483697" r:id="rId45"/>
    <p:sldLayoutId id="2147483699" r:id="rId46"/>
  </p:sldLayoutIdLst>
  <p:hf hdr="0" ftr="0" dt="0"/>
  <p:txStyles>
    <p:titleStyle>
      <a:lvl1pPr algn="l" defTabSz="914400" rtl="0" eaLnBrk="1" latinLnBrk="0" hangingPunct="1">
        <a:lnSpc>
          <a:spcPct val="90000"/>
        </a:lnSpc>
        <a:spcBef>
          <a:spcPct val="0"/>
        </a:spcBef>
        <a:buNone/>
        <a:defRPr sz="3200" b="0" i="0" kern="1200">
          <a:solidFill>
            <a:srgbClr val="00205C"/>
          </a:solidFill>
          <a:latin typeface="Arial" panose="020B0604020202020204" pitchFamily="34" charset="0"/>
          <a:ea typeface="+mj-ea"/>
          <a:cs typeface="+mj-cs"/>
        </a:defRPr>
      </a:lvl1pPr>
    </p:titleStyle>
    <p:bodyStyle>
      <a:lvl1pPr marL="180000" indent="-180000" algn="l" defTabSz="914400" rtl="0" eaLnBrk="1" latinLnBrk="0" hangingPunct="1">
        <a:lnSpc>
          <a:spcPct val="100000"/>
        </a:lnSpc>
        <a:spcBef>
          <a:spcPts val="1000"/>
        </a:spcBef>
        <a:buClr>
          <a:srgbClr val="E05972"/>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1pPr>
      <a:lvl2pPr marL="360000" indent="-180000" algn="l" defTabSz="914400" rtl="0" eaLnBrk="1" latinLnBrk="0" hangingPunct="1">
        <a:lnSpc>
          <a:spcPct val="100000"/>
        </a:lnSpc>
        <a:spcBef>
          <a:spcPts val="500"/>
        </a:spcBef>
        <a:buClr>
          <a:srgbClr val="99D7DF"/>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2pPr>
      <a:lvl3pPr marL="54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3pPr>
      <a:lvl4pPr marL="72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4pPr>
      <a:lvl5pPr marL="90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jpeg"/><Relationship Id="rId7" Type="http://schemas.openxmlformats.org/officeDocument/2006/relationships/image" Target="../media/image30.jpeg"/><Relationship Id="rId2" Type="http://schemas.microsoft.com/office/2018/10/relationships/comments" Target="../comments/modernComment_7FFFD27B_F3BD2473.xml"/><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jpeg"/><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7FFFD27F_3C549FEE.xml"/><Relationship Id="rId1" Type="http://schemas.openxmlformats.org/officeDocument/2006/relationships/slideLayout" Target="../slideLayouts/slideLayout36.xml"/><Relationship Id="rId5" Type="http://schemas.openxmlformats.org/officeDocument/2006/relationships/image" Target="../media/image21.tiff"/><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7FFFD269_48507D00.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5.jpe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CB8268-6B08-384D-827D-655962DDBEA3}"/>
              </a:ext>
            </a:extLst>
          </p:cNvPr>
          <p:cNvPicPr>
            <a:picLocks noChangeAspect="1"/>
          </p:cNvPicPr>
          <p:nvPr/>
        </p:nvPicPr>
        <p:blipFill rotWithShape="1">
          <a:blip r:embed="rId3"/>
          <a:srcRect l="-1" r="-2615"/>
          <a:stretch/>
        </p:blipFill>
        <p:spPr>
          <a:xfrm>
            <a:off x="13223630" y="36513"/>
            <a:ext cx="1850571" cy="2095500"/>
          </a:xfrm>
          <a:prstGeom prst="rect">
            <a:avLst/>
          </a:prstGeom>
        </p:spPr>
      </p:pic>
      <p:sp>
        <p:nvSpPr>
          <p:cNvPr id="8" name="Title 7">
            <a:extLst>
              <a:ext uri="{FF2B5EF4-FFF2-40B4-BE49-F238E27FC236}">
                <a16:creationId xmlns:a16="http://schemas.microsoft.com/office/drawing/2014/main" id="{9CA36B84-7F82-3BBE-5A74-305354E9B251}"/>
              </a:ext>
            </a:extLst>
          </p:cNvPr>
          <p:cNvSpPr>
            <a:spLocks noGrp="1"/>
          </p:cNvSpPr>
          <p:nvPr>
            <p:ph type="ctrTitle"/>
          </p:nvPr>
        </p:nvSpPr>
        <p:spPr>
          <a:xfrm>
            <a:off x="457200" y="3104233"/>
            <a:ext cx="5638800" cy="1655762"/>
          </a:xfrm>
        </p:spPr>
        <p:txBody>
          <a:bodyPr>
            <a:normAutofit fontScale="90000"/>
          </a:bodyPr>
          <a:lstStyle/>
          <a:p>
            <a:pPr>
              <a:lnSpc>
                <a:spcPts val="6000"/>
              </a:lnSpc>
            </a:pPr>
            <a:br>
              <a:rPr lang="en-US" dirty="0">
                <a:solidFill>
                  <a:srgbClr val="E05972"/>
                </a:solidFill>
              </a:rPr>
            </a:br>
            <a:br>
              <a:rPr lang="en-US" sz="6700" b="1" dirty="0">
                <a:solidFill>
                  <a:srgbClr val="E05972"/>
                </a:solidFill>
              </a:rPr>
            </a:br>
            <a:r>
              <a:rPr lang="en-US" sz="6700" b="1" dirty="0" err="1">
                <a:solidFill>
                  <a:srgbClr val="E05972"/>
                </a:solidFill>
              </a:rPr>
              <a:t>Haemorrhage</a:t>
            </a:r>
            <a:r>
              <a:rPr lang="en-US" sz="6700" b="1" dirty="0">
                <a:solidFill>
                  <a:srgbClr val="E05972"/>
                </a:solidFill>
              </a:rPr>
              <a:t> Management </a:t>
            </a:r>
          </a:p>
        </p:txBody>
      </p:sp>
      <p:pic>
        <p:nvPicPr>
          <p:cNvPr id="9" name="Content Placeholder 6">
            <a:extLst>
              <a:ext uri="{FF2B5EF4-FFF2-40B4-BE49-F238E27FC236}">
                <a16:creationId xmlns:a16="http://schemas.microsoft.com/office/drawing/2014/main" id="{C0F5C76E-38B9-C4DB-4390-B9C83B3D4C52}"/>
              </a:ext>
            </a:extLst>
          </p:cNvPr>
          <p:cNvPicPr>
            <a:picLocks noChangeAspect="1"/>
          </p:cNvPicPr>
          <p:nvPr/>
        </p:nvPicPr>
        <p:blipFill rotWithShape="1">
          <a:blip r:embed="rId4"/>
          <a:srcRect l="38795" t="59280" r="50038" b="25402"/>
          <a:stretch/>
        </p:blipFill>
        <p:spPr>
          <a:xfrm rot="19151068">
            <a:off x="6707442" y="1802564"/>
            <a:ext cx="2733837" cy="2761755"/>
          </a:xfrm>
          <a:prstGeom prst="rect">
            <a:avLst/>
          </a:prstGeom>
        </p:spPr>
      </p:pic>
      <p:pic>
        <p:nvPicPr>
          <p:cNvPr id="10" name="Content Placeholder 18">
            <a:extLst>
              <a:ext uri="{FF2B5EF4-FFF2-40B4-BE49-F238E27FC236}">
                <a16:creationId xmlns:a16="http://schemas.microsoft.com/office/drawing/2014/main" id="{6746D3FD-7A06-EB7D-18D4-9ED7A1E48DD8}"/>
              </a:ext>
            </a:extLst>
          </p:cNvPr>
          <p:cNvPicPr>
            <a:picLocks noChangeAspect="1"/>
          </p:cNvPicPr>
          <p:nvPr/>
        </p:nvPicPr>
        <p:blipFill>
          <a:blip r:embed="rId5"/>
          <a:srcRect/>
          <a:stretch/>
        </p:blipFill>
        <p:spPr>
          <a:xfrm rot="18790401">
            <a:off x="6660255" y="60636"/>
            <a:ext cx="4584011" cy="4584011"/>
          </a:xfrm>
          <a:prstGeom prst="rect">
            <a:avLst/>
          </a:prstGeom>
        </p:spPr>
      </p:pic>
      <p:pic>
        <p:nvPicPr>
          <p:cNvPr id="11" name="Content Placeholder 18">
            <a:extLst>
              <a:ext uri="{FF2B5EF4-FFF2-40B4-BE49-F238E27FC236}">
                <a16:creationId xmlns:a16="http://schemas.microsoft.com/office/drawing/2014/main" id="{2CB47749-FA76-42C5-574A-0E8F8F1D350B}"/>
              </a:ext>
            </a:extLst>
          </p:cNvPr>
          <p:cNvPicPr>
            <a:picLocks noChangeAspect="1"/>
          </p:cNvPicPr>
          <p:nvPr/>
        </p:nvPicPr>
        <p:blipFill>
          <a:blip r:embed="rId5"/>
          <a:srcRect/>
          <a:stretch/>
        </p:blipFill>
        <p:spPr>
          <a:xfrm rot="20936445">
            <a:off x="7793107" y="1560026"/>
            <a:ext cx="3044850" cy="3044850"/>
          </a:xfrm>
          <a:prstGeom prst="rect">
            <a:avLst/>
          </a:prstGeom>
        </p:spPr>
      </p:pic>
      <p:sp>
        <p:nvSpPr>
          <p:cNvPr id="12" name="Title 5">
            <a:extLst>
              <a:ext uri="{FF2B5EF4-FFF2-40B4-BE49-F238E27FC236}">
                <a16:creationId xmlns:a16="http://schemas.microsoft.com/office/drawing/2014/main" id="{DBAA80D3-15A7-4689-7E1D-F4A2E922602B}"/>
              </a:ext>
            </a:extLst>
          </p:cNvPr>
          <p:cNvSpPr txBox="1">
            <a:spLocks/>
          </p:cNvSpPr>
          <p:nvPr/>
        </p:nvSpPr>
        <p:spPr>
          <a:xfrm>
            <a:off x="457200" y="509259"/>
            <a:ext cx="5638800" cy="23876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800" b="0" i="0" kern="1200">
                <a:solidFill>
                  <a:schemeClr val="bg1"/>
                </a:solidFill>
                <a:latin typeface="Arial" panose="020B0604020202020204" pitchFamily="34" charset="0"/>
                <a:ea typeface="+mj-ea"/>
                <a:cs typeface="+mj-cs"/>
              </a:defRPr>
            </a:lvl1pPr>
          </a:lstStyle>
          <a:p>
            <a:br>
              <a:rPr lang="en-US" dirty="0"/>
            </a:br>
            <a:br>
              <a:rPr lang="en-US" dirty="0"/>
            </a:br>
            <a:br>
              <a:rPr lang="en-US" sz="4400" dirty="0"/>
            </a:br>
            <a:br>
              <a:rPr lang="en-US" sz="4400" dirty="0">
                <a:solidFill>
                  <a:srgbClr val="329BD5"/>
                </a:solidFill>
              </a:rPr>
            </a:br>
            <a:r>
              <a:rPr lang="en" sz="3200" dirty="0">
                <a:solidFill>
                  <a:srgbClr val="329BD5"/>
                </a:solidFill>
              </a:rPr>
              <a:t>Advanced Filovirus disease</a:t>
            </a:r>
            <a:br>
              <a:rPr lang="en" sz="3200" dirty="0">
                <a:solidFill>
                  <a:srgbClr val="329BD5"/>
                </a:solidFill>
              </a:rPr>
            </a:br>
            <a:r>
              <a:rPr lang="en" sz="3200" dirty="0">
                <a:solidFill>
                  <a:srgbClr val="329BD5"/>
                </a:solidFill>
              </a:rPr>
              <a:t>Case Management</a:t>
            </a:r>
            <a:endParaRPr lang="en-US" sz="3200" dirty="0">
              <a:solidFill>
                <a:srgbClr val="329BD5"/>
              </a:solidFill>
            </a:endParaRPr>
          </a:p>
        </p:txBody>
      </p:sp>
    </p:spTree>
    <p:extLst>
      <p:ext uri="{BB962C8B-B14F-4D97-AF65-F5344CB8AC3E}">
        <p14:creationId xmlns:p14="http://schemas.microsoft.com/office/powerpoint/2010/main" val="1880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245988" y="1808375"/>
            <a:ext cx="2190023" cy="1953508"/>
          </a:xfrm>
          <a:prstGeom prst="roundRect">
            <a:avLst>
              <a:gd name="adj" fmla="val 9889"/>
            </a:avLst>
          </a:prstGeom>
          <a:solidFill>
            <a:srgbClr val="E05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a:xfrm>
            <a:off x="11505245" y="6271160"/>
            <a:ext cx="380035" cy="261570"/>
          </a:xfrm>
        </p:spPr>
        <p:txBody>
          <a:bodyPr/>
          <a:lstStyle/>
          <a:p>
            <a:fld id="{714BF2E0-EE3B-6A4E-9FB9-82DE86E1F02F}" type="slidenum">
              <a:rPr lang="en-US" smtClean="0"/>
              <a:pPr/>
              <a:t>10</a:t>
            </a:fld>
            <a:endParaRPr lang="en-US" dirty="0"/>
          </a:p>
        </p:txBody>
      </p:sp>
      <p:sp>
        <p:nvSpPr>
          <p:cNvPr id="11" name="Rectangle 10"/>
          <p:cNvSpPr/>
          <p:nvPr/>
        </p:nvSpPr>
        <p:spPr>
          <a:xfrm>
            <a:off x="569183" y="1864155"/>
            <a:ext cx="1492781" cy="369332"/>
          </a:xfrm>
          <a:prstGeom prst="rect">
            <a:avLst/>
          </a:prstGeom>
        </p:spPr>
        <p:txBody>
          <a:bodyPr wrap="none">
            <a:spAutoFit/>
          </a:bodyPr>
          <a:lstStyle/>
          <a:p>
            <a:pPr algn="ctr"/>
            <a:r>
              <a:rPr lang="fr-FR" b="1" dirty="0">
                <a:solidFill>
                  <a:schemeClr val="bg1"/>
                </a:solidFill>
                <a:latin typeface="Arial" panose="020B0604020202020204" pitchFamily="34" charset="0"/>
                <a:cs typeface="Arial" panose="020B0604020202020204" pitchFamily="34" charset="0"/>
              </a:rPr>
              <a:t>Transfusion</a:t>
            </a:r>
          </a:p>
        </p:txBody>
      </p:sp>
      <p:pic>
        <p:nvPicPr>
          <p:cNvPr id="12" name="Picture 10" descr="Poche De Sang Vectoriels et illustrations libres de droits - iStock"/>
          <p:cNvPicPr>
            <a:picLocks noChangeAspect="1" noChangeArrowheads="1"/>
          </p:cNvPicPr>
          <p:nvPr/>
        </p:nvPicPr>
        <p:blipFill rotWithShape="1">
          <a:blip r:embed="rId3">
            <a:extLst>
              <a:ext uri="{28A0092B-C50C-407E-A947-70E740481C1C}">
                <a14:useLocalDpi xmlns:a14="http://schemas.microsoft.com/office/drawing/2010/main" val="0"/>
              </a:ext>
            </a:extLst>
          </a:blip>
          <a:srcRect l="16583" r="15682"/>
          <a:stretch/>
        </p:blipFill>
        <p:spPr bwMode="auto">
          <a:xfrm>
            <a:off x="594615" y="2254272"/>
            <a:ext cx="1492766" cy="1101896"/>
          </a:xfrm>
          <a:prstGeom prst="roundRect">
            <a:avLst/>
          </a:prstGeom>
          <a:noFill/>
          <a:extLst>
            <a:ext uri="{909E8E84-426E-40DD-AFC4-6F175D3DCCD1}">
              <a14:hiddenFill xmlns:a14="http://schemas.microsoft.com/office/drawing/2010/main">
                <a:solidFill>
                  <a:srgbClr val="FFFFFF"/>
                </a:solidFill>
              </a14:hiddenFill>
            </a:ext>
          </a:extLst>
        </p:spPr>
      </p:pic>
      <p:sp>
        <p:nvSpPr>
          <p:cNvPr id="13" name="Rectangle à coins arrondis 12"/>
          <p:cNvSpPr/>
          <p:nvPr/>
        </p:nvSpPr>
        <p:spPr>
          <a:xfrm>
            <a:off x="2754400" y="1864155"/>
            <a:ext cx="3147711" cy="175296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rtl="0">
              <a:buClr>
                <a:srgbClr val="E05972"/>
              </a:buClr>
              <a:buFont typeface="Arial" panose="020B0604020202020204" pitchFamily="34" charset="0"/>
              <a:buChar char="•"/>
            </a:pPr>
            <a:r>
              <a:rPr lang="en-US" dirty="0">
                <a:solidFill>
                  <a:srgbClr val="00205C"/>
                </a:solidFill>
                <a:latin typeface="Arial" panose="020B0604020202020204" pitchFamily="34" charset="0"/>
                <a:cs typeface="Arial" panose="020B0604020202020204" pitchFamily="34" charset="0"/>
              </a:rPr>
              <a:t>Target to Hb &gt;7 g/dL</a:t>
            </a:r>
          </a:p>
          <a:p>
            <a:pPr marL="360000" lvl="1" indent="-180000">
              <a:buClr>
                <a:srgbClr val="99D7DF"/>
              </a:buClr>
              <a:buFont typeface="Arial" panose="020B0604020202020204" pitchFamily="34" charset="0"/>
              <a:buChar char="•"/>
            </a:pPr>
            <a:r>
              <a:rPr lang="en-US" dirty="0">
                <a:solidFill>
                  <a:srgbClr val="00205C"/>
                </a:solidFill>
                <a:latin typeface="Arial" panose="020B0604020202020204" pitchFamily="34" charset="0"/>
                <a:cs typeface="Arial" panose="020B0604020202020204" pitchFamily="34" charset="0"/>
              </a:rPr>
              <a:t>packed cells 10 mL/kg in 3–4 hours</a:t>
            </a:r>
          </a:p>
          <a:p>
            <a:pPr marL="360000" lvl="1" indent="-180000">
              <a:buClr>
                <a:srgbClr val="99D7DF"/>
              </a:buClr>
              <a:buFont typeface="Arial" panose="020B0604020202020204" pitchFamily="34" charset="0"/>
              <a:buChar char="•"/>
            </a:pPr>
            <a:r>
              <a:rPr lang="en-US" dirty="0">
                <a:solidFill>
                  <a:srgbClr val="00205C"/>
                </a:solidFill>
                <a:latin typeface="Arial" panose="020B0604020202020204" pitchFamily="34" charset="0"/>
                <a:cs typeface="Arial" panose="020B0604020202020204" pitchFamily="34" charset="0"/>
              </a:rPr>
              <a:t>(fresh whole blood if necessary 20 mL/kg in 3–4 hours)</a:t>
            </a:r>
          </a:p>
        </p:txBody>
      </p:sp>
      <p:sp>
        <p:nvSpPr>
          <p:cNvPr id="14" name="Rectangle à coins arrondis 13"/>
          <p:cNvSpPr/>
          <p:nvPr/>
        </p:nvSpPr>
        <p:spPr>
          <a:xfrm>
            <a:off x="6678731" y="1942107"/>
            <a:ext cx="2290022" cy="50816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rtl="0">
              <a:buClr>
                <a:srgbClr val="E05972"/>
              </a:buClr>
              <a:buFont typeface="Arial" panose="020B0604020202020204" pitchFamily="34" charset="0"/>
              <a:buChar char="•"/>
            </a:pPr>
            <a:r>
              <a:rPr lang="en-US" dirty="0">
                <a:solidFill>
                  <a:srgbClr val="00205C"/>
                </a:solidFill>
                <a:latin typeface="Arial" panose="020B0604020202020204" pitchFamily="34" charset="0"/>
                <a:cs typeface="Arial" panose="020B0604020202020204" pitchFamily="34" charset="0"/>
              </a:rPr>
              <a:t>Target INR &lt; 1.5 (Fresh plasma)</a:t>
            </a:r>
          </a:p>
        </p:txBody>
      </p:sp>
      <p:sp>
        <p:nvSpPr>
          <p:cNvPr id="15" name="Rectangle 14"/>
          <p:cNvSpPr/>
          <p:nvPr/>
        </p:nvSpPr>
        <p:spPr>
          <a:xfrm>
            <a:off x="2277399" y="1415826"/>
            <a:ext cx="9607881" cy="369332"/>
          </a:xfrm>
          <a:prstGeom prst="rect">
            <a:avLst/>
          </a:prstGeom>
        </p:spPr>
        <p:txBody>
          <a:bodyPr wrap="square">
            <a:spAutoFit/>
          </a:bodyPr>
          <a:lstStyle/>
          <a:p>
            <a:r>
              <a:rPr lang="en-US" dirty="0">
                <a:solidFill>
                  <a:srgbClr val="00205C"/>
                </a:solidFill>
                <a:latin typeface="Arial" panose="020B0604020202020204" pitchFamily="34" charset="0"/>
                <a:cs typeface="Arial" panose="020B0604020202020204" pitchFamily="34" charset="0"/>
              </a:rPr>
              <a:t>Consider transfusion if there is active bleeding and </a:t>
            </a:r>
            <a:r>
              <a:rPr lang="en-US" dirty="0" err="1">
                <a:solidFill>
                  <a:srgbClr val="00205C"/>
                </a:solidFill>
                <a:latin typeface="Arial" panose="020B0604020202020204" pitchFamily="34" charset="0"/>
                <a:cs typeface="Arial" panose="020B0604020202020204" pitchFamily="34" charset="0"/>
              </a:rPr>
              <a:t>haemodynamic</a:t>
            </a:r>
            <a:r>
              <a:rPr lang="en-US" dirty="0">
                <a:solidFill>
                  <a:srgbClr val="00205C"/>
                </a:solidFill>
                <a:latin typeface="Arial" panose="020B0604020202020204" pitchFamily="34" charset="0"/>
                <a:cs typeface="Arial" panose="020B0604020202020204" pitchFamily="34" charset="0"/>
              </a:rPr>
              <a:t> instability or </a:t>
            </a:r>
            <a:r>
              <a:rPr lang="en-US" dirty="0" err="1">
                <a:solidFill>
                  <a:srgbClr val="00205C"/>
                </a:solidFill>
                <a:latin typeface="Arial" panose="020B0604020202020204" pitchFamily="34" charset="0"/>
                <a:cs typeface="Arial" panose="020B0604020202020204" pitchFamily="34" charset="0"/>
              </a:rPr>
              <a:t>Hb</a:t>
            </a:r>
            <a:r>
              <a:rPr lang="en-US" dirty="0">
                <a:solidFill>
                  <a:srgbClr val="00205C"/>
                </a:solidFill>
                <a:latin typeface="Arial" panose="020B0604020202020204" pitchFamily="34" charset="0"/>
                <a:cs typeface="Arial" panose="020B0604020202020204" pitchFamily="34" charset="0"/>
              </a:rPr>
              <a:t> &lt;7 g/</a:t>
            </a:r>
            <a:r>
              <a:rPr lang="en-US" dirty="0" err="1">
                <a:solidFill>
                  <a:srgbClr val="00205C"/>
                </a:solidFill>
                <a:latin typeface="Arial" panose="020B0604020202020204" pitchFamily="34" charset="0"/>
                <a:cs typeface="Arial" panose="020B0604020202020204" pitchFamily="34" charset="0"/>
              </a:rPr>
              <a:t>dL</a:t>
            </a:r>
            <a:endParaRPr lang="en-US" dirty="0">
              <a:solidFill>
                <a:srgbClr val="00205C"/>
              </a:solidFill>
              <a:latin typeface="Arial" panose="020B0604020202020204" pitchFamily="34" charset="0"/>
              <a:cs typeface="Arial" panose="020B0604020202020204" pitchFamily="34" charset="0"/>
            </a:endParaRPr>
          </a:p>
        </p:txBody>
      </p:sp>
      <p:sp>
        <p:nvSpPr>
          <p:cNvPr id="17" name="Rectangle à coins arrondis 16"/>
          <p:cNvSpPr/>
          <p:nvPr/>
        </p:nvSpPr>
        <p:spPr>
          <a:xfrm>
            <a:off x="9010145" y="2196543"/>
            <a:ext cx="3180913" cy="571736"/>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rtl="0">
              <a:buClr>
                <a:srgbClr val="E05972"/>
              </a:buClr>
              <a:buFont typeface="Arial" panose="020B0604020202020204" pitchFamily="34" charset="0"/>
              <a:buChar char="•"/>
            </a:pPr>
            <a:r>
              <a:rPr lang="en-US" dirty="0">
                <a:solidFill>
                  <a:srgbClr val="00205C"/>
                </a:solidFill>
                <a:latin typeface="Arial" panose="020B0604020202020204" pitchFamily="34" charset="0"/>
                <a:cs typeface="Arial" panose="020B0604020202020204" pitchFamily="34" charset="0"/>
              </a:rPr>
              <a:t>Target platelets &gt; 50 000/mm</a:t>
            </a:r>
            <a:r>
              <a:rPr lang="en-US" baseline="30000" dirty="0">
                <a:solidFill>
                  <a:srgbClr val="00205C"/>
                </a:solidFill>
                <a:latin typeface="Arial" panose="020B0604020202020204" pitchFamily="34" charset="0"/>
                <a:cs typeface="Arial" panose="020B0604020202020204" pitchFamily="34" charset="0"/>
              </a:rPr>
              <a:t>3</a:t>
            </a:r>
            <a:r>
              <a:rPr lang="en-US" dirty="0">
                <a:solidFill>
                  <a:srgbClr val="00205C"/>
                </a:solidFill>
                <a:latin typeface="Arial" panose="020B0604020202020204" pitchFamily="34" charset="0"/>
                <a:cs typeface="Arial" panose="020B0604020202020204" pitchFamily="34" charset="0"/>
              </a:rPr>
              <a:t> (platelet transfusion)</a:t>
            </a:r>
          </a:p>
        </p:txBody>
      </p:sp>
      <p:sp>
        <p:nvSpPr>
          <p:cNvPr id="24" name="Rectangle à coins arrondis 23"/>
          <p:cNvSpPr/>
          <p:nvPr/>
        </p:nvSpPr>
        <p:spPr>
          <a:xfrm>
            <a:off x="2769942" y="1808375"/>
            <a:ext cx="3745105" cy="1922285"/>
          </a:xfrm>
          <a:prstGeom prst="roundRect">
            <a:avLst>
              <a:gd name="adj" fmla="val 7769"/>
            </a:avLst>
          </a:prstGeom>
          <a:noFill/>
          <a:ln>
            <a:solidFill>
              <a:srgbClr val="E05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6616650" y="1785158"/>
            <a:ext cx="2353577" cy="1945502"/>
          </a:xfrm>
          <a:prstGeom prst="roundRect">
            <a:avLst>
              <a:gd name="adj" fmla="val 7769"/>
            </a:avLst>
          </a:prstGeom>
          <a:noFill/>
          <a:ln>
            <a:solidFill>
              <a:srgbClr val="E05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9059765" y="1785159"/>
            <a:ext cx="2950209" cy="1945502"/>
          </a:xfrm>
          <a:prstGeom prst="roundRect">
            <a:avLst>
              <a:gd name="adj" fmla="val 7769"/>
            </a:avLst>
          </a:prstGeom>
          <a:noFill/>
          <a:ln>
            <a:solidFill>
              <a:srgbClr val="E05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12" descr="Poche_sang - Servier Medical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532" y="2431435"/>
            <a:ext cx="863656" cy="10337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Poche_sang - Servier Medical Art"/>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3709" y="2502796"/>
            <a:ext cx="822192" cy="98410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e 28"/>
          <p:cNvGrpSpPr/>
          <p:nvPr/>
        </p:nvGrpSpPr>
        <p:grpSpPr>
          <a:xfrm>
            <a:off x="10745757" y="2546591"/>
            <a:ext cx="808034" cy="1096631"/>
            <a:chOff x="3388391" y="3814005"/>
            <a:chExt cx="1493116" cy="1888973"/>
          </a:xfrm>
        </p:grpSpPr>
        <p:pic>
          <p:nvPicPr>
            <p:cNvPr id="30" name="Picture 12" descr="Poche_sang - Servier Medical Art"/>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8391" y="3915821"/>
              <a:ext cx="1493116" cy="178715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1" name="Forme libre 30"/>
            <p:cNvSpPr/>
            <p:nvPr/>
          </p:nvSpPr>
          <p:spPr>
            <a:xfrm>
              <a:off x="3471863" y="3842828"/>
              <a:ext cx="1014412" cy="543435"/>
            </a:xfrm>
            <a:custGeom>
              <a:avLst/>
              <a:gdLst>
                <a:gd name="connsiteX0" fmla="*/ 14287 w 1014412"/>
                <a:gd name="connsiteY0" fmla="*/ 214822 h 543435"/>
                <a:gd name="connsiteX1" fmla="*/ 85725 w 1014412"/>
                <a:gd name="connsiteY1" fmla="*/ 200535 h 543435"/>
                <a:gd name="connsiteX2" fmla="*/ 171450 w 1014412"/>
                <a:gd name="connsiteY2" fmla="*/ 171960 h 543435"/>
                <a:gd name="connsiteX3" fmla="*/ 214312 w 1014412"/>
                <a:gd name="connsiteY3" fmla="*/ 143385 h 543435"/>
                <a:gd name="connsiteX4" fmla="*/ 300037 w 1014412"/>
                <a:gd name="connsiteY4" fmla="*/ 114810 h 543435"/>
                <a:gd name="connsiteX5" fmla="*/ 385762 w 1014412"/>
                <a:gd name="connsiteY5" fmla="*/ 86235 h 543435"/>
                <a:gd name="connsiteX6" fmla="*/ 428625 w 1014412"/>
                <a:gd name="connsiteY6" fmla="*/ 71947 h 543435"/>
                <a:gd name="connsiteX7" fmla="*/ 471487 w 1014412"/>
                <a:gd name="connsiteY7" fmla="*/ 57660 h 543435"/>
                <a:gd name="connsiteX8" fmla="*/ 514350 w 1014412"/>
                <a:gd name="connsiteY8" fmla="*/ 29085 h 543435"/>
                <a:gd name="connsiteX9" fmla="*/ 800100 w 1014412"/>
                <a:gd name="connsiteY9" fmla="*/ 510 h 543435"/>
                <a:gd name="connsiteX10" fmla="*/ 914400 w 1014412"/>
                <a:gd name="connsiteY10" fmla="*/ 14797 h 543435"/>
                <a:gd name="connsiteX11" fmla="*/ 928687 w 1014412"/>
                <a:gd name="connsiteY11" fmla="*/ 114810 h 543435"/>
                <a:gd name="connsiteX12" fmla="*/ 957262 w 1014412"/>
                <a:gd name="connsiteY12" fmla="*/ 157672 h 543435"/>
                <a:gd name="connsiteX13" fmla="*/ 1014412 w 1014412"/>
                <a:gd name="connsiteY13" fmla="*/ 243397 h 543435"/>
                <a:gd name="connsiteX14" fmla="*/ 1000125 w 1014412"/>
                <a:gd name="connsiteY14" fmla="*/ 400560 h 543435"/>
                <a:gd name="connsiteX15" fmla="*/ 957262 w 1014412"/>
                <a:gd name="connsiteY15" fmla="*/ 414847 h 543435"/>
                <a:gd name="connsiteX16" fmla="*/ 614362 w 1014412"/>
                <a:gd name="connsiteY16" fmla="*/ 429135 h 543435"/>
                <a:gd name="connsiteX17" fmla="*/ 528637 w 1014412"/>
                <a:gd name="connsiteY17" fmla="*/ 471997 h 543435"/>
                <a:gd name="connsiteX18" fmla="*/ 500062 w 1014412"/>
                <a:gd name="connsiteY18" fmla="*/ 514860 h 543435"/>
                <a:gd name="connsiteX19" fmla="*/ 414337 w 1014412"/>
                <a:gd name="connsiteY19" fmla="*/ 543435 h 543435"/>
                <a:gd name="connsiteX20" fmla="*/ 257175 w 1014412"/>
                <a:gd name="connsiteY20" fmla="*/ 529147 h 543435"/>
                <a:gd name="connsiteX21" fmla="*/ 157162 w 1014412"/>
                <a:gd name="connsiteY21" fmla="*/ 529147 h 543435"/>
                <a:gd name="connsiteX22" fmla="*/ 142875 w 1014412"/>
                <a:gd name="connsiteY22" fmla="*/ 486285 h 543435"/>
                <a:gd name="connsiteX23" fmla="*/ 100012 w 1014412"/>
                <a:gd name="connsiteY23" fmla="*/ 471997 h 543435"/>
                <a:gd name="connsiteX24" fmla="*/ 71437 w 1014412"/>
                <a:gd name="connsiteY24" fmla="*/ 386272 h 543435"/>
                <a:gd name="connsiteX25" fmla="*/ 57150 w 1014412"/>
                <a:gd name="connsiteY25" fmla="*/ 343410 h 543435"/>
                <a:gd name="connsiteX26" fmla="*/ 42862 w 1014412"/>
                <a:gd name="connsiteY26" fmla="*/ 271972 h 543435"/>
                <a:gd name="connsiteX27" fmla="*/ 0 w 1014412"/>
                <a:gd name="connsiteY27" fmla="*/ 243397 h 543435"/>
                <a:gd name="connsiteX28" fmla="*/ 42862 w 1014412"/>
                <a:gd name="connsiteY28" fmla="*/ 214822 h 543435"/>
                <a:gd name="connsiteX29" fmla="*/ 142875 w 1014412"/>
                <a:gd name="connsiteY29" fmla="*/ 186247 h 543435"/>
                <a:gd name="connsiteX30" fmla="*/ 271462 w 1014412"/>
                <a:gd name="connsiteY30" fmla="*/ 114810 h 543435"/>
                <a:gd name="connsiteX31" fmla="*/ 314325 w 1014412"/>
                <a:gd name="connsiteY31" fmla="*/ 114810 h 54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4412" h="543435">
                  <a:moveTo>
                    <a:pt x="14287" y="214822"/>
                  </a:moveTo>
                  <a:cubicBezTo>
                    <a:pt x="38100" y="210060"/>
                    <a:pt x="62296" y="206925"/>
                    <a:pt x="85725" y="200535"/>
                  </a:cubicBezTo>
                  <a:cubicBezTo>
                    <a:pt x="114784" y="192610"/>
                    <a:pt x="171450" y="171960"/>
                    <a:pt x="171450" y="171960"/>
                  </a:cubicBezTo>
                  <a:cubicBezTo>
                    <a:pt x="185737" y="162435"/>
                    <a:pt x="198621" y="150359"/>
                    <a:pt x="214312" y="143385"/>
                  </a:cubicBezTo>
                  <a:cubicBezTo>
                    <a:pt x="241837" y="131152"/>
                    <a:pt x="271462" y="124335"/>
                    <a:pt x="300037" y="114810"/>
                  </a:cubicBezTo>
                  <a:lnTo>
                    <a:pt x="385762" y="86235"/>
                  </a:lnTo>
                  <a:lnTo>
                    <a:pt x="428625" y="71947"/>
                  </a:lnTo>
                  <a:lnTo>
                    <a:pt x="471487" y="57660"/>
                  </a:lnTo>
                  <a:cubicBezTo>
                    <a:pt x="485775" y="48135"/>
                    <a:pt x="498991" y="36764"/>
                    <a:pt x="514350" y="29085"/>
                  </a:cubicBezTo>
                  <a:cubicBezTo>
                    <a:pt x="588897" y="-8189"/>
                    <a:pt x="785887" y="1346"/>
                    <a:pt x="800100" y="510"/>
                  </a:cubicBezTo>
                  <a:lnTo>
                    <a:pt x="914400" y="14797"/>
                  </a:lnTo>
                  <a:cubicBezTo>
                    <a:pt x="939570" y="37170"/>
                    <a:pt x="919010" y="82554"/>
                    <a:pt x="928687" y="114810"/>
                  </a:cubicBezTo>
                  <a:cubicBezTo>
                    <a:pt x="933621" y="131257"/>
                    <a:pt x="949583" y="142314"/>
                    <a:pt x="957262" y="157672"/>
                  </a:cubicBezTo>
                  <a:cubicBezTo>
                    <a:pt x="998617" y="240381"/>
                    <a:pt x="933160" y="162145"/>
                    <a:pt x="1014412" y="243397"/>
                  </a:cubicBezTo>
                  <a:cubicBezTo>
                    <a:pt x="1009650" y="295785"/>
                    <a:pt x="1016760" y="350656"/>
                    <a:pt x="1000125" y="400560"/>
                  </a:cubicBezTo>
                  <a:cubicBezTo>
                    <a:pt x="995362" y="414848"/>
                    <a:pt x="972281" y="413734"/>
                    <a:pt x="957262" y="414847"/>
                  </a:cubicBezTo>
                  <a:cubicBezTo>
                    <a:pt x="843175" y="423298"/>
                    <a:pt x="728662" y="424372"/>
                    <a:pt x="614362" y="429135"/>
                  </a:cubicBezTo>
                  <a:cubicBezTo>
                    <a:pt x="579501" y="440755"/>
                    <a:pt x="556334" y="444300"/>
                    <a:pt x="528637" y="471997"/>
                  </a:cubicBezTo>
                  <a:cubicBezTo>
                    <a:pt x="516495" y="484139"/>
                    <a:pt x="514623" y="505759"/>
                    <a:pt x="500062" y="514860"/>
                  </a:cubicBezTo>
                  <a:cubicBezTo>
                    <a:pt x="474520" y="530824"/>
                    <a:pt x="414337" y="543435"/>
                    <a:pt x="414337" y="543435"/>
                  </a:cubicBezTo>
                  <a:cubicBezTo>
                    <a:pt x="361950" y="538672"/>
                    <a:pt x="309317" y="536099"/>
                    <a:pt x="257175" y="529147"/>
                  </a:cubicBezTo>
                  <a:cubicBezTo>
                    <a:pt x="167475" y="517187"/>
                    <a:pt x="232413" y="504065"/>
                    <a:pt x="157162" y="529147"/>
                  </a:cubicBezTo>
                  <a:cubicBezTo>
                    <a:pt x="152400" y="514860"/>
                    <a:pt x="153524" y="496934"/>
                    <a:pt x="142875" y="486285"/>
                  </a:cubicBezTo>
                  <a:cubicBezTo>
                    <a:pt x="132226" y="475636"/>
                    <a:pt x="108766" y="484252"/>
                    <a:pt x="100012" y="471997"/>
                  </a:cubicBezTo>
                  <a:cubicBezTo>
                    <a:pt x="82505" y="447487"/>
                    <a:pt x="80962" y="414847"/>
                    <a:pt x="71437" y="386272"/>
                  </a:cubicBezTo>
                  <a:cubicBezTo>
                    <a:pt x="66675" y="371985"/>
                    <a:pt x="60104" y="358178"/>
                    <a:pt x="57150" y="343410"/>
                  </a:cubicBezTo>
                  <a:cubicBezTo>
                    <a:pt x="52387" y="319597"/>
                    <a:pt x="54910" y="293057"/>
                    <a:pt x="42862" y="271972"/>
                  </a:cubicBezTo>
                  <a:cubicBezTo>
                    <a:pt x="34343" y="257063"/>
                    <a:pt x="14287" y="252922"/>
                    <a:pt x="0" y="243397"/>
                  </a:cubicBezTo>
                  <a:cubicBezTo>
                    <a:pt x="14287" y="233872"/>
                    <a:pt x="27079" y="221586"/>
                    <a:pt x="42862" y="214822"/>
                  </a:cubicBezTo>
                  <a:cubicBezTo>
                    <a:pt x="75241" y="200945"/>
                    <a:pt x="111588" y="203628"/>
                    <a:pt x="142875" y="186247"/>
                  </a:cubicBezTo>
                  <a:cubicBezTo>
                    <a:pt x="195475" y="157025"/>
                    <a:pt x="216041" y="124047"/>
                    <a:pt x="271462" y="114810"/>
                  </a:cubicBezTo>
                  <a:cubicBezTo>
                    <a:pt x="285555" y="112461"/>
                    <a:pt x="300037" y="114810"/>
                    <a:pt x="314325" y="11481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orme libre 31"/>
            <p:cNvSpPr/>
            <p:nvPr/>
          </p:nvSpPr>
          <p:spPr>
            <a:xfrm>
              <a:off x="3514725" y="3814005"/>
              <a:ext cx="973376" cy="572258"/>
            </a:xfrm>
            <a:custGeom>
              <a:avLst/>
              <a:gdLst>
                <a:gd name="connsiteX0" fmla="*/ 0 w 973376"/>
                <a:gd name="connsiteY0" fmla="*/ 272220 h 572258"/>
                <a:gd name="connsiteX1" fmla="*/ 71438 w 973376"/>
                <a:gd name="connsiteY1" fmla="*/ 215070 h 572258"/>
                <a:gd name="connsiteX2" fmla="*/ 100013 w 973376"/>
                <a:gd name="connsiteY2" fmla="*/ 172208 h 572258"/>
                <a:gd name="connsiteX3" fmla="*/ 142875 w 973376"/>
                <a:gd name="connsiteY3" fmla="*/ 157920 h 572258"/>
                <a:gd name="connsiteX4" fmla="*/ 271463 w 973376"/>
                <a:gd name="connsiteY4" fmla="*/ 143633 h 572258"/>
                <a:gd name="connsiteX5" fmla="*/ 414338 w 973376"/>
                <a:gd name="connsiteY5" fmla="*/ 100770 h 572258"/>
                <a:gd name="connsiteX6" fmla="*/ 457200 w 973376"/>
                <a:gd name="connsiteY6" fmla="*/ 72195 h 572258"/>
                <a:gd name="connsiteX7" fmla="*/ 771525 w 973376"/>
                <a:gd name="connsiteY7" fmla="*/ 29333 h 572258"/>
                <a:gd name="connsiteX8" fmla="*/ 814388 w 973376"/>
                <a:gd name="connsiteY8" fmla="*/ 758 h 572258"/>
                <a:gd name="connsiteX9" fmla="*/ 857250 w 973376"/>
                <a:gd name="connsiteY9" fmla="*/ 15045 h 572258"/>
                <a:gd name="connsiteX10" fmla="*/ 871538 w 973376"/>
                <a:gd name="connsiteY10" fmla="*/ 115058 h 572258"/>
                <a:gd name="connsiteX11" fmla="*/ 885825 w 973376"/>
                <a:gd name="connsiteY11" fmla="*/ 157920 h 572258"/>
                <a:gd name="connsiteX12" fmla="*/ 928688 w 973376"/>
                <a:gd name="connsiteY12" fmla="*/ 172208 h 572258"/>
                <a:gd name="connsiteX13" fmla="*/ 971550 w 973376"/>
                <a:gd name="connsiteY13" fmla="*/ 257933 h 572258"/>
                <a:gd name="connsiteX14" fmla="*/ 957263 w 973376"/>
                <a:gd name="connsiteY14" fmla="*/ 443670 h 572258"/>
                <a:gd name="connsiteX15" fmla="*/ 871538 w 973376"/>
                <a:gd name="connsiteY15" fmla="*/ 500820 h 572258"/>
                <a:gd name="connsiteX16" fmla="*/ 785813 w 973376"/>
                <a:gd name="connsiteY16" fmla="*/ 529395 h 572258"/>
                <a:gd name="connsiteX17" fmla="*/ 742950 w 973376"/>
                <a:gd name="connsiteY17" fmla="*/ 543683 h 572258"/>
                <a:gd name="connsiteX18" fmla="*/ 600075 w 973376"/>
                <a:gd name="connsiteY18" fmla="*/ 572258 h 572258"/>
                <a:gd name="connsiteX19" fmla="*/ 114300 w 973376"/>
                <a:gd name="connsiteY19" fmla="*/ 557970 h 572258"/>
                <a:gd name="connsiteX20" fmla="*/ 85725 w 973376"/>
                <a:gd name="connsiteY20" fmla="*/ 515108 h 572258"/>
                <a:gd name="connsiteX21" fmla="*/ 57150 w 973376"/>
                <a:gd name="connsiteY21" fmla="*/ 429383 h 572258"/>
                <a:gd name="connsiteX22" fmla="*/ 28575 w 973376"/>
                <a:gd name="connsiteY22" fmla="*/ 343658 h 572258"/>
                <a:gd name="connsiteX23" fmla="*/ 14288 w 973376"/>
                <a:gd name="connsiteY23" fmla="*/ 300795 h 572258"/>
                <a:gd name="connsiteX24" fmla="*/ 0 w 973376"/>
                <a:gd name="connsiteY24" fmla="*/ 272220 h 5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3376" h="572258">
                  <a:moveTo>
                    <a:pt x="0" y="272220"/>
                  </a:moveTo>
                  <a:cubicBezTo>
                    <a:pt x="23813" y="253170"/>
                    <a:pt x="49875" y="236633"/>
                    <a:pt x="71438" y="215070"/>
                  </a:cubicBezTo>
                  <a:cubicBezTo>
                    <a:pt x="83580" y="202928"/>
                    <a:pt x="86605" y="182935"/>
                    <a:pt x="100013" y="172208"/>
                  </a:cubicBezTo>
                  <a:cubicBezTo>
                    <a:pt x="111773" y="162800"/>
                    <a:pt x="128020" y="160396"/>
                    <a:pt x="142875" y="157920"/>
                  </a:cubicBezTo>
                  <a:cubicBezTo>
                    <a:pt x="185415" y="150830"/>
                    <a:pt x="228600" y="148395"/>
                    <a:pt x="271463" y="143633"/>
                  </a:cubicBezTo>
                  <a:cubicBezTo>
                    <a:pt x="375817" y="108848"/>
                    <a:pt x="327967" y="122364"/>
                    <a:pt x="414338" y="100770"/>
                  </a:cubicBezTo>
                  <a:cubicBezTo>
                    <a:pt x="428625" y="91245"/>
                    <a:pt x="441509" y="79169"/>
                    <a:pt x="457200" y="72195"/>
                  </a:cubicBezTo>
                  <a:cubicBezTo>
                    <a:pt x="569347" y="22352"/>
                    <a:pt x="629485" y="38210"/>
                    <a:pt x="771525" y="29333"/>
                  </a:cubicBezTo>
                  <a:cubicBezTo>
                    <a:pt x="785813" y="19808"/>
                    <a:pt x="797450" y="3581"/>
                    <a:pt x="814388" y="758"/>
                  </a:cubicBezTo>
                  <a:cubicBezTo>
                    <a:pt x="829243" y="-1718"/>
                    <a:pt x="850515" y="1575"/>
                    <a:pt x="857250" y="15045"/>
                  </a:cubicBezTo>
                  <a:cubicBezTo>
                    <a:pt x="872310" y="45166"/>
                    <a:pt x="864934" y="82036"/>
                    <a:pt x="871538" y="115058"/>
                  </a:cubicBezTo>
                  <a:cubicBezTo>
                    <a:pt x="874492" y="129826"/>
                    <a:pt x="875176" y="147271"/>
                    <a:pt x="885825" y="157920"/>
                  </a:cubicBezTo>
                  <a:cubicBezTo>
                    <a:pt x="896474" y="168569"/>
                    <a:pt x="914400" y="167445"/>
                    <a:pt x="928688" y="172208"/>
                  </a:cubicBezTo>
                  <a:cubicBezTo>
                    <a:pt x="943137" y="193881"/>
                    <a:pt x="971550" y="228355"/>
                    <a:pt x="971550" y="257933"/>
                  </a:cubicBezTo>
                  <a:cubicBezTo>
                    <a:pt x="971550" y="320028"/>
                    <a:pt x="980906" y="386252"/>
                    <a:pt x="957263" y="443670"/>
                  </a:cubicBezTo>
                  <a:cubicBezTo>
                    <a:pt x="944187" y="475426"/>
                    <a:pt x="904119" y="489960"/>
                    <a:pt x="871538" y="500820"/>
                  </a:cubicBezTo>
                  <a:lnTo>
                    <a:pt x="785813" y="529395"/>
                  </a:lnTo>
                  <a:cubicBezTo>
                    <a:pt x="771525" y="534158"/>
                    <a:pt x="757806" y="541207"/>
                    <a:pt x="742950" y="543683"/>
                  </a:cubicBezTo>
                  <a:cubicBezTo>
                    <a:pt x="637856" y="561198"/>
                    <a:pt x="685329" y="550944"/>
                    <a:pt x="600075" y="572258"/>
                  </a:cubicBezTo>
                  <a:cubicBezTo>
                    <a:pt x="438150" y="567495"/>
                    <a:pt x="275304" y="575859"/>
                    <a:pt x="114300" y="557970"/>
                  </a:cubicBezTo>
                  <a:cubicBezTo>
                    <a:pt x="97234" y="556074"/>
                    <a:pt x="92699" y="530799"/>
                    <a:pt x="85725" y="515108"/>
                  </a:cubicBezTo>
                  <a:cubicBezTo>
                    <a:pt x="73492" y="487583"/>
                    <a:pt x="66675" y="457958"/>
                    <a:pt x="57150" y="429383"/>
                  </a:cubicBezTo>
                  <a:lnTo>
                    <a:pt x="28575" y="343658"/>
                  </a:lnTo>
                  <a:cubicBezTo>
                    <a:pt x="23812" y="329370"/>
                    <a:pt x="21023" y="314265"/>
                    <a:pt x="14288" y="300795"/>
                  </a:cubicBezTo>
                  <a:lnTo>
                    <a:pt x="0" y="27222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3500438" y="3862711"/>
              <a:ext cx="728662" cy="294952"/>
            </a:xfrm>
            <a:custGeom>
              <a:avLst/>
              <a:gdLst>
                <a:gd name="connsiteX0" fmla="*/ 714375 w 728662"/>
                <a:gd name="connsiteY0" fmla="*/ 109214 h 294952"/>
                <a:gd name="connsiteX1" fmla="*/ 571500 w 728662"/>
                <a:gd name="connsiteY1" fmla="*/ 137789 h 294952"/>
                <a:gd name="connsiteX2" fmla="*/ 528637 w 728662"/>
                <a:gd name="connsiteY2" fmla="*/ 152077 h 294952"/>
                <a:gd name="connsiteX3" fmla="*/ 442912 w 728662"/>
                <a:gd name="connsiteY3" fmla="*/ 194939 h 294952"/>
                <a:gd name="connsiteX4" fmla="*/ 385762 w 728662"/>
                <a:gd name="connsiteY4" fmla="*/ 209227 h 294952"/>
                <a:gd name="connsiteX5" fmla="*/ 342900 w 728662"/>
                <a:gd name="connsiteY5" fmla="*/ 223514 h 294952"/>
                <a:gd name="connsiteX6" fmla="*/ 271462 w 728662"/>
                <a:gd name="connsiteY6" fmla="*/ 237802 h 294952"/>
                <a:gd name="connsiteX7" fmla="*/ 228600 w 728662"/>
                <a:gd name="connsiteY7" fmla="*/ 252089 h 294952"/>
                <a:gd name="connsiteX8" fmla="*/ 157162 w 728662"/>
                <a:gd name="connsiteY8" fmla="*/ 266377 h 294952"/>
                <a:gd name="connsiteX9" fmla="*/ 71437 w 728662"/>
                <a:gd name="connsiteY9" fmla="*/ 294952 h 294952"/>
                <a:gd name="connsiteX10" fmla="*/ 28575 w 728662"/>
                <a:gd name="connsiteY10" fmla="*/ 209227 h 294952"/>
                <a:gd name="connsiteX11" fmla="*/ 0 w 728662"/>
                <a:gd name="connsiteY11" fmla="*/ 166364 h 294952"/>
                <a:gd name="connsiteX12" fmla="*/ 42862 w 728662"/>
                <a:gd name="connsiteY12" fmla="*/ 152077 h 294952"/>
                <a:gd name="connsiteX13" fmla="*/ 157162 w 728662"/>
                <a:gd name="connsiteY13" fmla="*/ 123502 h 294952"/>
                <a:gd name="connsiteX14" fmla="*/ 242887 w 728662"/>
                <a:gd name="connsiteY14" fmla="*/ 66352 h 294952"/>
                <a:gd name="connsiteX15" fmla="*/ 328612 w 728662"/>
                <a:gd name="connsiteY15" fmla="*/ 23489 h 294952"/>
                <a:gd name="connsiteX16" fmla="*/ 728662 w 728662"/>
                <a:gd name="connsiteY16" fmla="*/ 123502 h 294952"/>
                <a:gd name="connsiteX17" fmla="*/ 714375 w 728662"/>
                <a:gd name="connsiteY17" fmla="*/ 109214 h 29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8662" h="294952">
                  <a:moveTo>
                    <a:pt x="714375" y="109214"/>
                  </a:moveTo>
                  <a:cubicBezTo>
                    <a:pt x="666750" y="118739"/>
                    <a:pt x="617576" y="122430"/>
                    <a:pt x="571500" y="137789"/>
                  </a:cubicBezTo>
                  <a:cubicBezTo>
                    <a:pt x="557212" y="142552"/>
                    <a:pt x="542108" y="145342"/>
                    <a:pt x="528637" y="152077"/>
                  </a:cubicBezTo>
                  <a:cubicBezTo>
                    <a:pt x="445144" y="193824"/>
                    <a:pt x="526711" y="170997"/>
                    <a:pt x="442912" y="194939"/>
                  </a:cubicBezTo>
                  <a:cubicBezTo>
                    <a:pt x="424031" y="200333"/>
                    <a:pt x="404643" y="203832"/>
                    <a:pt x="385762" y="209227"/>
                  </a:cubicBezTo>
                  <a:cubicBezTo>
                    <a:pt x="371281" y="213364"/>
                    <a:pt x="357510" y="219861"/>
                    <a:pt x="342900" y="223514"/>
                  </a:cubicBezTo>
                  <a:cubicBezTo>
                    <a:pt x="319341" y="229404"/>
                    <a:pt x="295021" y="231912"/>
                    <a:pt x="271462" y="237802"/>
                  </a:cubicBezTo>
                  <a:cubicBezTo>
                    <a:pt x="256852" y="241455"/>
                    <a:pt x="243210" y="248436"/>
                    <a:pt x="228600" y="252089"/>
                  </a:cubicBezTo>
                  <a:cubicBezTo>
                    <a:pt x="205041" y="257979"/>
                    <a:pt x="180591" y="259987"/>
                    <a:pt x="157162" y="266377"/>
                  </a:cubicBezTo>
                  <a:cubicBezTo>
                    <a:pt x="128103" y="274302"/>
                    <a:pt x="71437" y="294952"/>
                    <a:pt x="71437" y="294952"/>
                  </a:cubicBezTo>
                  <a:cubicBezTo>
                    <a:pt x="-10456" y="172111"/>
                    <a:pt x="87727" y="327533"/>
                    <a:pt x="28575" y="209227"/>
                  </a:cubicBezTo>
                  <a:cubicBezTo>
                    <a:pt x="20896" y="193868"/>
                    <a:pt x="9525" y="180652"/>
                    <a:pt x="0" y="166364"/>
                  </a:cubicBezTo>
                  <a:cubicBezTo>
                    <a:pt x="14287" y="161602"/>
                    <a:pt x="28252" y="155730"/>
                    <a:pt x="42862" y="152077"/>
                  </a:cubicBezTo>
                  <a:lnTo>
                    <a:pt x="157162" y="123502"/>
                  </a:lnTo>
                  <a:cubicBezTo>
                    <a:pt x="185737" y="104452"/>
                    <a:pt x="210307" y="77212"/>
                    <a:pt x="242887" y="66352"/>
                  </a:cubicBezTo>
                  <a:cubicBezTo>
                    <a:pt x="302040" y="46634"/>
                    <a:pt x="273219" y="60418"/>
                    <a:pt x="328612" y="23489"/>
                  </a:cubicBezTo>
                  <a:cubicBezTo>
                    <a:pt x="451417" y="28212"/>
                    <a:pt x="728662" y="-77174"/>
                    <a:pt x="728662" y="123502"/>
                  </a:cubicBezTo>
                  <a:lnTo>
                    <a:pt x="714375" y="10921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3479137" y="3986213"/>
              <a:ext cx="223528" cy="129534"/>
            </a:xfrm>
            <a:custGeom>
              <a:avLst/>
              <a:gdLst>
                <a:gd name="connsiteX0" fmla="*/ 21301 w 223528"/>
                <a:gd name="connsiteY0" fmla="*/ 128587 h 129534"/>
                <a:gd name="connsiteX1" fmla="*/ 7013 w 223528"/>
                <a:gd name="connsiteY1" fmla="*/ 57150 h 129534"/>
                <a:gd name="connsiteX2" fmla="*/ 49876 w 223528"/>
                <a:gd name="connsiteY2" fmla="*/ 28575 h 129534"/>
                <a:gd name="connsiteX3" fmla="*/ 121313 w 223528"/>
                <a:gd name="connsiteY3" fmla="*/ 14287 h 129534"/>
                <a:gd name="connsiteX4" fmla="*/ 164176 w 223528"/>
                <a:gd name="connsiteY4" fmla="*/ 0 h 129534"/>
                <a:gd name="connsiteX5" fmla="*/ 192751 w 223528"/>
                <a:gd name="connsiteY5" fmla="*/ 85725 h 129534"/>
                <a:gd name="connsiteX6" fmla="*/ 21301 w 223528"/>
                <a:gd name="connsiteY6" fmla="*/ 128587 h 12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28" h="129534">
                  <a:moveTo>
                    <a:pt x="21301" y="128587"/>
                  </a:moveTo>
                  <a:cubicBezTo>
                    <a:pt x="-9655" y="123824"/>
                    <a:pt x="342" y="80500"/>
                    <a:pt x="7013" y="57150"/>
                  </a:cubicBezTo>
                  <a:cubicBezTo>
                    <a:pt x="11730" y="40639"/>
                    <a:pt x="33798" y="34604"/>
                    <a:pt x="49876" y="28575"/>
                  </a:cubicBezTo>
                  <a:cubicBezTo>
                    <a:pt x="72614" y="20048"/>
                    <a:pt x="97754" y="20177"/>
                    <a:pt x="121313" y="14287"/>
                  </a:cubicBezTo>
                  <a:cubicBezTo>
                    <a:pt x="135924" y="10634"/>
                    <a:pt x="149888" y="4762"/>
                    <a:pt x="164176" y="0"/>
                  </a:cubicBezTo>
                  <a:cubicBezTo>
                    <a:pt x="197999" y="11274"/>
                    <a:pt x="261715" y="16760"/>
                    <a:pt x="192751" y="85725"/>
                  </a:cubicBezTo>
                  <a:cubicBezTo>
                    <a:pt x="158152" y="120324"/>
                    <a:pt x="52257" y="133350"/>
                    <a:pt x="21301" y="12858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Flèche droite 34"/>
          <p:cNvSpPr/>
          <p:nvPr/>
        </p:nvSpPr>
        <p:spPr>
          <a:xfrm>
            <a:off x="2472321" y="2502319"/>
            <a:ext cx="252180" cy="605803"/>
          </a:xfrm>
          <a:prstGeom prst="rightArrow">
            <a:avLst/>
          </a:prstGeom>
          <a:solidFill>
            <a:srgbClr val="E059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latin typeface="Arial" panose="020B0604020202020204" pitchFamily="34" charset="0"/>
              <a:cs typeface="Arial" panose="020B0604020202020204" pitchFamily="34" charset="0"/>
            </a:endParaRPr>
          </a:p>
        </p:txBody>
      </p:sp>
      <p:sp>
        <p:nvSpPr>
          <p:cNvPr id="38" name="Titre 1"/>
          <p:cNvSpPr>
            <a:spLocks noGrp="1"/>
          </p:cNvSpPr>
          <p:nvPr>
            <p:ph type="title"/>
          </p:nvPr>
        </p:nvSpPr>
        <p:spPr>
          <a:xfrm>
            <a:off x="457200" y="646611"/>
            <a:ext cx="9774195" cy="1004888"/>
          </a:xfrm>
        </p:spPr>
        <p:txBody>
          <a:bodyPr>
            <a:normAutofit/>
          </a:bodyPr>
          <a:lstStyle/>
          <a:p>
            <a:r>
              <a:rPr lang="en" dirty="0" err="1">
                <a:latin typeface="Arial"/>
                <a:cs typeface="Arial"/>
              </a:rPr>
              <a:t>Haemorrhage</a:t>
            </a:r>
            <a:r>
              <a:rPr lang="en" dirty="0">
                <a:latin typeface="Arial"/>
                <a:cs typeface="Arial"/>
              </a:rPr>
              <a:t> management – in patients with GI bleeding</a:t>
            </a:r>
            <a:endParaRPr lang="en" dirty="0"/>
          </a:p>
        </p:txBody>
      </p:sp>
      <p:pic>
        <p:nvPicPr>
          <p:cNvPr id="39" name="Content Placeholder 6">
            <a:extLst>
              <a:ext uri="{FF2B5EF4-FFF2-40B4-BE49-F238E27FC236}">
                <a16:creationId xmlns:a16="http://schemas.microsoft.com/office/drawing/2014/main" id="{86E6A84B-4F5B-F287-E4E9-91859497C79B}"/>
              </a:ext>
            </a:extLst>
          </p:cNvPr>
          <p:cNvPicPr>
            <a:picLocks noChangeAspect="1"/>
          </p:cNvPicPr>
          <p:nvPr/>
        </p:nvPicPr>
        <p:blipFill rotWithShape="1">
          <a:blip r:embed="rId5"/>
          <a:srcRect l="38795" t="59280" r="50038" b="25402"/>
          <a:stretch/>
        </p:blipFill>
        <p:spPr>
          <a:xfrm rot="1285973">
            <a:off x="10198452" y="68709"/>
            <a:ext cx="1096605" cy="1107804"/>
          </a:xfrm>
          <a:prstGeom prst="rect">
            <a:avLst/>
          </a:prstGeom>
        </p:spPr>
      </p:pic>
      <p:pic>
        <p:nvPicPr>
          <p:cNvPr id="40" name="Content Placeholder 18">
            <a:extLst>
              <a:ext uri="{FF2B5EF4-FFF2-40B4-BE49-F238E27FC236}">
                <a16:creationId xmlns:a16="http://schemas.microsoft.com/office/drawing/2014/main" id="{58878379-DA23-A575-6086-B4C137B6FD10}"/>
              </a:ext>
            </a:extLst>
          </p:cNvPr>
          <p:cNvPicPr>
            <a:picLocks noChangeAspect="1"/>
          </p:cNvPicPr>
          <p:nvPr/>
        </p:nvPicPr>
        <p:blipFill>
          <a:blip r:embed="rId6"/>
          <a:srcRect/>
          <a:stretch/>
        </p:blipFill>
        <p:spPr>
          <a:xfrm rot="887815">
            <a:off x="10600780" y="148976"/>
            <a:ext cx="1221359" cy="1221359"/>
          </a:xfrm>
          <a:prstGeom prst="rect">
            <a:avLst/>
          </a:prstGeom>
        </p:spPr>
      </p:pic>
      <p:sp>
        <p:nvSpPr>
          <p:cNvPr id="41" name="Rectangle à coins arrondis 40"/>
          <p:cNvSpPr/>
          <p:nvPr/>
        </p:nvSpPr>
        <p:spPr>
          <a:xfrm>
            <a:off x="245988" y="4037369"/>
            <a:ext cx="2190023" cy="1710631"/>
          </a:xfrm>
          <a:prstGeom prst="roundRect">
            <a:avLst>
              <a:gd name="adj" fmla="val 9889"/>
            </a:avLst>
          </a:prstGeom>
          <a:solidFill>
            <a:srgbClr val="E05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à coins arrondis 41"/>
          <p:cNvSpPr/>
          <p:nvPr/>
        </p:nvSpPr>
        <p:spPr>
          <a:xfrm>
            <a:off x="2805578" y="4283245"/>
            <a:ext cx="8420099" cy="13872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dirty="0">
                <a:solidFill>
                  <a:srgbClr val="00205C"/>
                </a:solidFill>
                <a:latin typeface="Arial" panose="020B0604020202020204" pitchFamily="34" charset="0"/>
                <a:cs typeface="Arial" panose="020B0604020202020204" pitchFamily="34" charset="0"/>
              </a:rPr>
              <a:t>High-dose proton </a:t>
            </a:r>
            <a:r>
              <a:rPr lang="en" dirty="0">
                <a:solidFill>
                  <a:srgbClr val="00205C"/>
                </a:solidFill>
                <a:latin typeface="Arial" panose="020B0604020202020204" pitchFamily="34" charset="0"/>
                <a:cs typeface="Arial" panose="020B0604020202020204" pitchFamily="34" charset="0"/>
              </a:rPr>
              <a:t>pump inhibitor: Pantoprazole IV or Omeprazole </a:t>
            </a:r>
            <a:r>
              <a:rPr lang="fr-FR" dirty="0">
                <a:solidFill>
                  <a:srgbClr val="00205C"/>
                </a:solidFill>
                <a:latin typeface="Arial" panose="020B0604020202020204" pitchFamily="34" charset="0"/>
                <a:cs typeface="Arial" panose="020B0604020202020204" pitchFamily="34" charset="0"/>
              </a:rPr>
              <a:t>IV</a:t>
            </a:r>
          </a:p>
          <a:p>
            <a:pPr>
              <a:spcAft>
                <a:spcPts val="600"/>
              </a:spcAft>
            </a:pPr>
            <a:endParaRPr lang="fr-FR" dirty="0">
              <a:solidFill>
                <a:srgbClr val="00205C"/>
              </a:solidFill>
              <a:latin typeface="Arial" panose="020B0604020202020204" pitchFamily="34" charset="0"/>
              <a:cs typeface="Arial" panose="020B0604020202020204" pitchFamily="34" charset="0"/>
            </a:endParaRPr>
          </a:p>
          <a:p>
            <a:pPr marL="180000" indent="-180000">
              <a:buClr>
                <a:srgbClr val="E05972"/>
              </a:buClr>
              <a:buFont typeface="Arial" panose="020B0604020202020204" pitchFamily="34" charset="0"/>
              <a:buChar char="•"/>
            </a:pPr>
            <a:r>
              <a:rPr lang="en" dirty="0">
                <a:solidFill>
                  <a:srgbClr val="00205C"/>
                </a:solidFill>
                <a:latin typeface="Arial" panose="020B0604020202020204" pitchFamily="34" charset="0"/>
                <a:cs typeface="Arial" panose="020B0604020202020204" pitchFamily="34" charset="0"/>
              </a:rPr>
              <a:t>Adults: 80 mg IV pantoprazole over 60 min then 8 mg/hour for 72 hours continuous infusion or omeprazole 40 mg IV, twice daily</a:t>
            </a:r>
          </a:p>
          <a:p>
            <a:pPr marL="180000" indent="-180000">
              <a:buClr>
                <a:srgbClr val="E05972"/>
              </a:buClr>
              <a:buFont typeface="Arial" panose="020B0604020202020204" pitchFamily="34" charset="0"/>
              <a:buChar char="•"/>
            </a:pPr>
            <a:r>
              <a:rPr lang="en" dirty="0">
                <a:solidFill>
                  <a:srgbClr val="00205C"/>
                </a:solidFill>
                <a:latin typeface="Arial" panose="020B0604020202020204" pitchFamily="34" charset="0"/>
                <a:cs typeface="Arial" panose="020B0604020202020204" pitchFamily="34" charset="0"/>
              </a:rPr>
              <a:t>Children 0.5–3 mg/kg IV per day, in 1 or 2 divided doses (max. 80 mg per day)</a:t>
            </a:r>
          </a:p>
        </p:txBody>
      </p:sp>
      <p:sp>
        <p:nvSpPr>
          <p:cNvPr id="43" name="Rectangle 42"/>
          <p:cNvSpPr/>
          <p:nvPr/>
        </p:nvSpPr>
        <p:spPr>
          <a:xfrm>
            <a:off x="297165" y="4037370"/>
            <a:ext cx="2087668" cy="646331"/>
          </a:xfrm>
          <a:prstGeom prst="rect">
            <a:avLst/>
          </a:prstGeom>
        </p:spPr>
        <p:txBody>
          <a:bodyPr wrap="square">
            <a:spAutoFit/>
          </a:bodyPr>
          <a:lstStyle/>
          <a:p>
            <a:pPr algn="ctr">
              <a:spcAft>
                <a:spcPts val="600"/>
              </a:spcAft>
            </a:pPr>
            <a:r>
              <a:rPr lang="en" b="1" dirty="0">
                <a:solidFill>
                  <a:schemeClr val="bg1"/>
                </a:solidFill>
                <a:latin typeface="Arial" panose="020B0604020202020204" pitchFamily="34" charset="0"/>
                <a:cs typeface="Arial" panose="020B0604020202020204" pitchFamily="34" charset="0"/>
              </a:rPr>
              <a:t>Gastrointestinal bleeding</a:t>
            </a:r>
          </a:p>
        </p:txBody>
      </p:sp>
      <p:pic>
        <p:nvPicPr>
          <p:cNvPr id="44" name="Picture 8" descr="Vomissement de sang : hématémèse : symptômes, traitement, définition -  docteurclic.com"/>
          <p:cNvPicPr>
            <a:picLocks noChangeAspect="1" noChangeArrowheads="1"/>
          </p:cNvPicPr>
          <p:nvPr/>
        </p:nvPicPr>
        <p:blipFill rotWithShape="1">
          <a:blip r:embed="rId7">
            <a:extLst>
              <a:ext uri="{28A0092B-C50C-407E-A947-70E740481C1C}">
                <a14:useLocalDpi xmlns:a14="http://schemas.microsoft.com/office/drawing/2010/main" val="0"/>
              </a:ext>
            </a:extLst>
          </a:blip>
          <a:srcRect l="9152" t="17564" r="16859" b="21479"/>
          <a:stretch/>
        </p:blipFill>
        <p:spPr bwMode="auto">
          <a:xfrm>
            <a:off x="766556" y="4670185"/>
            <a:ext cx="1187119" cy="978024"/>
          </a:xfrm>
          <a:prstGeom prst="roundRect">
            <a:avLst/>
          </a:prstGeom>
          <a:noFill/>
          <a:extLst>
            <a:ext uri="{909E8E84-426E-40DD-AFC4-6F175D3DCCD1}">
              <a14:hiddenFill xmlns:a14="http://schemas.microsoft.com/office/drawing/2010/main">
                <a:solidFill>
                  <a:srgbClr val="FFFFFF"/>
                </a:solidFill>
              </a14:hiddenFill>
            </a:ext>
          </a:extLst>
        </p:spPr>
      </p:pic>
      <p:pic>
        <p:nvPicPr>
          <p:cNvPr id="45" name="Picture 22" descr="icône de glyphe noir de bouteille de vaccin. flacon avec médicament et  seringue. remède pharmaceutique. médicament contre la grippe. traitement de  la maladie. soins de santé. symbole de silhouette sur un espace"/>
          <p:cNvPicPr>
            <a:picLocks noChangeAspect="1" noChangeArrowheads="1"/>
          </p:cNvPicPr>
          <p:nvPr/>
        </p:nvPicPr>
        <p:blipFill rotWithShape="1">
          <a:blip r:embed="rId8">
            <a:extLst>
              <a:ext uri="{28A0092B-C50C-407E-A947-70E740481C1C}">
                <a14:useLocalDpi xmlns:a14="http://schemas.microsoft.com/office/drawing/2010/main" val="0"/>
              </a:ext>
            </a:extLst>
          </a:blip>
          <a:srcRect l="24328" t="14245" r="23529" b="14862"/>
          <a:stretch/>
        </p:blipFill>
        <p:spPr bwMode="auto">
          <a:xfrm>
            <a:off x="10909509" y="4211877"/>
            <a:ext cx="785753" cy="1068301"/>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à coins arrondis 45"/>
          <p:cNvSpPr/>
          <p:nvPr/>
        </p:nvSpPr>
        <p:spPr>
          <a:xfrm>
            <a:off x="2754400" y="4037369"/>
            <a:ext cx="9232813" cy="1710632"/>
          </a:xfrm>
          <a:prstGeom prst="roundRect">
            <a:avLst>
              <a:gd name="adj" fmla="val 7769"/>
            </a:avLst>
          </a:prstGeom>
          <a:noFill/>
          <a:ln>
            <a:solidFill>
              <a:srgbClr val="E05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lèche droite 47"/>
          <p:cNvSpPr/>
          <p:nvPr/>
        </p:nvSpPr>
        <p:spPr>
          <a:xfrm>
            <a:off x="2472321" y="4622472"/>
            <a:ext cx="252180" cy="605803"/>
          </a:xfrm>
          <a:prstGeom prst="rightArrow">
            <a:avLst/>
          </a:prstGeom>
          <a:solidFill>
            <a:srgbClr val="E059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6F067B1B-CEFC-321F-B230-5C7570038A68}"/>
              </a:ext>
            </a:extLst>
          </p:cNvPr>
          <p:cNvSpPr txBox="1"/>
          <p:nvPr/>
        </p:nvSpPr>
        <p:spPr>
          <a:xfrm>
            <a:off x="2639683" y="5888966"/>
            <a:ext cx="65388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cs typeface="Arial"/>
              </a:rPr>
              <a:t>CAUTION: blood needs to be cross matched and tested for transfusion transmittable infections</a:t>
            </a:r>
          </a:p>
        </p:txBody>
      </p:sp>
    </p:spTree>
    <p:extLst>
      <p:ext uri="{BB962C8B-B14F-4D97-AF65-F5344CB8AC3E}">
        <p14:creationId xmlns:p14="http://schemas.microsoft.com/office/powerpoint/2010/main" val="408925912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14BF2E0-EE3B-6A4E-9FB9-82DE86E1F02F}" type="slidenum">
              <a:rPr lang="en-US" smtClean="0"/>
              <a:pPr/>
              <a:t>11</a:t>
            </a:fld>
            <a:endParaRPr lang="en-US" dirty="0"/>
          </a:p>
        </p:txBody>
      </p:sp>
      <p:sp>
        <p:nvSpPr>
          <p:cNvPr id="12" name="Rectangle à coins arrondis 11"/>
          <p:cNvSpPr/>
          <p:nvPr/>
        </p:nvSpPr>
        <p:spPr>
          <a:xfrm>
            <a:off x="2944417" y="1748518"/>
            <a:ext cx="8750845" cy="66946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solidFill>
                  <a:srgbClr val="00205C"/>
                </a:solidFill>
                <a:latin typeface="Arial" panose="020B0604020202020204" pitchFamily="34" charset="0"/>
                <a:cs typeface="Arial" panose="020B0604020202020204" pitchFamily="34" charset="0"/>
              </a:rPr>
              <a:t>Vitamin</a:t>
            </a:r>
            <a:r>
              <a:rPr lang="fr-FR" dirty="0">
                <a:solidFill>
                  <a:srgbClr val="00205C"/>
                </a:solidFill>
                <a:latin typeface="Arial" panose="020B0604020202020204" pitchFamily="34" charset="0"/>
                <a:cs typeface="Arial" panose="020B0604020202020204" pitchFamily="34" charset="0"/>
              </a:rPr>
              <a:t> K: IV</a:t>
            </a:r>
          </a:p>
          <a:p>
            <a:r>
              <a:rPr lang="en" dirty="0">
                <a:solidFill>
                  <a:srgbClr val="00205C"/>
                </a:solidFill>
                <a:latin typeface="Arial" panose="020B0604020202020204" pitchFamily="34" charset="0"/>
                <a:cs typeface="Arial" panose="020B0604020202020204" pitchFamily="34" charset="0"/>
              </a:rPr>
              <a:t>Newborn: 1 mg; children: 1–2 mg; adults: 5–10 mg </a:t>
            </a:r>
          </a:p>
        </p:txBody>
      </p:sp>
      <p:sp>
        <p:nvSpPr>
          <p:cNvPr id="13" name="Rectangle à coins arrondis 12"/>
          <p:cNvSpPr/>
          <p:nvPr/>
        </p:nvSpPr>
        <p:spPr>
          <a:xfrm>
            <a:off x="2944417" y="2854603"/>
            <a:ext cx="8420097" cy="1186059"/>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err="1">
                <a:solidFill>
                  <a:srgbClr val="00205C"/>
                </a:solidFill>
                <a:latin typeface="Arial" panose="020B0604020202020204" pitchFamily="34" charset="0"/>
                <a:cs typeface="Arial" panose="020B0604020202020204" pitchFamily="34" charset="0"/>
              </a:rPr>
              <a:t>Tranexamic</a:t>
            </a:r>
            <a:r>
              <a:rPr lang="fr-FR" dirty="0">
                <a:solidFill>
                  <a:srgbClr val="00205C"/>
                </a:solidFill>
                <a:latin typeface="Arial" panose="020B0604020202020204" pitchFamily="34" charset="0"/>
                <a:cs typeface="Arial" panose="020B0604020202020204" pitchFamily="34" charset="0"/>
              </a:rPr>
              <a:t> </a:t>
            </a:r>
            <a:r>
              <a:rPr lang="fr-FR" dirty="0" err="1">
                <a:solidFill>
                  <a:srgbClr val="00205C"/>
                </a:solidFill>
                <a:latin typeface="Arial" panose="020B0604020202020204" pitchFamily="34" charset="0"/>
                <a:cs typeface="Arial" panose="020B0604020202020204" pitchFamily="34" charset="0"/>
              </a:rPr>
              <a:t>acid</a:t>
            </a:r>
            <a:r>
              <a:rPr lang="fr-FR" dirty="0">
                <a:solidFill>
                  <a:srgbClr val="00205C"/>
                </a:solidFill>
                <a:latin typeface="Arial" panose="020B0604020202020204" pitchFamily="34" charset="0"/>
                <a:cs typeface="Arial" panose="020B0604020202020204" pitchFamily="34" charset="0"/>
              </a:rPr>
              <a:t> IV</a:t>
            </a:r>
          </a:p>
          <a:p>
            <a:pPr marL="180000" indent="-180000">
              <a:buClr>
                <a:srgbClr val="E05972"/>
              </a:buClr>
              <a:buFont typeface="Arial" panose="020B0604020202020204" pitchFamily="34" charset="0"/>
              <a:buChar char="•"/>
            </a:pPr>
            <a:r>
              <a:rPr lang="en" dirty="0">
                <a:solidFill>
                  <a:srgbClr val="00205C"/>
                </a:solidFill>
                <a:latin typeface="Arial" panose="020B0604020202020204" pitchFamily="34" charset="0"/>
                <a:cs typeface="Arial" panose="020B0604020202020204" pitchFamily="34" charset="0"/>
              </a:rPr>
              <a:t>Adults: 1 g (in 100 mL 0.9% NaCl) in 10 min, then 1 g </a:t>
            </a:r>
            <a:r>
              <a:rPr lang="en-US" dirty="0">
                <a:solidFill>
                  <a:srgbClr val="00205C"/>
                </a:solidFill>
                <a:latin typeface="Arial" panose="020B0604020202020204" pitchFamily="34" charset="0"/>
                <a:cs typeface="Arial" panose="020B0604020202020204" pitchFamily="34" charset="0"/>
              </a:rPr>
              <a:t>every </a:t>
            </a:r>
            <a:r>
              <a:rPr lang="en" dirty="0">
                <a:solidFill>
                  <a:srgbClr val="00205C"/>
                </a:solidFill>
                <a:latin typeface="Arial" panose="020B0604020202020204" pitchFamily="34" charset="0"/>
                <a:cs typeface="Arial" panose="020B0604020202020204" pitchFamily="34" charset="0"/>
              </a:rPr>
              <a:t>8 hours </a:t>
            </a:r>
          </a:p>
          <a:p>
            <a:pPr marL="180000" indent="-180000">
              <a:buClr>
                <a:srgbClr val="E05972"/>
              </a:buClr>
              <a:buFont typeface="Arial" panose="020B0604020202020204" pitchFamily="34" charset="0"/>
              <a:buChar char="•"/>
            </a:pPr>
            <a:r>
              <a:rPr lang="en" dirty="0">
                <a:solidFill>
                  <a:srgbClr val="00205C"/>
                </a:solidFill>
                <a:latin typeface="Arial" panose="020B0604020202020204" pitchFamily="34" charset="0"/>
                <a:cs typeface="Arial" panose="020B0604020202020204" pitchFamily="34" charset="0"/>
              </a:rPr>
              <a:t>Children: 15 mg/kg IV loading dose (max 1 g), then 10–15 mg/kg (max 1 g) every 8 hours</a:t>
            </a:r>
          </a:p>
        </p:txBody>
      </p:sp>
      <p:sp>
        <p:nvSpPr>
          <p:cNvPr id="14" name="Rectangle à coins arrondis 13"/>
          <p:cNvSpPr/>
          <p:nvPr/>
        </p:nvSpPr>
        <p:spPr>
          <a:xfrm>
            <a:off x="2754400" y="1778692"/>
            <a:ext cx="9232813" cy="669467"/>
          </a:xfrm>
          <a:prstGeom prst="roundRect">
            <a:avLst>
              <a:gd name="adj" fmla="val 7769"/>
            </a:avLst>
          </a:prstGeom>
          <a:noFill/>
          <a:ln>
            <a:solidFill>
              <a:srgbClr val="E05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2754400" y="2905445"/>
            <a:ext cx="9232813" cy="1160331"/>
          </a:xfrm>
          <a:prstGeom prst="roundRect">
            <a:avLst>
              <a:gd name="adj" fmla="val 7769"/>
            </a:avLst>
          </a:prstGeom>
          <a:noFill/>
          <a:ln>
            <a:solidFill>
              <a:srgbClr val="E05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245988" y="1496089"/>
            <a:ext cx="2190023" cy="3218786"/>
          </a:xfrm>
          <a:prstGeom prst="roundRect">
            <a:avLst>
              <a:gd name="adj" fmla="val 9889"/>
            </a:avLst>
          </a:prstGeom>
          <a:solidFill>
            <a:srgbClr val="E05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97165" y="1580602"/>
            <a:ext cx="2087668" cy="369332"/>
          </a:xfrm>
          <a:prstGeom prst="rect">
            <a:avLst/>
          </a:prstGeom>
        </p:spPr>
        <p:txBody>
          <a:bodyPr wrap="square">
            <a:spAutoFit/>
          </a:bodyPr>
          <a:lstStyle/>
          <a:p>
            <a:pPr algn="ctr">
              <a:spcAft>
                <a:spcPts val="600"/>
              </a:spcAft>
            </a:pPr>
            <a:r>
              <a:rPr lang="fr-FR" b="1" dirty="0" err="1">
                <a:solidFill>
                  <a:schemeClr val="bg1"/>
                </a:solidFill>
                <a:latin typeface="Arial" panose="020B0604020202020204" pitchFamily="34" charset="0"/>
                <a:cs typeface="Arial" panose="020B0604020202020204" pitchFamily="34" charset="0"/>
              </a:rPr>
              <a:t>Other</a:t>
            </a:r>
            <a:r>
              <a:rPr lang="fr-FR" b="1" dirty="0">
                <a:solidFill>
                  <a:schemeClr val="bg1"/>
                </a:solidFill>
                <a:latin typeface="Arial" panose="020B0604020202020204" pitchFamily="34" charset="0"/>
                <a:cs typeface="Arial" panose="020B0604020202020204" pitchFamily="34" charset="0"/>
              </a:rPr>
              <a:t> options</a:t>
            </a:r>
            <a:endParaRPr lang="en" b="1"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2703432" y="4191655"/>
            <a:ext cx="9232813" cy="584775"/>
          </a:xfrm>
          <a:prstGeom prst="rect">
            <a:avLst/>
          </a:prstGeom>
        </p:spPr>
        <p:txBody>
          <a:bodyPr wrap="square" lIns="91440" tIns="45720" rIns="91440" bIns="45720" anchor="t">
            <a:spAutoFit/>
          </a:bodyPr>
          <a:lstStyle/>
          <a:p>
            <a:r>
              <a:rPr lang="en-US" sz="1600" dirty="0">
                <a:solidFill>
                  <a:srgbClr val="E05972"/>
                </a:solidFill>
                <a:latin typeface="Arial"/>
                <a:cs typeface="Arial"/>
              </a:rPr>
              <a:t>No direct evidence for the use of Tranexamic acid or vitamin K for treatment of bleeding in FVD but extrapolation from other bleeding conditions may support their use. </a:t>
            </a:r>
            <a:endParaRPr lang="fr-FR" sz="1600" dirty="0">
              <a:solidFill>
                <a:srgbClr val="E05972"/>
              </a:solidFill>
              <a:latin typeface="Arial" panose="020B0604020202020204" pitchFamily="34" charset="0"/>
              <a:cs typeface="Arial" panose="020B0604020202020204" pitchFamily="34" charset="0"/>
            </a:endParaRPr>
          </a:p>
        </p:txBody>
      </p:sp>
      <p:sp>
        <p:nvSpPr>
          <p:cNvPr id="20" name="Flèche droite 19"/>
          <p:cNvSpPr/>
          <p:nvPr/>
        </p:nvSpPr>
        <p:spPr>
          <a:xfrm>
            <a:off x="2472321" y="1778692"/>
            <a:ext cx="252180" cy="605803"/>
          </a:xfrm>
          <a:prstGeom prst="rightArrow">
            <a:avLst/>
          </a:prstGeom>
          <a:solidFill>
            <a:srgbClr val="E059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latin typeface="Arial" panose="020B0604020202020204" pitchFamily="34" charset="0"/>
              <a:cs typeface="Arial" panose="020B0604020202020204" pitchFamily="34" charset="0"/>
            </a:endParaRPr>
          </a:p>
        </p:txBody>
      </p:sp>
      <p:sp>
        <p:nvSpPr>
          <p:cNvPr id="21" name="Flèche droite 20"/>
          <p:cNvSpPr/>
          <p:nvPr/>
        </p:nvSpPr>
        <p:spPr>
          <a:xfrm>
            <a:off x="2457443" y="3182708"/>
            <a:ext cx="252180" cy="605803"/>
          </a:xfrm>
          <a:prstGeom prst="rightArrow">
            <a:avLst/>
          </a:prstGeom>
          <a:solidFill>
            <a:srgbClr val="E059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latin typeface="Arial" panose="020B0604020202020204" pitchFamily="34" charset="0"/>
              <a:cs typeface="Arial" panose="020B0604020202020204" pitchFamily="34" charset="0"/>
            </a:endParaRPr>
          </a:p>
        </p:txBody>
      </p:sp>
      <p:pic>
        <p:nvPicPr>
          <p:cNvPr id="2050" name="Picture 2" descr="Ampoule Fiole Illustrations Vectoriels et illustrations libres de droits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l="50807" t="5517" r="9264" b="4791"/>
          <a:stretch/>
        </p:blipFill>
        <p:spPr bwMode="auto">
          <a:xfrm>
            <a:off x="809197" y="2227527"/>
            <a:ext cx="1094509" cy="1739488"/>
          </a:xfrm>
          <a:prstGeom prst="roundRect">
            <a:avLst/>
          </a:prstGeom>
          <a:noFill/>
          <a:extLst>
            <a:ext uri="{909E8E84-426E-40DD-AFC4-6F175D3DCCD1}">
              <a14:hiddenFill xmlns:a14="http://schemas.microsoft.com/office/drawing/2010/main">
                <a:solidFill>
                  <a:srgbClr val="FFFFFF"/>
                </a:solidFill>
              </a14:hiddenFill>
            </a:ext>
          </a:extLst>
        </p:spPr>
      </p:pic>
      <p:sp>
        <p:nvSpPr>
          <p:cNvPr id="22" name="Titre 1"/>
          <p:cNvSpPr>
            <a:spLocks noGrp="1"/>
          </p:cNvSpPr>
          <p:nvPr>
            <p:ph type="title"/>
          </p:nvPr>
        </p:nvSpPr>
        <p:spPr>
          <a:xfrm>
            <a:off x="457200" y="685800"/>
            <a:ext cx="9774195" cy="1004888"/>
          </a:xfrm>
        </p:spPr>
        <p:txBody>
          <a:bodyPr>
            <a:normAutofit/>
          </a:bodyPr>
          <a:lstStyle/>
          <a:p>
            <a:r>
              <a:rPr lang="en" dirty="0" err="1">
                <a:latin typeface="Arial"/>
                <a:cs typeface="Arial"/>
              </a:rPr>
              <a:t>Haemorrhage</a:t>
            </a:r>
            <a:r>
              <a:rPr lang="en" dirty="0">
                <a:latin typeface="Arial"/>
                <a:cs typeface="Arial"/>
              </a:rPr>
              <a:t> management</a:t>
            </a:r>
            <a:endParaRPr lang="en" dirty="0"/>
          </a:p>
        </p:txBody>
      </p:sp>
      <p:pic>
        <p:nvPicPr>
          <p:cNvPr id="23" name="Content Placeholder 6">
            <a:extLst>
              <a:ext uri="{FF2B5EF4-FFF2-40B4-BE49-F238E27FC236}">
                <a16:creationId xmlns:a16="http://schemas.microsoft.com/office/drawing/2014/main" id="{86E6A84B-4F5B-F287-E4E9-91859497C79B}"/>
              </a:ext>
            </a:extLst>
          </p:cNvPr>
          <p:cNvPicPr>
            <a:picLocks noChangeAspect="1"/>
          </p:cNvPicPr>
          <p:nvPr/>
        </p:nvPicPr>
        <p:blipFill rotWithShape="1">
          <a:blip r:embed="rId3"/>
          <a:srcRect l="38795" t="59280" r="50038" b="25402"/>
          <a:stretch/>
        </p:blipFill>
        <p:spPr>
          <a:xfrm rot="1285973">
            <a:off x="10198452" y="68709"/>
            <a:ext cx="1096605" cy="1107804"/>
          </a:xfrm>
          <a:prstGeom prst="rect">
            <a:avLst/>
          </a:prstGeom>
        </p:spPr>
      </p:pic>
      <p:pic>
        <p:nvPicPr>
          <p:cNvPr id="24" name="Content Placeholder 18">
            <a:extLst>
              <a:ext uri="{FF2B5EF4-FFF2-40B4-BE49-F238E27FC236}">
                <a16:creationId xmlns:a16="http://schemas.microsoft.com/office/drawing/2014/main" id="{58878379-DA23-A575-6086-B4C137B6FD10}"/>
              </a:ext>
            </a:extLst>
          </p:cNvPr>
          <p:cNvPicPr>
            <a:picLocks noChangeAspect="1"/>
          </p:cNvPicPr>
          <p:nvPr/>
        </p:nvPicPr>
        <p:blipFill>
          <a:blip r:embed="rId4"/>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135927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57200" y="685800"/>
            <a:ext cx="9774195" cy="1004888"/>
          </a:xfrm>
        </p:spPr>
        <p:txBody>
          <a:bodyPr>
            <a:normAutofit/>
          </a:bodyPr>
          <a:lstStyle/>
          <a:p>
            <a:r>
              <a:rPr lang="fr-FR" dirty="0"/>
              <a:t>Monitoring</a:t>
            </a:r>
          </a:p>
        </p:txBody>
      </p:sp>
      <p:sp>
        <p:nvSpPr>
          <p:cNvPr id="3" name="Espace réservé du contenu 2"/>
          <p:cNvSpPr>
            <a:spLocks noGrp="1"/>
          </p:cNvSpPr>
          <p:nvPr>
            <p:ph idx="1"/>
          </p:nvPr>
        </p:nvSpPr>
        <p:spPr>
          <a:xfrm>
            <a:off x="614368" y="1445172"/>
            <a:ext cx="11277600" cy="4624730"/>
          </a:xfrm>
        </p:spPr>
        <p:txBody>
          <a:bodyPr vert="horz" lIns="0" tIns="0" rIns="0" bIns="0" rtlCol="0" anchor="t">
            <a:noAutofit/>
          </a:bodyPr>
          <a:lstStyle/>
          <a:p>
            <a:pPr marL="0" indent="0">
              <a:buNone/>
            </a:pPr>
            <a:r>
              <a:rPr lang="en" sz="1800" b="1" dirty="0"/>
              <a:t>Clinical signs</a:t>
            </a:r>
          </a:p>
          <a:p>
            <a:pPr marL="179705" indent="-179705"/>
            <a:r>
              <a:rPr lang="en" sz="1800" dirty="0"/>
              <a:t>Vital signs</a:t>
            </a:r>
            <a:endParaRPr lang="en" sz="1800" dirty="0">
              <a:cs typeface="Arial" panose="020B0604020202020204" pitchFamily="34" charset="0"/>
            </a:endParaRPr>
          </a:p>
          <a:p>
            <a:pPr marL="179705" indent="-179705"/>
            <a:r>
              <a:rPr lang="en" sz="1800" dirty="0"/>
              <a:t>Visible bleeding</a:t>
            </a:r>
            <a:endParaRPr lang="en" sz="1800" dirty="0">
              <a:cs typeface="Arial" panose="020B0604020202020204" pitchFamily="34" charset="0"/>
            </a:endParaRPr>
          </a:p>
          <a:p>
            <a:pPr marL="179705" indent="-179705"/>
            <a:r>
              <a:rPr lang="en" sz="1800" dirty="0"/>
              <a:t>Appearance of stool</a:t>
            </a:r>
            <a:endParaRPr lang="en" sz="1800" dirty="0">
              <a:cs typeface="Arial" panose="020B0604020202020204" pitchFamily="34" charset="0"/>
            </a:endParaRPr>
          </a:p>
          <a:p>
            <a:pPr marL="179705" indent="-179705"/>
            <a:r>
              <a:rPr lang="en" sz="1800" dirty="0"/>
              <a:t>Signs related to tissue hypoxia (e.g. pallor of the conjunctiva, asthenia, dyspnoea on exertion, headache, dizziness, impaired consciousness, etc.)</a:t>
            </a:r>
            <a:endParaRPr lang="en" sz="1800" dirty="0">
              <a:cs typeface="Arial" panose="020B0604020202020204" pitchFamily="34" charset="0"/>
            </a:endParaRPr>
          </a:p>
          <a:p>
            <a:pPr marL="179705" indent="-179705"/>
            <a:r>
              <a:rPr lang="en" sz="1800" dirty="0"/>
              <a:t>Signs related to the compensatory hyperdynamic state (palpitations, leaping pulse)</a:t>
            </a:r>
            <a:endParaRPr lang="en" sz="1800" dirty="0">
              <a:cs typeface="Arial" panose="020B0604020202020204" pitchFamily="34" charset="0"/>
            </a:endParaRPr>
          </a:p>
          <a:p>
            <a:pPr marL="179705" indent="-179705"/>
            <a:r>
              <a:rPr lang="en" sz="1800" dirty="0">
                <a:latin typeface="Arial"/>
                <a:cs typeface="Arial"/>
              </a:rPr>
              <a:t>Signs related to hypovolemia: hypotension, orthostatism, mottling, oliguria</a:t>
            </a:r>
          </a:p>
          <a:p>
            <a:pPr marL="0" indent="0">
              <a:spcBef>
                <a:spcPts val="1600"/>
              </a:spcBef>
              <a:buNone/>
            </a:pPr>
            <a:r>
              <a:rPr lang="en-US" sz="1800" b="1" dirty="0"/>
              <a:t>Laboratory </a:t>
            </a:r>
          </a:p>
          <a:p>
            <a:pPr marL="179705" indent="-179705"/>
            <a:r>
              <a:rPr lang="en-US" sz="1800" dirty="0"/>
              <a:t>Regularly monitor Hb levels in critically ill patients: </a:t>
            </a:r>
            <a:r>
              <a:rPr lang="en-US" sz="1800" dirty="0" err="1"/>
              <a:t>Hemocue</a:t>
            </a:r>
            <a:endParaRPr lang="en-US" sz="1800" dirty="0">
              <a:cs typeface="Arial" panose="020B0604020202020204" pitchFamily="34" charset="0"/>
            </a:endParaRPr>
          </a:p>
          <a:p>
            <a:pPr marL="179705" indent="-179705"/>
            <a:r>
              <a:rPr lang="en-US" sz="1800" dirty="0" err="1"/>
              <a:t>Hypocalcaemia</a:t>
            </a:r>
            <a:r>
              <a:rPr lang="en-US" sz="1800" dirty="0"/>
              <a:t> is a complication of transfusion – monitor and correct it, if necessary</a:t>
            </a:r>
            <a:endParaRPr lang="fr-FR"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E2D9764A-0CC4-4CFE-B4A9-9D710A302F0F}"/>
              </a:ext>
            </a:extLst>
          </p:cNvPr>
          <p:cNvSpPr>
            <a:spLocks noGrp="1"/>
          </p:cNvSpPr>
          <p:nvPr>
            <p:ph type="sldNum" sz="quarter" idx="12"/>
          </p:nvPr>
        </p:nvSpPr>
        <p:spPr/>
        <p:txBody>
          <a:bodyPr/>
          <a:lstStyle/>
          <a:p>
            <a:fld id="{714BF2E0-EE3B-6A4E-9FB9-82DE86E1F02F}" type="slidenum">
              <a:rPr lang="en-US" smtClean="0"/>
              <a:pPr/>
              <a:t>12</a:t>
            </a:fld>
            <a:endParaRPr lang="en-US" dirty="0"/>
          </a:p>
        </p:txBody>
      </p:sp>
      <p:pic>
        <p:nvPicPr>
          <p:cNvPr id="4" name="Content Placeholder 6">
            <a:extLst>
              <a:ext uri="{FF2B5EF4-FFF2-40B4-BE49-F238E27FC236}">
                <a16:creationId xmlns:a16="http://schemas.microsoft.com/office/drawing/2014/main" id="{5EE36F6D-775C-38EB-9672-41A6583583DC}"/>
              </a:ext>
            </a:extLst>
          </p:cNvPr>
          <p:cNvPicPr>
            <a:picLocks noChangeAspect="1"/>
          </p:cNvPicPr>
          <p:nvPr/>
        </p:nvPicPr>
        <p:blipFill rotWithShape="1">
          <a:blip r:embed="rId3"/>
          <a:srcRect l="38795" t="59280" r="50038" b="25402"/>
          <a:stretch/>
        </p:blipFill>
        <p:spPr>
          <a:xfrm rot="1285973">
            <a:off x="10198452" y="68709"/>
            <a:ext cx="1096605" cy="1107804"/>
          </a:xfrm>
          <a:prstGeom prst="rect">
            <a:avLst/>
          </a:prstGeom>
        </p:spPr>
      </p:pic>
      <p:pic>
        <p:nvPicPr>
          <p:cNvPr id="5" name="Content Placeholder 18">
            <a:extLst>
              <a:ext uri="{FF2B5EF4-FFF2-40B4-BE49-F238E27FC236}">
                <a16:creationId xmlns:a16="http://schemas.microsoft.com/office/drawing/2014/main" id="{2B4AE299-EEFA-A049-AE47-65B7C8677E4D}"/>
              </a:ext>
            </a:extLst>
          </p:cNvPr>
          <p:cNvPicPr>
            <a:picLocks noChangeAspect="1"/>
          </p:cNvPicPr>
          <p:nvPr/>
        </p:nvPicPr>
        <p:blipFill>
          <a:blip r:embed="rId4"/>
          <a:srcRect/>
          <a:stretch/>
        </p:blipFill>
        <p:spPr>
          <a:xfrm rot="20341771">
            <a:off x="10319364" y="-453214"/>
            <a:ext cx="1838752" cy="1838752"/>
          </a:xfrm>
          <a:prstGeom prst="rect">
            <a:avLst/>
          </a:prstGeom>
        </p:spPr>
      </p:pic>
      <p:pic>
        <p:nvPicPr>
          <p:cNvPr id="7" name="Content Placeholder 18">
            <a:extLst>
              <a:ext uri="{FF2B5EF4-FFF2-40B4-BE49-F238E27FC236}">
                <a16:creationId xmlns:a16="http://schemas.microsoft.com/office/drawing/2014/main" id="{E4D10210-9577-CBA5-F601-13B1919E43F3}"/>
              </a:ext>
            </a:extLst>
          </p:cNvPr>
          <p:cNvPicPr>
            <a:picLocks noChangeAspect="1"/>
          </p:cNvPicPr>
          <p:nvPr/>
        </p:nvPicPr>
        <p:blipFill>
          <a:blip r:embed="rId4"/>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48991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rtlCol="0">
            <a:normAutofit/>
          </a:bodyPr>
          <a:lstStyle/>
          <a:p>
            <a:r>
              <a:rPr lang="en" dirty="0"/>
              <a:t>Monitoring</a:t>
            </a:r>
          </a:p>
        </p:txBody>
      </p:sp>
      <p:sp>
        <p:nvSpPr>
          <p:cNvPr id="3" name="Espace réservé du contenu 2"/>
          <p:cNvSpPr>
            <a:spLocks noGrp="1"/>
          </p:cNvSpPr>
          <p:nvPr>
            <p:ph sz="half" idx="1"/>
          </p:nvPr>
        </p:nvSpPr>
        <p:spPr>
          <a:xfrm>
            <a:off x="785816" y="2387897"/>
            <a:ext cx="5486398" cy="3351703"/>
          </a:xfrm>
        </p:spPr>
        <p:txBody>
          <a:bodyPr rtlCol="0">
            <a:normAutofit/>
          </a:bodyPr>
          <a:lstStyle/>
          <a:p>
            <a:pPr marL="0" indent="0">
              <a:buNone/>
            </a:pPr>
            <a:r>
              <a:rPr lang="en" sz="1800" b="1" dirty="0"/>
              <a:t>Low severity reactions: mild hypersensitivity, such as urticaria</a:t>
            </a:r>
          </a:p>
          <a:p>
            <a:r>
              <a:rPr lang="en" sz="1800" dirty="0"/>
              <a:t>severe urticarial reactions</a:t>
            </a:r>
          </a:p>
          <a:p>
            <a:r>
              <a:rPr lang="en" sz="1800" dirty="0"/>
              <a:t>possible bacterial contamination (early signs)</a:t>
            </a:r>
          </a:p>
          <a:p>
            <a:r>
              <a:rPr lang="en" sz="1800" dirty="0"/>
              <a:t>fever</a:t>
            </a:r>
          </a:p>
        </p:txBody>
      </p:sp>
      <p:sp>
        <p:nvSpPr>
          <p:cNvPr id="9" name="Content Placeholder 8">
            <a:extLst>
              <a:ext uri="{FF2B5EF4-FFF2-40B4-BE49-F238E27FC236}">
                <a16:creationId xmlns:a16="http://schemas.microsoft.com/office/drawing/2014/main" id="{0518EA78-B093-44E9-A108-AF281C2E8D66}"/>
              </a:ext>
            </a:extLst>
          </p:cNvPr>
          <p:cNvSpPr>
            <a:spLocks noGrp="1"/>
          </p:cNvSpPr>
          <p:nvPr>
            <p:ph sz="half" idx="2"/>
          </p:nvPr>
        </p:nvSpPr>
        <p:spPr>
          <a:xfrm>
            <a:off x="6762757" y="2387897"/>
            <a:ext cx="4881560" cy="3351703"/>
          </a:xfrm>
        </p:spPr>
        <p:txBody>
          <a:bodyPr>
            <a:normAutofit/>
          </a:bodyPr>
          <a:lstStyle/>
          <a:p>
            <a:pPr marL="0" indent="0">
              <a:buNone/>
            </a:pPr>
            <a:r>
              <a:rPr lang="en-US" sz="1800" b="1" dirty="0"/>
              <a:t>Life-threatening reactions</a:t>
            </a:r>
          </a:p>
          <a:p>
            <a:r>
              <a:rPr lang="en-US" sz="1800" dirty="0"/>
              <a:t>acute intravascular </a:t>
            </a:r>
            <a:r>
              <a:rPr lang="en-US" sz="1800" dirty="0" err="1"/>
              <a:t>haemolysis</a:t>
            </a:r>
            <a:endParaRPr lang="en-US" sz="1800" dirty="0"/>
          </a:p>
          <a:p>
            <a:r>
              <a:rPr lang="en-US" sz="1800" dirty="0"/>
              <a:t>bacterial contamination and septic shock</a:t>
            </a:r>
          </a:p>
          <a:p>
            <a:r>
              <a:rPr lang="en-US" sz="1800" dirty="0"/>
              <a:t>volumetric overload</a:t>
            </a:r>
          </a:p>
          <a:p>
            <a:r>
              <a:rPr lang="en-US" sz="1800" dirty="0"/>
              <a:t>anaphylactic reactions</a:t>
            </a:r>
          </a:p>
          <a:p>
            <a:r>
              <a:rPr lang="en-US" sz="1800" dirty="0"/>
              <a:t>acute respiratory distress associated with transfusion</a:t>
            </a:r>
          </a:p>
          <a:p>
            <a:endParaRPr lang="en-US" sz="1800" dirty="0"/>
          </a:p>
        </p:txBody>
      </p:sp>
      <p:sp>
        <p:nvSpPr>
          <p:cNvPr id="5" name="Slide Number Placeholder 4">
            <a:extLst>
              <a:ext uri="{FF2B5EF4-FFF2-40B4-BE49-F238E27FC236}">
                <a16:creationId xmlns:a16="http://schemas.microsoft.com/office/drawing/2014/main" id="{13F19381-DAE3-466B-A050-6412D67B1DB8}"/>
              </a:ext>
            </a:extLst>
          </p:cNvPr>
          <p:cNvSpPr>
            <a:spLocks noGrp="1"/>
          </p:cNvSpPr>
          <p:nvPr>
            <p:ph type="sldNum" sz="quarter" idx="12"/>
          </p:nvPr>
        </p:nvSpPr>
        <p:spPr/>
        <p:txBody>
          <a:bodyPr/>
          <a:lstStyle/>
          <a:p>
            <a:pPr rtl="0"/>
            <a:fld id="{72E375D5-DD51-4DDF-87E6-FA82A457ECD1}" type="slidenum">
              <a:rPr lang="en-GB" smtClean="0"/>
              <a:pPr rtl="0"/>
              <a:t>13</a:t>
            </a:fld>
            <a:endParaRPr lang="en-GB"/>
          </a:p>
        </p:txBody>
      </p:sp>
      <p:sp>
        <p:nvSpPr>
          <p:cNvPr id="2" name="Rectangle 1"/>
          <p:cNvSpPr/>
          <p:nvPr/>
        </p:nvSpPr>
        <p:spPr>
          <a:xfrm>
            <a:off x="560769" y="1612654"/>
            <a:ext cx="11115509" cy="400110"/>
          </a:xfrm>
          <a:prstGeom prst="rect">
            <a:avLst/>
          </a:prstGeom>
        </p:spPr>
        <p:txBody>
          <a:bodyPr wrap="square" rtlCol="0">
            <a:spAutoFit/>
          </a:bodyPr>
          <a:lstStyle/>
          <a:p>
            <a:pPr marL="0" indent="0" rtl="0">
              <a:buNone/>
            </a:pPr>
            <a:r>
              <a:rPr lang="en" sz="2000" b="1" dirty="0">
                <a:solidFill>
                  <a:srgbClr val="00205C"/>
                </a:solidFill>
                <a:latin typeface="Arial" panose="020B0604020202020204" pitchFamily="34" charset="0"/>
                <a:cs typeface="Arial" panose="020B0604020202020204" pitchFamily="34" charset="0"/>
              </a:rPr>
              <a:t>Monitor and manage transfusion reactions</a:t>
            </a:r>
          </a:p>
        </p:txBody>
      </p:sp>
      <p:pic>
        <p:nvPicPr>
          <p:cNvPr id="4" name="Content Placeholder 6">
            <a:extLst>
              <a:ext uri="{FF2B5EF4-FFF2-40B4-BE49-F238E27FC236}">
                <a16:creationId xmlns:a16="http://schemas.microsoft.com/office/drawing/2014/main" id="{E84A39F8-1694-F603-028E-E867906E20F7}"/>
              </a:ext>
            </a:extLst>
          </p:cNvPr>
          <p:cNvPicPr>
            <a:picLocks noChangeAspect="1"/>
          </p:cNvPicPr>
          <p:nvPr/>
        </p:nvPicPr>
        <p:blipFill rotWithShape="1">
          <a:blip r:embed="rId2"/>
          <a:srcRect l="38795" t="59280" r="50038" b="25402"/>
          <a:stretch/>
        </p:blipFill>
        <p:spPr>
          <a:xfrm rot="1285973">
            <a:off x="10198452" y="68709"/>
            <a:ext cx="1096605" cy="1107804"/>
          </a:xfrm>
          <a:prstGeom prst="rect">
            <a:avLst/>
          </a:prstGeom>
        </p:spPr>
      </p:pic>
      <p:pic>
        <p:nvPicPr>
          <p:cNvPr id="7" name="Content Placeholder 18">
            <a:extLst>
              <a:ext uri="{FF2B5EF4-FFF2-40B4-BE49-F238E27FC236}">
                <a16:creationId xmlns:a16="http://schemas.microsoft.com/office/drawing/2014/main" id="{0AA25F53-C33F-38D8-BC91-8E52B7F3989F}"/>
              </a:ext>
            </a:extLst>
          </p:cNvPr>
          <p:cNvPicPr>
            <a:picLocks noChangeAspect="1"/>
          </p:cNvPicPr>
          <p:nvPr/>
        </p:nvPicPr>
        <p:blipFill>
          <a:blip r:embed="rId3"/>
          <a:srcRect/>
          <a:stretch/>
        </p:blipFill>
        <p:spPr>
          <a:xfrm rot="20341771">
            <a:off x="10319364" y="-453214"/>
            <a:ext cx="1838752" cy="1838752"/>
          </a:xfrm>
          <a:prstGeom prst="rect">
            <a:avLst/>
          </a:prstGeom>
        </p:spPr>
      </p:pic>
      <p:pic>
        <p:nvPicPr>
          <p:cNvPr id="8" name="Content Placeholder 18">
            <a:extLst>
              <a:ext uri="{FF2B5EF4-FFF2-40B4-BE49-F238E27FC236}">
                <a16:creationId xmlns:a16="http://schemas.microsoft.com/office/drawing/2014/main" id="{9A45A29A-0311-2149-C0C0-D1AF41D871D9}"/>
              </a:ext>
            </a:extLst>
          </p:cNvPr>
          <p:cNvPicPr>
            <a:picLocks noChangeAspect="1"/>
          </p:cNvPicPr>
          <p:nvPr/>
        </p:nvPicPr>
        <p:blipFill>
          <a:blip r:embed="rId3"/>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219638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0E11767-1019-D033-614E-7E68DA74FB4E}"/>
              </a:ext>
            </a:extLst>
          </p:cNvPr>
          <p:cNvSpPr>
            <a:spLocks noGrp="1"/>
          </p:cNvSpPr>
          <p:nvPr>
            <p:ph type="title"/>
          </p:nvPr>
        </p:nvSpPr>
        <p:spPr>
          <a:xfrm>
            <a:off x="400050" y="1632059"/>
            <a:ext cx="9700351" cy="2743200"/>
          </a:xfrm>
        </p:spPr>
        <p:txBody>
          <a:bodyPr/>
          <a:lstStyle/>
          <a:p>
            <a:r>
              <a:rPr lang="en-FR" dirty="0">
                <a:solidFill>
                  <a:srgbClr val="E05972"/>
                </a:solidFill>
              </a:rPr>
              <a:t>Questions?</a:t>
            </a:r>
          </a:p>
        </p:txBody>
      </p:sp>
      <p:sp>
        <p:nvSpPr>
          <p:cNvPr id="14" name="Slide Number Placeholder 13">
            <a:extLst>
              <a:ext uri="{FF2B5EF4-FFF2-40B4-BE49-F238E27FC236}">
                <a16:creationId xmlns:a16="http://schemas.microsoft.com/office/drawing/2014/main" id="{525C783E-FD94-269C-3952-7EBE7E232357}"/>
              </a:ext>
            </a:extLst>
          </p:cNvPr>
          <p:cNvSpPr>
            <a:spLocks noGrp="1"/>
          </p:cNvSpPr>
          <p:nvPr>
            <p:ph type="sldNum" sz="quarter" idx="12"/>
          </p:nvPr>
        </p:nvSpPr>
        <p:spPr/>
        <p:txBody>
          <a:bodyPr/>
          <a:lstStyle/>
          <a:p>
            <a:fld id="{714BF2E0-EE3B-6A4E-9FB9-82DE86E1F02F}" type="slidenum">
              <a:rPr lang="en-US" smtClean="0"/>
              <a:pPr/>
              <a:t>14</a:t>
            </a:fld>
            <a:endParaRPr lang="en-US"/>
          </a:p>
        </p:txBody>
      </p:sp>
      <p:sp>
        <p:nvSpPr>
          <p:cNvPr id="15" name="Rectangle 14">
            <a:extLst>
              <a:ext uri="{FF2B5EF4-FFF2-40B4-BE49-F238E27FC236}">
                <a16:creationId xmlns:a16="http://schemas.microsoft.com/office/drawing/2014/main" id="{A8FB0858-1D5C-E1B0-4582-19C41671FA26}"/>
              </a:ext>
            </a:extLst>
          </p:cNvPr>
          <p:cNvSpPr/>
          <p:nvPr/>
        </p:nvSpPr>
        <p:spPr>
          <a:xfrm>
            <a:off x="11503619" y="6247601"/>
            <a:ext cx="380035" cy="61039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latin typeface="Arial" panose="020B0604020202020204" pitchFamily="34" charset="0"/>
            </a:endParaRPr>
          </a:p>
        </p:txBody>
      </p:sp>
      <p:pic>
        <p:nvPicPr>
          <p:cNvPr id="2" name="Content Placeholder 6">
            <a:extLst>
              <a:ext uri="{FF2B5EF4-FFF2-40B4-BE49-F238E27FC236}">
                <a16:creationId xmlns:a16="http://schemas.microsoft.com/office/drawing/2014/main" id="{679E37DD-FA07-4CCF-534B-5F5DF9D063E5}"/>
              </a:ext>
            </a:extLst>
          </p:cNvPr>
          <p:cNvPicPr>
            <a:picLocks noChangeAspect="1"/>
          </p:cNvPicPr>
          <p:nvPr/>
        </p:nvPicPr>
        <p:blipFill rotWithShape="1">
          <a:blip r:embed="rId2"/>
          <a:srcRect l="38795" t="59280" r="50038" b="25402"/>
          <a:stretch/>
        </p:blipFill>
        <p:spPr>
          <a:xfrm rot="1285973">
            <a:off x="10032551" y="790060"/>
            <a:ext cx="1096605" cy="1107804"/>
          </a:xfrm>
          <a:prstGeom prst="rect">
            <a:avLst/>
          </a:prstGeom>
        </p:spPr>
      </p:pic>
      <p:pic>
        <p:nvPicPr>
          <p:cNvPr id="4" name="Content Placeholder 18">
            <a:extLst>
              <a:ext uri="{FF2B5EF4-FFF2-40B4-BE49-F238E27FC236}">
                <a16:creationId xmlns:a16="http://schemas.microsoft.com/office/drawing/2014/main" id="{D290F067-AEEC-DE95-DC20-3B3C8EDE53D7}"/>
              </a:ext>
            </a:extLst>
          </p:cNvPr>
          <p:cNvPicPr>
            <a:picLocks noChangeAspect="1"/>
          </p:cNvPicPr>
          <p:nvPr/>
        </p:nvPicPr>
        <p:blipFill>
          <a:blip r:embed="rId3"/>
          <a:srcRect/>
          <a:stretch/>
        </p:blipFill>
        <p:spPr>
          <a:xfrm rot="20341771">
            <a:off x="10153463" y="268137"/>
            <a:ext cx="1838752" cy="1838752"/>
          </a:xfrm>
          <a:prstGeom prst="rect">
            <a:avLst/>
          </a:prstGeom>
        </p:spPr>
      </p:pic>
      <p:pic>
        <p:nvPicPr>
          <p:cNvPr id="6" name="Content Placeholder 18">
            <a:extLst>
              <a:ext uri="{FF2B5EF4-FFF2-40B4-BE49-F238E27FC236}">
                <a16:creationId xmlns:a16="http://schemas.microsoft.com/office/drawing/2014/main" id="{ED30D1AF-6874-07A2-B053-CA8FD5FBD89C}"/>
              </a:ext>
            </a:extLst>
          </p:cNvPr>
          <p:cNvPicPr>
            <a:picLocks noChangeAspect="1"/>
          </p:cNvPicPr>
          <p:nvPr/>
        </p:nvPicPr>
        <p:blipFill>
          <a:blip r:embed="rId3"/>
          <a:srcRect/>
          <a:stretch/>
        </p:blipFill>
        <p:spPr>
          <a:xfrm rot="887815">
            <a:off x="10434879" y="870327"/>
            <a:ext cx="1221359" cy="1221359"/>
          </a:xfrm>
          <a:prstGeom prst="rect">
            <a:avLst/>
          </a:prstGeom>
        </p:spPr>
      </p:pic>
    </p:spTree>
    <p:extLst>
      <p:ext uri="{BB962C8B-B14F-4D97-AF65-F5344CB8AC3E}">
        <p14:creationId xmlns:p14="http://schemas.microsoft.com/office/powerpoint/2010/main" val="374905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A480-A050-5041-BE65-B0FC421A8A90}"/>
              </a:ext>
            </a:extLst>
          </p:cNvPr>
          <p:cNvSpPr>
            <a:spLocks noGrp="1"/>
          </p:cNvSpPr>
          <p:nvPr>
            <p:ph type="title"/>
          </p:nvPr>
        </p:nvSpPr>
        <p:spPr>
          <a:xfrm>
            <a:off x="148283" y="236493"/>
            <a:ext cx="11734800" cy="657375"/>
          </a:xfrm>
        </p:spPr>
        <p:txBody>
          <a:bodyPr rtlCol="0">
            <a:noAutofit/>
          </a:bodyPr>
          <a:lstStyle/>
          <a:p>
            <a:pPr algn="ctr"/>
            <a:r>
              <a:rPr lang="en" sz="2800" dirty="0">
                <a:latin typeface="Arial"/>
                <a:cs typeface="Arial"/>
              </a:rPr>
              <a:t>Life-saving management for </a:t>
            </a:r>
            <a:r>
              <a:rPr lang="en-US" sz="2800" dirty="0">
                <a:latin typeface="Arial"/>
                <a:cs typeface="Arial"/>
              </a:rPr>
              <a:t>Filovirus Disease</a:t>
            </a:r>
            <a:r>
              <a:rPr lang="en" sz="2800" dirty="0">
                <a:latin typeface="Arial"/>
                <a:cs typeface="Arial"/>
              </a:rPr>
              <a:t> patients: </a:t>
            </a:r>
            <a:br>
              <a:rPr lang="en" sz="2800" dirty="0">
                <a:latin typeface="Arial"/>
                <a:cs typeface="Arial"/>
              </a:rPr>
            </a:br>
            <a:r>
              <a:rPr lang="en" sz="2800" dirty="0">
                <a:latin typeface="Arial"/>
                <a:cs typeface="Arial"/>
              </a:rPr>
              <a:t>Three key interventions</a:t>
            </a:r>
            <a:endParaRPr lang="en-US" sz="2800" dirty="0">
              <a:latin typeface="Arial"/>
              <a:cs typeface="Arial"/>
            </a:endParaRPr>
          </a:p>
          <a:p>
            <a:pPr algn="ctr" rtl="0"/>
            <a:endParaRPr lang="fr-FR" dirty="0"/>
          </a:p>
        </p:txBody>
      </p:sp>
      <p:sp>
        <p:nvSpPr>
          <p:cNvPr id="10" name="Content Placeholder 4">
            <a:extLst>
              <a:ext uri="{FF2B5EF4-FFF2-40B4-BE49-F238E27FC236}">
                <a16:creationId xmlns:a16="http://schemas.microsoft.com/office/drawing/2014/main" id="{60B4B47C-B331-4EBA-919C-CD897A59C28C}"/>
              </a:ext>
            </a:extLst>
          </p:cNvPr>
          <p:cNvSpPr>
            <a:spLocks noGrp="1"/>
          </p:cNvSpPr>
          <p:nvPr>
            <p:ph sz="half" idx="1"/>
          </p:nvPr>
        </p:nvSpPr>
        <p:spPr>
          <a:xfrm>
            <a:off x="148283" y="3373380"/>
            <a:ext cx="3657598" cy="2419941"/>
          </a:xfrm>
        </p:spPr>
        <p:txBody>
          <a:bodyPr vert="horz" lIns="91440" tIns="45720" rIns="91440" bIns="45720" rtlCol="0" anchor="t">
            <a:noAutofit/>
          </a:bodyPr>
          <a:lstStyle/>
          <a:p>
            <a:pPr marL="0" indent="0" rtl="0">
              <a:buNone/>
            </a:pPr>
            <a:endParaRPr lang="en" sz="1500" dirty="0">
              <a:cs typeface="Arial"/>
            </a:endParaRPr>
          </a:p>
          <a:p>
            <a:pPr marL="179705" indent="-179705" rtl="0"/>
            <a:r>
              <a:rPr lang="en" sz="1500" dirty="0"/>
              <a:t>A facility centered around patients, staff, families and communities  </a:t>
            </a:r>
            <a:endParaRPr lang="fr-FR" sz="1500" dirty="0">
              <a:cs typeface="Arial" panose="020B0604020202020204" pitchFamily="34" charset="0"/>
            </a:endParaRPr>
          </a:p>
          <a:p>
            <a:pPr marL="179705" indent="-179705" rtl="0"/>
            <a:r>
              <a:rPr lang="en" sz="1500" dirty="0"/>
              <a:t>A facility where patients can get quality care, compliant with all biosecurity standards and IPC</a:t>
            </a:r>
            <a:endParaRPr lang="fr-FR" sz="1500" dirty="0">
              <a:cs typeface="Arial" panose="020B0604020202020204" pitchFamily="34" charset="0"/>
            </a:endParaRPr>
          </a:p>
          <a:p>
            <a:pPr marL="179705" indent="-179705"/>
            <a:r>
              <a:rPr lang="en" sz="1500" dirty="0">
                <a:latin typeface="Arial"/>
                <a:cs typeface="Arial"/>
              </a:rPr>
              <a:t>Not just an isolation room</a:t>
            </a:r>
            <a:endParaRPr lang="en" sz="1500" dirty="0">
              <a:cs typeface="Arial"/>
            </a:endParaRPr>
          </a:p>
          <a:p>
            <a:pPr marL="0" indent="0" algn="ctr">
              <a:buNone/>
            </a:pPr>
            <a:endParaRPr lang="fr-FR" sz="1500" dirty="0">
              <a:solidFill>
                <a:srgbClr val="0070C0"/>
              </a:solidFill>
              <a:cs typeface="Arial" panose="020B0604020202020204" pitchFamily="34" charset="0"/>
            </a:endParaRPr>
          </a:p>
        </p:txBody>
      </p:sp>
      <p:sp>
        <p:nvSpPr>
          <p:cNvPr id="4" name="Text Placeholder 3">
            <a:extLst>
              <a:ext uri="{FF2B5EF4-FFF2-40B4-BE49-F238E27FC236}">
                <a16:creationId xmlns:a16="http://schemas.microsoft.com/office/drawing/2014/main" id="{2503D733-4A92-5D5E-DB5F-F607AAEEE580}"/>
              </a:ext>
            </a:extLst>
          </p:cNvPr>
          <p:cNvSpPr>
            <a:spLocks noGrp="1"/>
          </p:cNvSpPr>
          <p:nvPr>
            <p:ph type="body" idx="13"/>
          </p:nvPr>
        </p:nvSpPr>
        <p:spPr>
          <a:xfrm>
            <a:off x="268263" y="1111144"/>
            <a:ext cx="3657600" cy="550839"/>
          </a:xfrm>
        </p:spPr>
        <p:txBody>
          <a:bodyPr/>
          <a:lstStyle/>
          <a:p>
            <a:pPr algn="ctr"/>
            <a:r>
              <a:rPr lang="en" dirty="0">
                <a:solidFill>
                  <a:srgbClr val="0070C0"/>
                </a:solidFill>
              </a:rPr>
              <a:t>Design and biosecurity of </a:t>
            </a:r>
            <a:r>
              <a:rPr lang="en-US" dirty="0">
                <a:solidFill>
                  <a:srgbClr val="0070C0"/>
                </a:solidFill>
              </a:rPr>
              <a:t>Treatment</a:t>
            </a:r>
            <a:r>
              <a:rPr lang="fr-FR" dirty="0">
                <a:solidFill>
                  <a:srgbClr val="0070C0"/>
                </a:solidFill>
              </a:rPr>
              <a:t> Centre</a:t>
            </a:r>
            <a:endParaRPr lang="en-US" dirty="0">
              <a:solidFill>
                <a:srgbClr val="7F7F7F"/>
              </a:solidFill>
            </a:endParaRPr>
          </a:p>
          <a:p>
            <a:pPr algn="ctr"/>
            <a:endParaRPr lang="en-FR" dirty="0"/>
          </a:p>
        </p:txBody>
      </p:sp>
      <p:sp>
        <p:nvSpPr>
          <p:cNvPr id="8" name="Content Placeholder 7">
            <a:extLst>
              <a:ext uri="{FF2B5EF4-FFF2-40B4-BE49-F238E27FC236}">
                <a16:creationId xmlns:a16="http://schemas.microsoft.com/office/drawing/2014/main" id="{CB5D6D65-EDDD-623E-676E-F59CAD04501C}"/>
              </a:ext>
            </a:extLst>
          </p:cNvPr>
          <p:cNvSpPr>
            <a:spLocks noGrp="1"/>
          </p:cNvSpPr>
          <p:nvPr>
            <p:ph sz="half" idx="14"/>
          </p:nvPr>
        </p:nvSpPr>
        <p:spPr>
          <a:xfrm>
            <a:off x="3865872" y="3371580"/>
            <a:ext cx="4400719" cy="2484872"/>
          </a:xfrm>
        </p:spPr>
        <p:txBody>
          <a:bodyPr vert="horz" lIns="0" tIns="0" rIns="0" bIns="0" rtlCol="0" anchor="t">
            <a:noAutofit/>
          </a:bodyPr>
          <a:lstStyle/>
          <a:p>
            <a:pPr marL="179705" indent="-179705">
              <a:defRPr/>
            </a:pPr>
            <a:r>
              <a:rPr lang="en-GB" sz="1500" dirty="0"/>
              <a:t>Systematic assessment and monitoring of patients</a:t>
            </a:r>
            <a:endParaRPr lang="fr-FR"/>
          </a:p>
          <a:p>
            <a:pPr marL="179705" indent="-179705">
              <a:defRPr/>
            </a:pPr>
            <a:r>
              <a:rPr lang="en-GB" sz="1500" dirty="0"/>
              <a:t>Resuscitation with oral and IV fluids and vasopressors</a:t>
            </a:r>
            <a:endParaRPr lang="en-GB" sz="1500" dirty="0">
              <a:cs typeface="Arial" panose="020B0604020202020204" pitchFamily="34" charset="0"/>
            </a:endParaRPr>
          </a:p>
          <a:p>
            <a:pPr marL="179705" indent="-179705">
              <a:defRPr/>
            </a:pPr>
            <a:r>
              <a:rPr lang="en-GB" sz="1500" dirty="0"/>
              <a:t>Availability of point-of-care tests (biochemistry, haemoglobin, glucometer, malaria RDT) and use of oxygen and blood products</a:t>
            </a:r>
            <a:endParaRPr lang="en-GB" sz="1500" dirty="0">
              <a:cs typeface="Arial" panose="020B0604020202020204" pitchFamily="34" charset="0"/>
            </a:endParaRPr>
          </a:p>
          <a:p>
            <a:pPr marL="179705" indent="-179705">
              <a:defRPr/>
            </a:pPr>
            <a:r>
              <a:rPr lang="en-GB" sz="1500" dirty="0"/>
              <a:t>Prevention and management of complications (electrolytes management…)</a:t>
            </a:r>
            <a:endParaRPr lang="en-GB" sz="1500" dirty="0">
              <a:cs typeface="Arial" panose="020B0604020202020204" pitchFamily="34" charset="0"/>
            </a:endParaRPr>
          </a:p>
        </p:txBody>
      </p:sp>
      <p:sp>
        <p:nvSpPr>
          <p:cNvPr id="9" name="Text Placeholder 8">
            <a:extLst>
              <a:ext uri="{FF2B5EF4-FFF2-40B4-BE49-F238E27FC236}">
                <a16:creationId xmlns:a16="http://schemas.microsoft.com/office/drawing/2014/main" id="{A7EB34CF-F812-32E6-F724-86E5C875B72E}"/>
              </a:ext>
            </a:extLst>
          </p:cNvPr>
          <p:cNvSpPr>
            <a:spLocks noGrp="1"/>
          </p:cNvSpPr>
          <p:nvPr>
            <p:ph type="body" idx="15"/>
          </p:nvPr>
        </p:nvSpPr>
        <p:spPr>
          <a:xfrm>
            <a:off x="4151864" y="1187010"/>
            <a:ext cx="3657600" cy="550839"/>
          </a:xfrm>
        </p:spPr>
        <p:txBody>
          <a:bodyPr/>
          <a:lstStyle/>
          <a:p>
            <a:pPr algn="ctr"/>
            <a:r>
              <a:rPr lang="en" dirty="0">
                <a:solidFill>
                  <a:srgbClr val="0070C0"/>
                </a:solidFill>
              </a:rPr>
              <a:t>Optimized supportive care</a:t>
            </a:r>
            <a:endParaRPr lang="en-US" dirty="0">
              <a:solidFill>
                <a:srgbClr val="0070C0"/>
              </a:solidFill>
            </a:endParaRPr>
          </a:p>
        </p:txBody>
      </p:sp>
      <p:sp>
        <p:nvSpPr>
          <p:cNvPr id="14" name="Content Placeholder 13">
            <a:extLst>
              <a:ext uri="{FF2B5EF4-FFF2-40B4-BE49-F238E27FC236}">
                <a16:creationId xmlns:a16="http://schemas.microsoft.com/office/drawing/2014/main" id="{2A69C72B-BDD7-B4BA-8F2B-0C27A0D01BFD}"/>
              </a:ext>
            </a:extLst>
          </p:cNvPr>
          <p:cNvSpPr>
            <a:spLocks noGrp="1"/>
          </p:cNvSpPr>
          <p:nvPr>
            <p:ph sz="half" idx="16"/>
          </p:nvPr>
        </p:nvSpPr>
        <p:spPr>
          <a:xfrm>
            <a:off x="8326582" y="3366017"/>
            <a:ext cx="3657598" cy="2456813"/>
          </a:xfrm>
        </p:spPr>
        <p:txBody>
          <a:bodyPr vert="horz" lIns="0" tIns="0" rIns="0" bIns="0" rtlCol="0" anchor="t">
            <a:normAutofit/>
          </a:bodyPr>
          <a:lstStyle/>
          <a:p>
            <a:pPr marL="179705" indent="-179705">
              <a:defRPr/>
            </a:pPr>
            <a:r>
              <a:rPr lang="en" sz="1500" dirty="0"/>
              <a:t>Recommendation for the treatment of </a:t>
            </a:r>
            <a:r>
              <a:rPr lang="en-US" sz="1500" dirty="0"/>
              <a:t>EBOV</a:t>
            </a:r>
            <a:r>
              <a:rPr lang="en" sz="1500" dirty="0"/>
              <a:t> </a:t>
            </a:r>
            <a:r>
              <a:rPr lang="en" sz="1500" i="1" dirty="0"/>
              <a:t>(Zaire ebolavirus)</a:t>
            </a:r>
            <a:r>
              <a:rPr lang="en" sz="1500" dirty="0"/>
              <a:t>:</a:t>
            </a:r>
            <a:endParaRPr lang="fr-FR" sz="1500" dirty="0">
              <a:cs typeface="Arial" panose="020B0604020202020204" pitchFamily="34" charset="0"/>
            </a:endParaRPr>
          </a:p>
          <a:p>
            <a:pPr marL="359410" lvl="1" indent="-179705">
              <a:defRPr/>
            </a:pPr>
            <a:r>
              <a:rPr lang="en" sz="1500" dirty="0" err="1">
                <a:latin typeface="Arial"/>
                <a:cs typeface="Arial"/>
              </a:rPr>
              <a:t>Ansuvimab</a:t>
            </a:r>
            <a:r>
              <a:rPr lang="en" sz="1500" dirty="0">
                <a:latin typeface="Arial"/>
                <a:cs typeface="Arial"/>
              </a:rPr>
              <a:t> (mAb114, Ebanga)</a:t>
            </a:r>
          </a:p>
          <a:p>
            <a:pPr marL="359410" lvl="1" indent="-179705">
              <a:defRPr/>
            </a:pPr>
            <a:r>
              <a:rPr lang="en" sz="1500" dirty="0"/>
              <a:t>Atoltivimab, maftivimab, odesivimab “cocktail” (REGN-EB3, INMAZEB)</a:t>
            </a:r>
            <a:endParaRPr lang="en" sz="1500" dirty="0">
              <a:cs typeface="Arial" panose="020B0604020202020204" pitchFamily="34" charset="0"/>
            </a:endParaRPr>
          </a:p>
          <a:p>
            <a:pPr marL="179705" indent="-179705">
              <a:defRPr/>
            </a:pPr>
            <a:r>
              <a:rPr lang="en" sz="1500" dirty="0"/>
              <a:t>No current specific therapeutic recommendations for other</a:t>
            </a:r>
            <a:r>
              <a:rPr lang="en" sz="1500" i="1" dirty="0"/>
              <a:t> Ebolaviruses and Marburgviruses</a:t>
            </a:r>
            <a:endParaRPr lang="en" sz="1500" i="1" dirty="0">
              <a:cs typeface="Arial" panose="020B0604020202020204" pitchFamily="34" charset="0"/>
            </a:endParaRPr>
          </a:p>
          <a:p>
            <a:pPr marL="179705" indent="-179705"/>
            <a:endParaRPr lang="en-FR" sz="1500" dirty="0">
              <a:cs typeface="Arial" panose="020B0604020202020204" pitchFamily="34" charset="0"/>
            </a:endParaRPr>
          </a:p>
        </p:txBody>
      </p:sp>
      <p:sp>
        <p:nvSpPr>
          <p:cNvPr id="13" name="Footer Placeholder 3">
            <a:extLst>
              <a:ext uri="{FF2B5EF4-FFF2-40B4-BE49-F238E27FC236}">
                <a16:creationId xmlns:a16="http://schemas.microsoft.com/office/drawing/2014/main" id="{9535B293-1618-2A47-89F9-D346F009B532}"/>
              </a:ext>
            </a:extLst>
          </p:cNvPr>
          <p:cNvSpPr txBox="1">
            <a:spLocks/>
          </p:cNvSpPr>
          <p:nvPr/>
        </p:nvSpPr>
        <p:spPr>
          <a:xfrm>
            <a:off x="1064874" y="780734"/>
            <a:ext cx="9434939" cy="365125"/>
          </a:xfrm>
          <a:prstGeom prst="rect">
            <a:avLst/>
          </a:prstGeom>
        </p:spPr>
        <p:txBody>
          <a:bodyPr lIns="91440" tIns="45720" rIns="91440" bIns="4572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srgbClr val="FFFF00"/>
              </a:solidFill>
              <a:effectLst/>
              <a:uLnTx/>
              <a:uFillTx/>
              <a:latin typeface="Calibri"/>
              <a:cs typeface="Calibri"/>
            </a:endParaRPr>
          </a:p>
        </p:txBody>
      </p:sp>
      <p:pic>
        <p:nvPicPr>
          <p:cNvPr id="3" name="Image 3">
            <a:extLst>
              <a:ext uri="{FF2B5EF4-FFF2-40B4-BE49-F238E27FC236}">
                <a16:creationId xmlns:a16="http://schemas.microsoft.com/office/drawing/2014/main" id="{8D9966F9-E13F-5F3D-EC93-4D690A4B18EB}"/>
              </a:ext>
            </a:extLst>
          </p:cNvPr>
          <p:cNvPicPr>
            <a:picLocks noChangeAspect="1"/>
          </p:cNvPicPr>
          <p:nvPr/>
        </p:nvPicPr>
        <p:blipFill>
          <a:blip r:embed="rId3"/>
          <a:stretch>
            <a:fillRect/>
          </a:stretch>
        </p:blipFill>
        <p:spPr>
          <a:xfrm>
            <a:off x="9229961" y="1760530"/>
            <a:ext cx="1380690" cy="1368103"/>
          </a:xfrm>
          <a:prstGeom prst="rect">
            <a:avLst/>
          </a:prstGeom>
        </p:spPr>
      </p:pic>
      <p:sp>
        <p:nvSpPr>
          <p:cNvPr id="16" name="Slide Number Placeholder 15">
            <a:extLst>
              <a:ext uri="{FF2B5EF4-FFF2-40B4-BE49-F238E27FC236}">
                <a16:creationId xmlns:a16="http://schemas.microsoft.com/office/drawing/2014/main" id="{E7BFA856-80A1-8453-77C4-F89CF5265536}"/>
              </a:ext>
            </a:extLst>
          </p:cNvPr>
          <p:cNvSpPr>
            <a:spLocks noGrp="1"/>
          </p:cNvSpPr>
          <p:nvPr>
            <p:ph type="sldNum" sz="quarter" idx="12"/>
          </p:nvPr>
        </p:nvSpPr>
        <p:spPr/>
        <p:txBody>
          <a:bodyPr/>
          <a:lstStyle/>
          <a:p>
            <a:fld id="{714BF2E0-EE3B-6A4E-9FB9-82DE86E1F02F}" type="slidenum">
              <a:rPr lang="en-US" smtClean="0"/>
              <a:pPr/>
              <a:t>2</a:t>
            </a:fld>
            <a:endParaRPr lang="en-US" dirty="0"/>
          </a:p>
        </p:txBody>
      </p:sp>
      <p:pic>
        <p:nvPicPr>
          <p:cNvPr id="12" name="Picture 11">
            <a:extLst>
              <a:ext uri="{FF2B5EF4-FFF2-40B4-BE49-F238E27FC236}">
                <a16:creationId xmlns:a16="http://schemas.microsoft.com/office/drawing/2014/main" id="{DA1B4C04-5F91-40C5-B32B-3B14A093F01A}"/>
              </a:ext>
            </a:extLst>
          </p:cNvPr>
          <p:cNvPicPr>
            <a:picLocks noChangeAspect="1"/>
          </p:cNvPicPr>
          <p:nvPr/>
        </p:nvPicPr>
        <p:blipFill>
          <a:blip r:embed="rId4"/>
          <a:stretch>
            <a:fillRect/>
          </a:stretch>
        </p:blipFill>
        <p:spPr>
          <a:xfrm>
            <a:off x="505983" y="1737849"/>
            <a:ext cx="2877060" cy="1387485"/>
          </a:xfrm>
          <a:prstGeom prst="rect">
            <a:avLst/>
          </a:prstGeom>
        </p:spPr>
      </p:pic>
      <p:pic>
        <p:nvPicPr>
          <p:cNvPr id="17" name="Picture 5">
            <a:extLst>
              <a:ext uri="{FF2B5EF4-FFF2-40B4-BE49-F238E27FC236}">
                <a16:creationId xmlns:a16="http://schemas.microsoft.com/office/drawing/2014/main" id="{EF402CBA-1EAC-4983-A9E8-42248490DB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6330" y="1698011"/>
            <a:ext cx="932025" cy="1320370"/>
          </a:xfrm>
          <a:prstGeom prst="rect">
            <a:avLst/>
          </a:prstGeom>
          <a:ln>
            <a:noFill/>
          </a:ln>
          <a:effectLst>
            <a:outerShdw blurRad="292100" dist="139700" dir="2700000" algn="tl" rotWithShape="0">
              <a:srgbClr val="333333">
                <a:alpha val="65000"/>
              </a:srgbClr>
            </a:outerShdw>
          </a:effectLst>
        </p:spPr>
      </p:pic>
      <p:sp>
        <p:nvSpPr>
          <p:cNvPr id="15" name="Text Placeholder 14">
            <a:extLst>
              <a:ext uri="{FF2B5EF4-FFF2-40B4-BE49-F238E27FC236}">
                <a16:creationId xmlns:a16="http://schemas.microsoft.com/office/drawing/2014/main" id="{7CA628BA-E9DD-2714-029F-E32E0D819952}"/>
              </a:ext>
            </a:extLst>
          </p:cNvPr>
          <p:cNvSpPr>
            <a:spLocks noGrp="1"/>
          </p:cNvSpPr>
          <p:nvPr>
            <p:ph type="body" idx="17"/>
          </p:nvPr>
        </p:nvSpPr>
        <p:spPr>
          <a:xfrm>
            <a:off x="8035465" y="1107845"/>
            <a:ext cx="3657600" cy="654463"/>
          </a:xfrm>
        </p:spPr>
        <p:txBody>
          <a:bodyPr>
            <a:normAutofit/>
          </a:bodyPr>
          <a:lstStyle/>
          <a:p>
            <a:pPr algn="ctr"/>
            <a:r>
              <a:rPr lang="en" dirty="0">
                <a:solidFill>
                  <a:srgbClr val="0070C0"/>
                </a:solidFill>
              </a:rPr>
              <a:t>Specific therapeutics</a:t>
            </a:r>
          </a:p>
          <a:p>
            <a:pPr algn="ctr">
              <a:spcBef>
                <a:spcPts val="0"/>
              </a:spcBef>
            </a:pPr>
            <a:r>
              <a:rPr lang="en" dirty="0">
                <a:solidFill>
                  <a:srgbClr val="0070C0"/>
                </a:solidFill>
              </a:rPr>
              <a:t>(depends on the causative virus)</a:t>
            </a:r>
            <a:endParaRPr lang="en-US" dirty="0">
              <a:solidFill>
                <a:srgbClr val="0070C0"/>
              </a:solidFill>
            </a:endParaRPr>
          </a:p>
        </p:txBody>
      </p:sp>
    </p:spTree>
    <p:extLst>
      <p:ext uri="{BB962C8B-B14F-4D97-AF65-F5344CB8AC3E}">
        <p14:creationId xmlns:p14="http://schemas.microsoft.com/office/powerpoint/2010/main" val="101217892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DAA97B-A684-E740-A47D-883B41EA3D58}"/>
              </a:ext>
            </a:extLst>
          </p:cNvPr>
          <p:cNvSpPr>
            <a:spLocks noGrp="1"/>
          </p:cNvSpPr>
          <p:nvPr>
            <p:ph type="title"/>
          </p:nvPr>
        </p:nvSpPr>
        <p:spPr>
          <a:xfrm>
            <a:off x="457200" y="685800"/>
            <a:ext cx="9774195" cy="1004888"/>
          </a:xfrm>
        </p:spPr>
        <p:txBody>
          <a:bodyPr rtlCol="0"/>
          <a:lstStyle/>
          <a:p>
            <a:r>
              <a:rPr lang="en" dirty="0"/>
              <a:t>Learning objectives</a:t>
            </a:r>
          </a:p>
        </p:txBody>
      </p:sp>
      <p:sp>
        <p:nvSpPr>
          <p:cNvPr id="3" name="Content Placeholder 2">
            <a:extLst>
              <a:ext uri="{FF2B5EF4-FFF2-40B4-BE49-F238E27FC236}">
                <a16:creationId xmlns:a16="http://schemas.microsoft.com/office/drawing/2014/main" id="{58A66B30-AAEF-419D-A421-0A90D37DAD76}"/>
              </a:ext>
            </a:extLst>
          </p:cNvPr>
          <p:cNvSpPr>
            <a:spLocks noGrp="1"/>
          </p:cNvSpPr>
          <p:nvPr>
            <p:ph idx="1"/>
          </p:nvPr>
        </p:nvSpPr>
        <p:spPr/>
        <p:txBody>
          <a:bodyPr vert="horz" lIns="0" tIns="0" rIns="0" bIns="0" rtlCol="0" anchor="t">
            <a:normAutofit/>
          </a:bodyPr>
          <a:lstStyle/>
          <a:p>
            <a:pPr marL="0" indent="0">
              <a:buNone/>
            </a:pPr>
            <a:r>
              <a:rPr lang="en-US" dirty="0"/>
              <a:t>At the end of this session, you should be able to:</a:t>
            </a:r>
          </a:p>
          <a:p>
            <a:pPr marL="0" indent="0">
              <a:buNone/>
            </a:pPr>
            <a:endParaRPr lang="en-US" dirty="0"/>
          </a:p>
          <a:p>
            <a:pPr marL="179705" indent="-179705"/>
            <a:r>
              <a:rPr lang="en-US" dirty="0">
                <a:latin typeface="Arial"/>
                <a:cs typeface="Arial"/>
              </a:rPr>
              <a:t>Describe the prevalence of </a:t>
            </a:r>
            <a:r>
              <a:rPr lang="en-US" err="1">
                <a:latin typeface="Arial"/>
                <a:cs typeface="Arial"/>
              </a:rPr>
              <a:t>haemorrhagic</a:t>
            </a:r>
            <a:r>
              <a:rPr lang="en-US" dirty="0">
                <a:latin typeface="Arial"/>
                <a:cs typeface="Arial"/>
              </a:rPr>
              <a:t> manifestations in </a:t>
            </a:r>
            <a:r>
              <a:rPr lang="en-US" dirty="0">
                <a:solidFill>
                  <a:srgbClr val="FF0000"/>
                </a:solidFill>
                <a:latin typeface="Arial"/>
                <a:cs typeface="Arial"/>
              </a:rPr>
              <a:t>FVD</a:t>
            </a:r>
            <a:r>
              <a:rPr lang="en-US" dirty="0">
                <a:latin typeface="Arial"/>
                <a:cs typeface="Arial"/>
              </a:rPr>
              <a:t> </a:t>
            </a:r>
            <a:r>
              <a:rPr lang="en-US" strike="sngStrike" dirty="0">
                <a:latin typeface="Arial"/>
                <a:cs typeface="Arial"/>
              </a:rPr>
              <a:t>Ebola and Marburg</a:t>
            </a:r>
            <a:r>
              <a:rPr lang="en-US" dirty="0">
                <a:latin typeface="Arial"/>
                <a:cs typeface="Arial"/>
              </a:rPr>
              <a:t> patients </a:t>
            </a:r>
          </a:p>
          <a:p>
            <a:pPr marL="179705" indent="-179705"/>
            <a:r>
              <a:rPr lang="en-US" dirty="0">
                <a:latin typeface="Arial"/>
                <a:cs typeface="Arial"/>
              </a:rPr>
              <a:t>Understand the management of a patient with shock with and without bleeding</a:t>
            </a:r>
          </a:p>
          <a:p>
            <a:pPr marL="179705" indent="-179705"/>
            <a:r>
              <a:rPr lang="en-US" dirty="0"/>
              <a:t>Describe the monitoring and prevention of a patient with bleeding</a:t>
            </a:r>
            <a:endParaRPr lang="en-US" dirty="0">
              <a:cs typeface="Arial" panose="020B0604020202020204" pitchFamily="34" charset="0"/>
            </a:endParaRPr>
          </a:p>
        </p:txBody>
      </p:sp>
      <p:sp>
        <p:nvSpPr>
          <p:cNvPr id="2" name="Slide Number Placeholder 1">
            <a:extLst>
              <a:ext uri="{FF2B5EF4-FFF2-40B4-BE49-F238E27FC236}">
                <a16:creationId xmlns:a16="http://schemas.microsoft.com/office/drawing/2014/main" id="{B14E18C3-EF12-4D2A-BEB7-1A96D8E17835}"/>
              </a:ext>
            </a:extLst>
          </p:cNvPr>
          <p:cNvSpPr>
            <a:spLocks noGrp="1"/>
          </p:cNvSpPr>
          <p:nvPr>
            <p:ph type="sldNum" sz="quarter" idx="12"/>
          </p:nvPr>
        </p:nvSpPr>
        <p:spPr/>
        <p:txBody>
          <a:bodyPr/>
          <a:lstStyle/>
          <a:p>
            <a:fld id="{714BF2E0-EE3B-6A4E-9FB9-82DE86E1F02F}" type="slidenum">
              <a:rPr lang="en-US" smtClean="0"/>
              <a:pPr/>
              <a:t>3</a:t>
            </a:fld>
            <a:endParaRPr lang="en-US" dirty="0"/>
          </a:p>
        </p:txBody>
      </p:sp>
      <p:pic>
        <p:nvPicPr>
          <p:cNvPr id="5" name="Content Placeholder 6">
            <a:extLst>
              <a:ext uri="{FF2B5EF4-FFF2-40B4-BE49-F238E27FC236}">
                <a16:creationId xmlns:a16="http://schemas.microsoft.com/office/drawing/2014/main" id="{1CC471A7-12AF-A854-8888-594DF838ED6F}"/>
              </a:ext>
            </a:extLst>
          </p:cNvPr>
          <p:cNvPicPr>
            <a:picLocks noChangeAspect="1"/>
          </p:cNvPicPr>
          <p:nvPr/>
        </p:nvPicPr>
        <p:blipFill rotWithShape="1">
          <a:blip r:embed="rId3"/>
          <a:srcRect l="38795" t="59280" r="50038" b="25402"/>
          <a:stretch/>
        </p:blipFill>
        <p:spPr>
          <a:xfrm rot="1285973">
            <a:off x="10198452" y="68709"/>
            <a:ext cx="1096605" cy="1107804"/>
          </a:xfrm>
          <a:prstGeom prst="rect">
            <a:avLst/>
          </a:prstGeom>
        </p:spPr>
      </p:pic>
      <p:pic>
        <p:nvPicPr>
          <p:cNvPr id="6" name="Content Placeholder 18">
            <a:extLst>
              <a:ext uri="{FF2B5EF4-FFF2-40B4-BE49-F238E27FC236}">
                <a16:creationId xmlns:a16="http://schemas.microsoft.com/office/drawing/2014/main" id="{E254DB44-14CE-A9B2-5347-CED18B088EB6}"/>
              </a:ext>
            </a:extLst>
          </p:cNvPr>
          <p:cNvPicPr>
            <a:picLocks noChangeAspect="1"/>
          </p:cNvPicPr>
          <p:nvPr/>
        </p:nvPicPr>
        <p:blipFill>
          <a:blip r:embed="rId4"/>
          <a:srcRect/>
          <a:stretch/>
        </p:blipFill>
        <p:spPr>
          <a:xfrm rot="20341771">
            <a:off x="10319364" y="-453214"/>
            <a:ext cx="1838752" cy="1838752"/>
          </a:xfrm>
          <a:prstGeom prst="rect">
            <a:avLst/>
          </a:prstGeom>
        </p:spPr>
      </p:pic>
      <p:pic>
        <p:nvPicPr>
          <p:cNvPr id="7" name="Content Placeholder 18">
            <a:extLst>
              <a:ext uri="{FF2B5EF4-FFF2-40B4-BE49-F238E27FC236}">
                <a16:creationId xmlns:a16="http://schemas.microsoft.com/office/drawing/2014/main" id="{9F883BEB-E750-08B2-E3ED-3DD19632FB67}"/>
              </a:ext>
            </a:extLst>
          </p:cNvPr>
          <p:cNvPicPr>
            <a:picLocks noChangeAspect="1"/>
          </p:cNvPicPr>
          <p:nvPr/>
        </p:nvPicPr>
        <p:blipFill>
          <a:blip r:embed="rId4"/>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1213234432"/>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5800"/>
            <a:ext cx="9774195" cy="1004888"/>
          </a:xfrm>
        </p:spPr>
        <p:txBody>
          <a:bodyPr rtlCol="0">
            <a:normAutofit/>
          </a:bodyPr>
          <a:lstStyle/>
          <a:p>
            <a:r>
              <a:rPr lang="en"/>
              <a:t>Presentation outline</a:t>
            </a:r>
          </a:p>
        </p:txBody>
      </p:sp>
      <p:sp>
        <p:nvSpPr>
          <p:cNvPr id="3" name="Espace réservé du contenu 2"/>
          <p:cNvSpPr>
            <a:spLocks noGrp="1"/>
          </p:cNvSpPr>
          <p:nvPr>
            <p:ph idx="1"/>
          </p:nvPr>
        </p:nvSpPr>
        <p:spPr>
          <a:xfrm>
            <a:off x="457200" y="1825625"/>
            <a:ext cx="11277600" cy="4130332"/>
          </a:xfrm>
        </p:spPr>
        <p:txBody>
          <a:bodyPr vert="horz" lIns="91440" tIns="45720" rIns="91440" bIns="45720" rtlCol="0" anchor="t">
            <a:normAutofit/>
          </a:bodyPr>
          <a:lstStyle/>
          <a:p>
            <a:pPr marL="179705" indent="-179705"/>
            <a:r>
              <a:rPr lang="en" dirty="0">
                <a:latin typeface="Arial"/>
                <a:cs typeface="Arial"/>
              </a:rPr>
              <a:t>History of bleeding in Ebola and Marburg disease</a:t>
            </a:r>
            <a:endParaRPr lang="en-US" dirty="0"/>
          </a:p>
          <a:p>
            <a:pPr marL="179705" indent="-179705"/>
            <a:r>
              <a:rPr lang="en" dirty="0"/>
              <a:t>Assessment </a:t>
            </a:r>
            <a:endParaRPr lang="en" dirty="0">
              <a:cs typeface="Arial" panose="020B0604020202020204" pitchFamily="34" charset="0"/>
            </a:endParaRPr>
          </a:p>
          <a:p>
            <a:pPr marL="179705" indent="-179705"/>
            <a:r>
              <a:rPr lang="fr-FR" dirty="0" err="1"/>
              <a:t>Haemorrhage</a:t>
            </a:r>
            <a:r>
              <a:rPr lang="fr-FR" dirty="0"/>
              <a:t> management</a:t>
            </a:r>
            <a:endParaRPr lang="en" dirty="0">
              <a:cs typeface="Arial" panose="020B0604020202020204" pitchFamily="34" charset="0"/>
            </a:endParaRPr>
          </a:p>
          <a:p>
            <a:pPr marL="179705" indent="-179705"/>
            <a:r>
              <a:rPr lang="en" dirty="0"/>
              <a:t>Monitoring</a:t>
            </a:r>
            <a:endParaRPr lang="en" dirty="0">
              <a:cs typeface="Arial" panose="020B0604020202020204" pitchFamily="34" charset="0"/>
            </a:endParaRPr>
          </a:p>
        </p:txBody>
      </p:sp>
      <p:sp>
        <p:nvSpPr>
          <p:cNvPr id="5" name="Slide Number Placeholder 4">
            <a:extLst>
              <a:ext uri="{FF2B5EF4-FFF2-40B4-BE49-F238E27FC236}">
                <a16:creationId xmlns:a16="http://schemas.microsoft.com/office/drawing/2014/main" id="{2864D2C4-A8E5-4615-850C-2BBE9774A533}"/>
              </a:ext>
            </a:extLst>
          </p:cNvPr>
          <p:cNvSpPr>
            <a:spLocks noGrp="1"/>
          </p:cNvSpPr>
          <p:nvPr>
            <p:ph type="sldNum" sz="quarter" idx="12"/>
          </p:nvPr>
        </p:nvSpPr>
        <p:spPr/>
        <p:txBody>
          <a:bodyPr/>
          <a:lstStyle/>
          <a:p>
            <a:fld id="{714BF2E0-EE3B-6A4E-9FB9-82DE86E1F02F}" type="slidenum">
              <a:rPr lang="en-US" smtClean="0"/>
              <a:pPr/>
              <a:t>4</a:t>
            </a:fld>
            <a:endParaRPr lang="en-US" dirty="0"/>
          </a:p>
        </p:txBody>
      </p:sp>
      <p:pic>
        <p:nvPicPr>
          <p:cNvPr id="4" name="Content Placeholder 6">
            <a:extLst>
              <a:ext uri="{FF2B5EF4-FFF2-40B4-BE49-F238E27FC236}">
                <a16:creationId xmlns:a16="http://schemas.microsoft.com/office/drawing/2014/main" id="{CC2D2EC7-0C36-D7F6-522D-9C48C36C7B66}"/>
              </a:ext>
            </a:extLst>
          </p:cNvPr>
          <p:cNvPicPr>
            <a:picLocks noChangeAspect="1"/>
          </p:cNvPicPr>
          <p:nvPr/>
        </p:nvPicPr>
        <p:blipFill rotWithShape="1">
          <a:blip r:embed="rId2"/>
          <a:srcRect l="38795" t="59280" r="50038" b="25402"/>
          <a:stretch/>
        </p:blipFill>
        <p:spPr>
          <a:xfrm rot="1285973">
            <a:off x="10198452" y="68709"/>
            <a:ext cx="1096605" cy="1107804"/>
          </a:xfrm>
          <a:prstGeom prst="rect">
            <a:avLst/>
          </a:prstGeom>
        </p:spPr>
      </p:pic>
      <p:pic>
        <p:nvPicPr>
          <p:cNvPr id="6" name="Content Placeholder 18">
            <a:extLst>
              <a:ext uri="{FF2B5EF4-FFF2-40B4-BE49-F238E27FC236}">
                <a16:creationId xmlns:a16="http://schemas.microsoft.com/office/drawing/2014/main" id="{6665E88B-4A0E-58CE-97CA-AC59451D6142}"/>
              </a:ext>
            </a:extLst>
          </p:cNvPr>
          <p:cNvPicPr>
            <a:picLocks noChangeAspect="1"/>
          </p:cNvPicPr>
          <p:nvPr/>
        </p:nvPicPr>
        <p:blipFill>
          <a:blip r:embed="rId3"/>
          <a:srcRect/>
          <a:stretch/>
        </p:blipFill>
        <p:spPr>
          <a:xfrm rot="20341771">
            <a:off x="10319364" y="-453214"/>
            <a:ext cx="1838752" cy="1838752"/>
          </a:xfrm>
          <a:prstGeom prst="rect">
            <a:avLst/>
          </a:prstGeom>
        </p:spPr>
      </p:pic>
      <p:pic>
        <p:nvPicPr>
          <p:cNvPr id="7" name="Content Placeholder 18">
            <a:extLst>
              <a:ext uri="{FF2B5EF4-FFF2-40B4-BE49-F238E27FC236}">
                <a16:creationId xmlns:a16="http://schemas.microsoft.com/office/drawing/2014/main" id="{A6FD2D4D-52EC-577D-B6FE-C616D6FC450A}"/>
              </a:ext>
            </a:extLst>
          </p:cNvPr>
          <p:cNvPicPr>
            <a:picLocks noChangeAspect="1"/>
          </p:cNvPicPr>
          <p:nvPr/>
        </p:nvPicPr>
        <p:blipFill>
          <a:blip r:embed="rId3"/>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221321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B0DE-E678-AD48-817E-EB771ED14BFF}"/>
              </a:ext>
            </a:extLst>
          </p:cNvPr>
          <p:cNvSpPr>
            <a:spLocks noGrp="1"/>
          </p:cNvSpPr>
          <p:nvPr>
            <p:ph type="title"/>
          </p:nvPr>
        </p:nvSpPr>
        <p:spPr>
          <a:xfrm>
            <a:off x="457200" y="685800"/>
            <a:ext cx="9774195" cy="1004888"/>
          </a:xfrm>
        </p:spPr>
        <p:txBody>
          <a:bodyPr rtlCol="0">
            <a:noAutofit/>
          </a:bodyPr>
          <a:lstStyle/>
          <a:p>
            <a:r>
              <a:rPr lang="en" dirty="0"/>
              <a:t>History of bleeding in </a:t>
            </a:r>
            <a:r>
              <a:rPr lang="en-US" dirty="0"/>
              <a:t>Ebola and Marburg Disease</a:t>
            </a:r>
            <a:endParaRPr lang="fr-FR" dirty="0"/>
          </a:p>
        </p:txBody>
      </p:sp>
      <p:pic>
        <p:nvPicPr>
          <p:cNvPr id="4" name="Content Placeholder 6">
            <a:extLst>
              <a:ext uri="{FF2B5EF4-FFF2-40B4-BE49-F238E27FC236}">
                <a16:creationId xmlns:a16="http://schemas.microsoft.com/office/drawing/2014/main" id="{4BC10747-0DD9-62E1-430C-3444A1C72470}"/>
              </a:ext>
            </a:extLst>
          </p:cNvPr>
          <p:cNvPicPr>
            <a:picLocks noChangeAspect="1"/>
          </p:cNvPicPr>
          <p:nvPr/>
        </p:nvPicPr>
        <p:blipFill rotWithShape="1">
          <a:blip r:embed="rId3"/>
          <a:srcRect l="38795" t="59280" r="50038" b="25402"/>
          <a:stretch/>
        </p:blipFill>
        <p:spPr>
          <a:xfrm rot="1285973">
            <a:off x="10198452" y="68709"/>
            <a:ext cx="1096605" cy="1107804"/>
          </a:xfrm>
          <a:prstGeom prst="rect">
            <a:avLst/>
          </a:prstGeom>
        </p:spPr>
      </p:pic>
      <p:pic>
        <p:nvPicPr>
          <p:cNvPr id="13" name="Content Placeholder 18">
            <a:extLst>
              <a:ext uri="{FF2B5EF4-FFF2-40B4-BE49-F238E27FC236}">
                <a16:creationId xmlns:a16="http://schemas.microsoft.com/office/drawing/2014/main" id="{F915FAFB-6F52-9119-BAD9-05F17A60EFD0}"/>
              </a:ext>
            </a:extLst>
          </p:cNvPr>
          <p:cNvPicPr>
            <a:picLocks noChangeAspect="1"/>
          </p:cNvPicPr>
          <p:nvPr/>
        </p:nvPicPr>
        <p:blipFill>
          <a:blip r:embed="rId4"/>
          <a:srcRect/>
          <a:stretch/>
        </p:blipFill>
        <p:spPr>
          <a:xfrm rot="20084043">
            <a:off x="10373757" y="-463043"/>
            <a:ext cx="1838752" cy="1838752"/>
          </a:xfrm>
          <a:prstGeom prst="rect">
            <a:avLst/>
          </a:prstGeom>
        </p:spPr>
      </p:pic>
      <p:pic>
        <p:nvPicPr>
          <p:cNvPr id="14" name="Content Placeholder 18">
            <a:extLst>
              <a:ext uri="{FF2B5EF4-FFF2-40B4-BE49-F238E27FC236}">
                <a16:creationId xmlns:a16="http://schemas.microsoft.com/office/drawing/2014/main" id="{AF50BAF8-CBED-7BDB-B161-5EB9A4BDB004}"/>
              </a:ext>
            </a:extLst>
          </p:cNvPr>
          <p:cNvPicPr>
            <a:picLocks noChangeAspect="1"/>
          </p:cNvPicPr>
          <p:nvPr/>
        </p:nvPicPr>
        <p:blipFill>
          <a:blip r:embed="rId4"/>
          <a:srcRect/>
          <a:stretch/>
        </p:blipFill>
        <p:spPr>
          <a:xfrm rot="20730720">
            <a:off x="10524377" y="27670"/>
            <a:ext cx="1221359" cy="1221359"/>
          </a:xfrm>
          <a:prstGeom prst="rect">
            <a:avLst/>
          </a:prstGeom>
        </p:spPr>
      </p:pic>
      <p:cxnSp>
        <p:nvCxnSpPr>
          <p:cNvPr id="15" name="Connecteur droit 14"/>
          <p:cNvCxnSpPr/>
          <p:nvPr/>
        </p:nvCxnSpPr>
        <p:spPr>
          <a:xfrm>
            <a:off x="3039368" y="1515512"/>
            <a:ext cx="0" cy="3821356"/>
          </a:xfrm>
          <a:prstGeom prst="line">
            <a:avLst/>
          </a:prstGeom>
          <a:ln w="9525" cap="flat" cmpd="sng" algn="ctr">
            <a:solidFill>
              <a:srgbClr val="00205C">
                <a:alpha val="20000"/>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Connecteur droit 15"/>
          <p:cNvCxnSpPr/>
          <p:nvPr/>
        </p:nvCxnSpPr>
        <p:spPr>
          <a:xfrm>
            <a:off x="7963375" y="1524234"/>
            <a:ext cx="0" cy="3821356"/>
          </a:xfrm>
          <a:prstGeom prst="line">
            <a:avLst/>
          </a:prstGeom>
          <a:ln w="9525" cap="flat" cmpd="sng" algn="ctr">
            <a:solidFill>
              <a:srgbClr val="00205C">
                <a:alpha val="20000"/>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757165" y="1481101"/>
            <a:ext cx="2229155" cy="319720"/>
          </a:xfrm>
          <a:prstGeom prst="rect">
            <a:avLst/>
          </a:prstGeom>
          <a:solidFill>
            <a:srgbClr val="E05972">
              <a:alpha val="20000"/>
            </a:srgbClr>
          </a:solidFill>
          <a:ln>
            <a:solidFill>
              <a:srgbClr val="E05972"/>
            </a:solidFill>
          </a:ln>
        </p:spPr>
        <p:style>
          <a:lnRef idx="2">
            <a:schemeClr val="accent6"/>
          </a:lnRef>
          <a:fillRef idx="1">
            <a:schemeClr val="lt1"/>
          </a:fillRef>
          <a:effectRef idx="0">
            <a:schemeClr val="accent6"/>
          </a:effectRef>
          <a:fontRef idx="minor">
            <a:schemeClr val="dk1"/>
          </a:fontRef>
        </p:style>
        <p:txBody>
          <a:bodyPr rtlCol="0" anchor="ctr"/>
          <a:lstStyle/>
          <a:p>
            <a:pPr algn="ctr" rtl="0"/>
            <a:r>
              <a:rPr lang="en" sz="1600">
                <a:solidFill>
                  <a:srgbClr val="00205C"/>
                </a:solidFill>
                <a:latin typeface="Arial" panose="020B0604020202020204" pitchFamily="34" charset="0"/>
              </a:rPr>
              <a:t>Early phase</a:t>
            </a:r>
            <a:endParaRPr lang="fr-FR" sz="1600">
              <a:solidFill>
                <a:srgbClr val="00205C"/>
              </a:solidFill>
              <a:latin typeface="Arial" panose="020B0604020202020204" pitchFamily="34" charset="0"/>
            </a:endParaRPr>
          </a:p>
        </p:txBody>
      </p:sp>
      <p:sp>
        <p:nvSpPr>
          <p:cNvPr id="18" name="Rectangle 17"/>
          <p:cNvSpPr/>
          <p:nvPr/>
        </p:nvSpPr>
        <p:spPr>
          <a:xfrm>
            <a:off x="3128732" y="1481101"/>
            <a:ext cx="4778395" cy="319720"/>
          </a:xfrm>
          <a:prstGeom prst="rect">
            <a:avLst/>
          </a:prstGeom>
          <a:solidFill>
            <a:srgbClr val="E05972"/>
          </a:solidFill>
          <a:ln>
            <a:solidFill>
              <a:srgbClr val="E05972"/>
            </a:solidFill>
          </a:ln>
        </p:spPr>
        <p:style>
          <a:lnRef idx="2">
            <a:schemeClr val="accent6"/>
          </a:lnRef>
          <a:fillRef idx="1">
            <a:schemeClr val="lt1"/>
          </a:fillRef>
          <a:effectRef idx="0">
            <a:schemeClr val="accent6"/>
          </a:effectRef>
          <a:fontRef idx="minor">
            <a:schemeClr val="dk1"/>
          </a:fontRef>
        </p:style>
        <p:txBody>
          <a:bodyPr rtlCol="0" anchor="ctr"/>
          <a:lstStyle/>
          <a:p>
            <a:pPr algn="ctr" rtl="0"/>
            <a:r>
              <a:rPr lang="en" sz="1600">
                <a:solidFill>
                  <a:schemeClr val="bg1"/>
                </a:solidFill>
                <a:latin typeface="Arial" panose="020B0604020202020204" pitchFamily="34" charset="0"/>
              </a:rPr>
              <a:t>Peak phase</a:t>
            </a:r>
            <a:endParaRPr lang="fr-FR" sz="1600">
              <a:solidFill>
                <a:schemeClr val="bg1"/>
              </a:solidFill>
              <a:latin typeface="Arial" panose="020B0604020202020204" pitchFamily="34" charset="0"/>
            </a:endParaRPr>
          </a:p>
        </p:txBody>
      </p:sp>
      <p:sp>
        <p:nvSpPr>
          <p:cNvPr id="19" name="Rectangle 18"/>
          <p:cNvSpPr/>
          <p:nvPr/>
        </p:nvSpPr>
        <p:spPr>
          <a:xfrm>
            <a:off x="8077681" y="1481101"/>
            <a:ext cx="2229155" cy="319720"/>
          </a:xfrm>
          <a:prstGeom prst="rect">
            <a:avLst/>
          </a:prstGeom>
          <a:solidFill>
            <a:srgbClr val="99D7DF">
              <a:alpha val="20000"/>
            </a:srgbClr>
          </a:solidFill>
          <a:ln>
            <a:solidFill>
              <a:srgbClr val="E05972"/>
            </a:solidFill>
          </a:ln>
        </p:spPr>
        <p:style>
          <a:lnRef idx="2">
            <a:schemeClr val="accent6"/>
          </a:lnRef>
          <a:fillRef idx="1">
            <a:schemeClr val="lt1"/>
          </a:fillRef>
          <a:effectRef idx="0">
            <a:schemeClr val="accent6"/>
          </a:effectRef>
          <a:fontRef idx="minor">
            <a:schemeClr val="dk1"/>
          </a:fontRef>
        </p:style>
        <p:txBody>
          <a:bodyPr rtlCol="0" anchor="ctr"/>
          <a:lstStyle/>
          <a:p>
            <a:pPr algn="ctr" rtl="0"/>
            <a:r>
              <a:rPr lang="en" sz="1600">
                <a:solidFill>
                  <a:srgbClr val="00205C"/>
                </a:solidFill>
                <a:latin typeface="Arial" panose="020B0604020202020204" pitchFamily="34" charset="0"/>
              </a:rPr>
              <a:t>Recovery phase</a:t>
            </a:r>
            <a:endParaRPr lang="fr-FR" sz="1600">
              <a:solidFill>
                <a:srgbClr val="00205C"/>
              </a:solidFill>
              <a:latin typeface="Arial" panose="020B0604020202020204" pitchFamily="34" charset="0"/>
            </a:endParaRPr>
          </a:p>
        </p:txBody>
      </p:sp>
      <p:sp>
        <p:nvSpPr>
          <p:cNvPr id="20" name="Rectangle 19"/>
          <p:cNvSpPr/>
          <p:nvPr/>
        </p:nvSpPr>
        <p:spPr>
          <a:xfrm>
            <a:off x="3100374" y="3777950"/>
            <a:ext cx="5906601" cy="274965"/>
          </a:xfrm>
          <a:prstGeom prst="rect">
            <a:avLst/>
          </a:prstGeom>
          <a:solidFill>
            <a:schemeClr val="bg1">
              <a:alpha val="20000"/>
            </a:schemeClr>
          </a:solidFill>
          <a:ln>
            <a:solidFill>
              <a:srgbClr val="99D7DF"/>
            </a:solidFill>
          </a:ln>
        </p:spPr>
        <p:style>
          <a:lnRef idx="2">
            <a:schemeClr val="accent6"/>
          </a:lnRef>
          <a:fillRef idx="1">
            <a:schemeClr val="lt1"/>
          </a:fillRef>
          <a:effectRef idx="0">
            <a:schemeClr val="accent6"/>
          </a:effectRef>
          <a:fontRef idx="minor">
            <a:schemeClr val="dk1"/>
          </a:fontRef>
        </p:style>
        <p:txBody>
          <a:bodyPr rtlCol="0" anchor="ctr"/>
          <a:lstStyle/>
          <a:p>
            <a:r>
              <a:rPr lang="en" sz="1400" dirty="0">
                <a:solidFill>
                  <a:schemeClr val="bg1">
                    <a:lumMod val="85000"/>
                  </a:schemeClr>
                </a:solidFill>
                <a:latin typeface="Arial" panose="020B0604020202020204" pitchFamily="34" charset="0"/>
                <a:cs typeface="Times New Roman" panose="02020603050405020304" pitchFamily="18" charset="0"/>
              </a:rPr>
              <a:t>Kidney failure</a:t>
            </a:r>
            <a:endParaRPr lang="fr-FR" sz="1400" dirty="0">
              <a:solidFill>
                <a:schemeClr val="bg1">
                  <a:lumMod val="85000"/>
                </a:schemeClr>
              </a:solidFill>
              <a:latin typeface="Arial" panose="020B0604020202020204" pitchFamily="34" charset="0"/>
              <a:cs typeface="Times New Roman" panose="02020603050405020304" pitchFamily="18" charset="0"/>
            </a:endParaRPr>
          </a:p>
        </p:txBody>
      </p:sp>
      <p:sp>
        <p:nvSpPr>
          <p:cNvPr id="21" name="Rectangle 20"/>
          <p:cNvSpPr/>
          <p:nvPr/>
        </p:nvSpPr>
        <p:spPr>
          <a:xfrm>
            <a:off x="3098107" y="4148967"/>
            <a:ext cx="4875336" cy="274965"/>
          </a:xfrm>
          <a:prstGeom prst="rect">
            <a:avLst/>
          </a:prstGeom>
          <a:solidFill>
            <a:schemeClr val="bg1">
              <a:alpha val="20000"/>
            </a:schemeClr>
          </a:solidFill>
          <a:ln>
            <a:solidFill>
              <a:srgbClr val="99D7DF"/>
            </a:solidFill>
          </a:ln>
        </p:spPr>
        <p:style>
          <a:lnRef idx="2">
            <a:schemeClr val="accent6"/>
          </a:lnRef>
          <a:fillRef idx="1">
            <a:schemeClr val="lt1"/>
          </a:fillRef>
          <a:effectRef idx="0">
            <a:schemeClr val="accent6"/>
          </a:effectRef>
          <a:fontRef idx="minor">
            <a:schemeClr val="dk1"/>
          </a:fontRef>
        </p:style>
        <p:txBody>
          <a:bodyPr rtlCol="0" anchor="ctr"/>
          <a:lstStyle/>
          <a:p>
            <a:r>
              <a:rPr lang="en" sz="1400">
                <a:solidFill>
                  <a:schemeClr val="bg1">
                    <a:lumMod val="85000"/>
                  </a:schemeClr>
                </a:solidFill>
                <a:latin typeface="Arial" panose="020B0604020202020204" pitchFamily="34" charset="0"/>
                <a:cs typeface="Times New Roman" panose="02020603050405020304" pitchFamily="18" charset="0"/>
              </a:rPr>
              <a:t>Respiratory failure</a:t>
            </a:r>
            <a:endParaRPr lang="fr-FR" sz="1400">
              <a:solidFill>
                <a:schemeClr val="bg1">
                  <a:lumMod val="85000"/>
                </a:schemeClr>
              </a:solidFill>
              <a:latin typeface="Arial" panose="020B0604020202020204" pitchFamily="34" charset="0"/>
              <a:cs typeface="Times New Roman" panose="02020603050405020304" pitchFamily="18" charset="0"/>
            </a:endParaRPr>
          </a:p>
        </p:txBody>
      </p:sp>
      <p:sp>
        <p:nvSpPr>
          <p:cNvPr id="22" name="Rectangle 21"/>
          <p:cNvSpPr/>
          <p:nvPr/>
        </p:nvSpPr>
        <p:spPr>
          <a:xfrm>
            <a:off x="3086929" y="4521551"/>
            <a:ext cx="7219907" cy="260808"/>
          </a:xfrm>
          <a:prstGeom prst="rect">
            <a:avLst/>
          </a:prstGeom>
          <a:solidFill>
            <a:schemeClr val="bg1">
              <a:alpha val="20000"/>
            </a:schemeClr>
          </a:solidFill>
          <a:ln>
            <a:solidFill>
              <a:srgbClr val="99D7DF"/>
            </a:solidFill>
          </a:ln>
        </p:spPr>
        <p:style>
          <a:lnRef idx="2">
            <a:schemeClr val="accent6"/>
          </a:lnRef>
          <a:fillRef idx="1">
            <a:schemeClr val="lt1"/>
          </a:fillRef>
          <a:effectRef idx="0">
            <a:schemeClr val="accent6"/>
          </a:effectRef>
          <a:fontRef idx="minor">
            <a:schemeClr val="dk1"/>
          </a:fontRef>
        </p:style>
        <p:txBody>
          <a:bodyPr rtlCol="0" anchor="ctr"/>
          <a:lstStyle/>
          <a:p>
            <a:r>
              <a:rPr lang="en" sz="1400">
                <a:solidFill>
                  <a:schemeClr val="bg1">
                    <a:lumMod val="85000"/>
                  </a:schemeClr>
                </a:solidFill>
                <a:latin typeface="Arial" panose="020B0604020202020204" pitchFamily="34" charset="0"/>
                <a:cs typeface="Times New Roman" panose="02020603050405020304" pitchFamily="18" charset="0"/>
              </a:rPr>
              <a:t>Neurological manifestations</a:t>
            </a:r>
            <a:endParaRPr lang="fr-FR" sz="1400">
              <a:solidFill>
                <a:schemeClr val="bg1">
                  <a:lumMod val="85000"/>
                </a:schemeClr>
              </a:solidFill>
              <a:latin typeface="Arial" panose="020B0604020202020204" pitchFamily="34" charset="0"/>
              <a:cs typeface="Times New Roman" panose="02020603050405020304" pitchFamily="18" charset="0"/>
            </a:endParaRPr>
          </a:p>
        </p:txBody>
      </p:sp>
      <p:sp>
        <p:nvSpPr>
          <p:cNvPr id="23" name="Rectangle 22"/>
          <p:cNvSpPr/>
          <p:nvPr/>
        </p:nvSpPr>
        <p:spPr>
          <a:xfrm>
            <a:off x="3098106" y="4868473"/>
            <a:ext cx="7208729" cy="294587"/>
          </a:xfrm>
          <a:prstGeom prst="rect">
            <a:avLst/>
          </a:prstGeom>
          <a:solidFill>
            <a:schemeClr val="bg1">
              <a:alpha val="20000"/>
            </a:schemeClr>
          </a:solidFill>
          <a:ln>
            <a:solidFill>
              <a:srgbClr val="99D7DF"/>
            </a:solidFill>
          </a:ln>
        </p:spPr>
        <p:style>
          <a:lnRef idx="2">
            <a:schemeClr val="accent6"/>
          </a:lnRef>
          <a:fillRef idx="1">
            <a:schemeClr val="lt1"/>
          </a:fillRef>
          <a:effectRef idx="0">
            <a:schemeClr val="accent6"/>
          </a:effectRef>
          <a:fontRef idx="minor">
            <a:schemeClr val="dk1"/>
          </a:fontRef>
        </p:style>
        <p:txBody>
          <a:bodyPr rtlCol="0" anchor="ctr"/>
          <a:lstStyle/>
          <a:p>
            <a:r>
              <a:rPr lang="en" sz="1400" dirty="0">
                <a:solidFill>
                  <a:schemeClr val="bg1">
                    <a:lumMod val="85000"/>
                  </a:schemeClr>
                </a:solidFill>
                <a:latin typeface="Arial" panose="020B0604020202020204" pitchFamily="34" charset="0"/>
                <a:cs typeface="Times New Roman" panose="02020603050405020304" pitchFamily="18" charset="0"/>
              </a:rPr>
              <a:t>Heart failure (myocarditis and pericarditis)</a:t>
            </a:r>
            <a:endParaRPr lang="fr-FR" sz="1400" dirty="0">
              <a:solidFill>
                <a:schemeClr val="bg1">
                  <a:lumMod val="85000"/>
                </a:schemeClr>
              </a:solidFill>
              <a:latin typeface="Arial" panose="020B0604020202020204" pitchFamily="34" charset="0"/>
              <a:cs typeface="Times New Roman" panose="02020603050405020304" pitchFamily="18" charset="0"/>
            </a:endParaRPr>
          </a:p>
        </p:txBody>
      </p:sp>
      <p:sp>
        <p:nvSpPr>
          <p:cNvPr id="24" name="Rectangle 23"/>
          <p:cNvSpPr/>
          <p:nvPr/>
        </p:nvSpPr>
        <p:spPr>
          <a:xfrm>
            <a:off x="8000010" y="5240434"/>
            <a:ext cx="2310969" cy="260183"/>
          </a:xfrm>
          <a:prstGeom prst="rect">
            <a:avLst/>
          </a:prstGeom>
          <a:solidFill>
            <a:srgbClr val="99D7DF">
              <a:alpha val="20000"/>
            </a:srgbClr>
          </a:solidFill>
          <a:ln>
            <a:solidFill>
              <a:srgbClr val="99D7DF"/>
            </a:solidFill>
          </a:ln>
        </p:spPr>
        <p:style>
          <a:lnRef idx="2">
            <a:schemeClr val="accent6"/>
          </a:lnRef>
          <a:fillRef idx="1">
            <a:schemeClr val="lt1"/>
          </a:fillRef>
          <a:effectRef idx="0">
            <a:schemeClr val="accent6"/>
          </a:effectRef>
          <a:fontRef idx="minor">
            <a:schemeClr val="dk1"/>
          </a:fontRef>
        </p:style>
        <p:txBody>
          <a:bodyPr rtlCol="0" anchor="ctr"/>
          <a:lstStyle/>
          <a:p>
            <a:pPr rtl="0"/>
            <a:r>
              <a:rPr lang="en" sz="1400">
                <a:latin typeface="Arial" panose="020B0604020202020204" pitchFamily="34" charset="0"/>
              </a:rPr>
              <a:t>Uveitis</a:t>
            </a:r>
            <a:endParaRPr lang="fr-FR" sz="1400">
              <a:latin typeface="Arial" panose="020B0604020202020204" pitchFamily="34" charset="0"/>
            </a:endParaRPr>
          </a:p>
        </p:txBody>
      </p:sp>
      <p:cxnSp>
        <p:nvCxnSpPr>
          <p:cNvPr id="25" name="Connecteur droit 24"/>
          <p:cNvCxnSpPr/>
          <p:nvPr/>
        </p:nvCxnSpPr>
        <p:spPr>
          <a:xfrm>
            <a:off x="704128" y="1558990"/>
            <a:ext cx="0" cy="3846939"/>
          </a:xfrm>
          <a:prstGeom prst="line">
            <a:avLst/>
          </a:prstGeom>
          <a:ln w="12700" cap="flat" cmpd="sng" algn="ctr">
            <a:solidFill>
              <a:schemeClr val="accent5">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Connecteur droit 25"/>
          <p:cNvCxnSpPr/>
          <p:nvPr/>
        </p:nvCxnSpPr>
        <p:spPr>
          <a:xfrm>
            <a:off x="704128" y="5527936"/>
            <a:ext cx="10874323" cy="0"/>
          </a:xfrm>
          <a:prstGeom prst="line">
            <a:avLst/>
          </a:prstGeom>
          <a:ln w="12700" cap="flat" cmpd="sng" algn="ctr">
            <a:solidFill>
              <a:srgbClr val="00205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ectangle 26"/>
          <p:cNvSpPr/>
          <p:nvPr/>
        </p:nvSpPr>
        <p:spPr>
          <a:xfrm>
            <a:off x="413319" y="1075945"/>
            <a:ext cx="1726755" cy="307777"/>
          </a:xfrm>
          <a:prstGeom prst="rect">
            <a:avLst/>
          </a:prstGeom>
        </p:spPr>
        <p:txBody>
          <a:bodyPr wrap="none" rtlCol="0">
            <a:spAutoFit/>
          </a:bodyPr>
          <a:lstStyle/>
          <a:p>
            <a:pPr rtl="0"/>
            <a:r>
              <a:rPr lang="en" sz="1400">
                <a:solidFill>
                  <a:srgbClr val="00205C"/>
                </a:solidFill>
                <a:latin typeface="Arial" panose="020B0604020202020204" pitchFamily="34" charset="0"/>
              </a:rPr>
              <a:t>Onset of symptoms</a:t>
            </a:r>
          </a:p>
        </p:txBody>
      </p:sp>
      <p:sp>
        <p:nvSpPr>
          <p:cNvPr id="28" name="Rectangle 27"/>
          <p:cNvSpPr/>
          <p:nvPr/>
        </p:nvSpPr>
        <p:spPr>
          <a:xfrm>
            <a:off x="582934" y="5539750"/>
            <a:ext cx="687432" cy="279797"/>
          </a:xfrm>
          <a:prstGeom prst="rect">
            <a:avLst/>
          </a:prstGeom>
        </p:spPr>
        <p:txBody>
          <a:bodyPr wrap="none" rtlCol="0">
            <a:spAutoFit/>
          </a:bodyPr>
          <a:lstStyle/>
          <a:p>
            <a:pPr rtl="0"/>
            <a:r>
              <a:rPr lang="en" sz="1400">
                <a:solidFill>
                  <a:srgbClr val="00205C"/>
                </a:solidFill>
                <a:latin typeface="Arial" panose="020B0604020202020204" pitchFamily="34" charset="0"/>
              </a:rPr>
              <a:t>DAY 0</a:t>
            </a:r>
          </a:p>
        </p:txBody>
      </p:sp>
      <p:sp>
        <p:nvSpPr>
          <p:cNvPr id="29" name="Rectangle 28"/>
          <p:cNvSpPr/>
          <p:nvPr/>
        </p:nvSpPr>
        <p:spPr>
          <a:xfrm>
            <a:off x="5559546" y="5507484"/>
            <a:ext cx="513282" cy="279797"/>
          </a:xfrm>
          <a:prstGeom prst="rect">
            <a:avLst/>
          </a:prstGeom>
        </p:spPr>
        <p:txBody>
          <a:bodyPr wrap="none" rtlCol="0">
            <a:spAutoFit/>
          </a:bodyPr>
          <a:lstStyle/>
          <a:p>
            <a:pPr rtl="0"/>
            <a:r>
              <a:rPr lang="en" sz="1400">
                <a:solidFill>
                  <a:srgbClr val="00205C"/>
                </a:solidFill>
                <a:latin typeface="Arial" panose="020B0604020202020204" pitchFamily="34" charset="0"/>
              </a:rPr>
              <a:t>D14</a:t>
            </a:r>
            <a:endParaRPr lang="fr-FR" sz="1400">
              <a:solidFill>
                <a:srgbClr val="00205C"/>
              </a:solidFill>
              <a:latin typeface="Arial" panose="020B0604020202020204" pitchFamily="34" charset="0"/>
            </a:endParaRPr>
          </a:p>
        </p:txBody>
      </p:sp>
      <p:sp>
        <p:nvSpPr>
          <p:cNvPr id="30" name="Rectangle 29"/>
          <p:cNvSpPr/>
          <p:nvPr/>
        </p:nvSpPr>
        <p:spPr>
          <a:xfrm>
            <a:off x="2902663" y="5506741"/>
            <a:ext cx="537866" cy="279797"/>
          </a:xfrm>
          <a:prstGeom prst="rect">
            <a:avLst/>
          </a:prstGeom>
        </p:spPr>
        <p:txBody>
          <a:bodyPr wrap="square" rtlCol="0">
            <a:spAutoFit/>
          </a:bodyPr>
          <a:lstStyle/>
          <a:p>
            <a:pPr rtl="0"/>
            <a:r>
              <a:rPr lang="en" sz="1400">
                <a:solidFill>
                  <a:srgbClr val="00205C"/>
                </a:solidFill>
                <a:latin typeface="Arial" panose="020B0604020202020204" pitchFamily="34" charset="0"/>
              </a:rPr>
              <a:t>D7</a:t>
            </a:r>
            <a:endParaRPr lang="fr-FR" sz="1400">
              <a:solidFill>
                <a:srgbClr val="00205C"/>
              </a:solidFill>
              <a:latin typeface="Arial" panose="020B0604020202020204" pitchFamily="34" charset="0"/>
            </a:endParaRPr>
          </a:p>
        </p:txBody>
      </p:sp>
      <p:sp>
        <p:nvSpPr>
          <p:cNvPr id="31" name="Rectangle 30"/>
          <p:cNvSpPr/>
          <p:nvPr/>
        </p:nvSpPr>
        <p:spPr>
          <a:xfrm>
            <a:off x="7774702" y="5547019"/>
            <a:ext cx="513282" cy="279797"/>
          </a:xfrm>
          <a:prstGeom prst="rect">
            <a:avLst/>
          </a:prstGeom>
        </p:spPr>
        <p:txBody>
          <a:bodyPr wrap="none" rtlCol="0">
            <a:spAutoFit/>
          </a:bodyPr>
          <a:lstStyle/>
          <a:p>
            <a:pPr rtl="0"/>
            <a:r>
              <a:rPr lang="en" sz="1400">
                <a:solidFill>
                  <a:srgbClr val="00205C"/>
                </a:solidFill>
                <a:latin typeface="Arial" panose="020B0604020202020204" pitchFamily="34" charset="0"/>
              </a:rPr>
              <a:t>D21</a:t>
            </a:r>
            <a:endParaRPr lang="fr-FR" sz="1400">
              <a:solidFill>
                <a:srgbClr val="00205C"/>
              </a:solidFill>
              <a:latin typeface="Arial" panose="020B0604020202020204" pitchFamily="34" charset="0"/>
            </a:endParaRPr>
          </a:p>
        </p:txBody>
      </p:sp>
      <p:sp>
        <p:nvSpPr>
          <p:cNvPr id="32" name="Rectangle 31"/>
          <p:cNvSpPr/>
          <p:nvPr/>
        </p:nvSpPr>
        <p:spPr>
          <a:xfrm>
            <a:off x="10190360" y="5520668"/>
            <a:ext cx="513282" cy="279797"/>
          </a:xfrm>
          <a:prstGeom prst="rect">
            <a:avLst/>
          </a:prstGeom>
        </p:spPr>
        <p:txBody>
          <a:bodyPr wrap="none" rtlCol="0">
            <a:spAutoFit/>
          </a:bodyPr>
          <a:lstStyle/>
          <a:p>
            <a:pPr rtl="0"/>
            <a:r>
              <a:rPr lang="en" sz="1400">
                <a:solidFill>
                  <a:srgbClr val="00205C"/>
                </a:solidFill>
                <a:latin typeface="Arial" panose="020B0604020202020204" pitchFamily="34" charset="0"/>
              </a:rPr>
              <a:t>D28</a:t>
            </a:r>
            <a:endParaRPr lang="fr-FR" sz="1400">
              <a:solidFill>
                <a:srgbClr val="00205C"/>
              </a:solidFill>
              <a:latin typeface="Arial" panose="020B0604020202020204" pitchFamily="34" charset="0"/>
            </a:endParaRPr>
          </a:p>
        </p:txBody>
      </p:sp>
      <p:sp>
        <p:nvSpPr>
          <p:cNvPr id="33" name="Text Box 15">
            <a:extLst>
              <a:ext uri="{FF2B5EF4-FFF2-40B4-BE49-F238E27FC236}">
                <a16:creationId xmlns:a16="http://schemas.microsoft.com/office/drawing/2014/main" id="{4589878F-9A44-1D46-8211-5DADD6C6F963}"/>
              </a:ext>
            </a:extLst>
          </p:cNvPr>
          <p:cNvSpPr txBox="1">
            <a:spLocks noChangeArrowheads="1"/>
          </p:cNvSpPr>
          <p:nvPr/>
        </p:nvSpPr>
        <p:spPr bwMode="auto">
          <a:xfrm>
            <a:off x="2906548" y="6030416"/>
            <a:ext cx="777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rtl="0" eaLnBrk="1" hangingPunct="1"/>
            <a:r>
              <a:rPr lang="en" sz="1000">
                <a:solidFill>
                  <a:srgbClr val="00205C"/>
                </a:solidFill>
                <a:latin typeface="Arial" panose="020B0604020202020204" pitchFamily="34" charset="0"/>
                <a:cs typeface="Arial" pitchFamily="34" charset="0"/>
              </a:rPr>
              <a:t>Source: Jacob ST, Crozier I, Fischer WA et al. Ebola virus disease. </a:t>
            </a:r>
          </a:p>
          <a:p>
            <a:pPr rtl="0" eaLnBrk="1" hangingPunct="1"/>
            <a:r>
              <a:rPr lang="en" sz="1000">
                <a:solidFill>
                  <a:srgbClr val="00205C"/>
                </a:solidFill>
                <a:latin typeface="Arial" panose="020B0604020202020204" pitchFamily="34" charset="0"/>
                <a:cs typeface="Arial" pitchFamily="34" charset="0"/>
              </a:rPr>
              <a:t>Nat Rev Dis Primers. 2020;6(13). https://</a:t>
            </a:r>
            <a:r>
              <a:rPr lang="en" sz="1000" err="1">
                <a:solidFill>
                  <a:srgbClr val="00205C"/>
                </a:solidFill>
                <a:latin typeface="Arial" panose="020B0604020202020204" pitchFamily="34" charset="0"/>
                <a:cs typeface="Arial" pitchFamily="34" charset="0"/>
              </a:rPr>
              <a:t>doi.org</a:t>
            </a:r>
            <a:r>
              <a:rPr lang="en" sz="1000">
                <a:solidFill>
                  <a:srgbClr val="00205C"/>
                </a:solidFill>
                <a:latin typeface="Arial" panose="020B0604020202020204" pitchFamily="34" charset="0"/>
                <a:cs typeface="Arial" pitchFamily="34" charset="0"/>
              </a:rPr>
              <a:t>/10.1038/s41572-020-0147-3.</a:t>
            </a:r>
            <a:endParaRPr lang="en-US" sz="1000">
              <a:solidFill>
                <a:srgbClr val="00205C"/>
              </a:solidFill>
              <a:latin typeface="Arial" panose="020B0604020202020204" pitchFamily="34" charset="0"/>
              <a:cs typeface="Arial" pitchFamily="34" charset="0"/>
            </a:endParaRPr>
          </a:p>
        </p:txBody>
      </p:sp>
      <p:sp>
        <p:nvSpPr>
          <p:cNvPr id="34" name="Slide Number Placeholder 2">
            <a:extLst>
              <a:ext uri="{FF2B5EF4-FFF2-40B4-BE49-F238E27FC236}">
                <a16:creationId xmlns:a16="http://schemas.microsoft.com/office/drawing/2014/main" id="{217E3856-15CB-C786-924F-B4E9EDDC248F}"/>
              </a:ext>
            </a:extLst>
          </p:cNvPr>
          <p:cNvSpPr>
            <a:spLocks noGrp="1"/>
          </p:cNvSpPr>
          <p:nvPr>
            <p:ph type="sldNum" sz="quarter" idx="12"/>
          </p:nvPr>
        </p:nvSpPr>
        <p:spPr>
          <a:xfrm>
            <a:off x="11505245" y="6256879"/>
            <a:ext cx="380035" cy="261570"/>
          </a:xfrm>
        </p:spPr>
        <p:txBody>
          <a:bodyPr/>
          <a:lstStyle/>
          <a:p>
            <a:fld id="{714BF2E0-EE3B-6A4E-9FB9-82DE86E1F02F}" type="slidenum">
              <a:rPr lang="en-US" smtClean="0"/>
              <a:pPr/>
              <a:t>5</a:t>
            </a:fld>
            <a:endParaRPr lang="en-US"/>
          </a:p>
        </p:txBody>
      </p:sp>
      <p:sp>
        <p:nvSpPr>
          <p:cNvPr id="35" name="Rectangle 34"/>
          <p:cNvSpPr/>
          <p:nvPr/>
        </p:nvSpPr>
        <p:spPr>
          <a:xfrm>
            <a:off x="727782" y="2001804"/>
            <a:ext cx="4693492" cy="402577"/>
          </a:xfrm>
          <a:prstGeom prst="rect">
            <a:avLst/>
          </a:prstGeom>
          <a:solidFill>
            <a:schemeClr val="bg1">
              <a:alpha val="20000"/>
            </a:schemeClr>
          </a:solidFill>
          <a:ln>
            <a:solidFill>
              <a:srgbClr val="99D7DF"/>
            </a:solidFill>
          </a:ln>
        </p:spPr>
        <p:style>
          <a:lnRef idx="2">
            <a:schemeClr val="accent6"/>
          </a:lnRef>
          <a:fillRef idx="1">
            <a:schemeClr val="lt1"/>
          </a:fillRef>
          <a:effectRef idx="0">
            <a:schemeClr val="accent6"/>
          </a:effectRef>
          <a:fontRef idx="minor">
            <a:schemeClr val="dk1"/>
          </a:fontRef>
        </p:style>
        <p:txBody>
          <a:bodyPr rtlCol="0" anchor="ctr"/>
          <a:lstStyle/>
          <a:p>
            <a:r>
              <a:rPr lang="en" sz="1400" dirty="0">
                <a:solidFill>
                  <a:schemeClr val="bg1">
                    <a:lumMod val="85000"/>
                  </a:schemeClr>
                </a:solidFill>
                <a:latin typeface="Arial" panose="020B0604020202020204" pitchFamily="34" charset="0"/>
                <a:cs typeface="Times New Roman" panose="02020603050405020304" pitchFamily="18" charset="0"/>
              </a:rPr>
              <a:t>Non-specific signs: fever, asthenia, anorexia, myalgia, headache</a:t>
            </a:r>
            <a:endParaRPr lang="fr-FR" sz="1400" dirty="0">
              <a:solidFill>
                <a:schemeClr val="bg1">
                  <a:lumMod val="85000"/>
                </a:schemeClr>
              </a:solidFill>
              <a:latin typeface="Arial" panose="020B0604020202020204" pitchFamily="34" charset="0"/>
              <a:cs typeface="Times New Roman" panose="02020603050405020304" pitchFamily="18" charset="0"/>
            </a:endParaRPr>
          </a:p>
        </p:txBody>
      </p:sp>
      <p:sp>
        <p:nvSpPr>
          <p:cNvPr id="36" name="Rectangle 35"/>
          <p:cNvSpPr/>
          <p:nvPr/>
        </p:nvSpPr>
        <p:spPr>
          <a:xfrm>
            <a:off x="1662967" y="2530305"/>
            <a:ext cx="3749252" cy="402577"/>
          </a:xfrm>
          <a:prstGeom prst="rect">
            <a:avLst/>
          </a:prstGeom>
          <a:solidFill>
            <a:schemeClr val="bg1">
              <a:alpha val="20000"/>
            </a:schemeClr>
          </a:solidFill>
          <a:ln>
            <a:solidFill>
              <a:srgbClr val="99D7DF"/>
            </a:solidFill>
          </a:ln>
        </p:spPr>
        <p:style>
          <a:lnRef idx="2">
            <a:schemeClr val="accent6"/>
          </a:lnRef>
          <a:fillRef idx="1">
            <a:schemeClr val="lt1"/>
          </a:fillRef>
          <a:effectRef idx="0">
            <a:schemeClr val="accent6"/>
          </a:effectRef>
          <a:fontRef idx="minor">
            <a:schemeClr val="dk1"/>
          </a:fontRef>
        </p:style>
        <p:txBody>
          <a:bodyPr rtlCol="0" anchor="ctr"/>
          <a:lstStyle/>
          <a:p>
            <a:r>
              <a:rPr lang="en" sz="1400" dirty="0">
                <a:solidFill>
                  <a:schemeClr val="bg1">
                    <a:lumMod val="85000"/>
                  </a:schemeClr>
                </a:solidFill>
                <a:latin typeface="Arial" panose="020B0604020202020204" pitchFamily="34" charset="0"/>
                <a:cs typeface="Times New Roman" panose="02020603050405020304" pitchFamily="18" charset="0"/>
              </a:rPr>
              <a:t>Gastrointestinal symptoms: nausea, vomiting, diarrhoea, abdominal pain</a:t>
            </a:r>
            <a:endParaRPr lang="fr-FR" sz="1400" dirty="0">
              <a:solidFill>
                <a:schemeClr val="bg1">
                  <a:lumMod val="85000"/>
                </a:schemeClr>
              </a:solidFill>
              <a:latin typeface="Arial" panose="020B0604020202020204" pitchFamily="34" charset="0"/>
              <a:cs typeface="Times New Roman" panose="02020603050405020304" pitchFamily="18" charset="0"/>
            </a:endParaRPr>
          </a:p>
        </p:txBody>
      </p:sp>
      <p:sp>
        <p:nvSpPr>
          <p:cNvPr id="37" name="Rectangle 36"/>
          <p:cNvSpPr/>
          <p:nvPr/>
        </p:nvSpPr>
        <p:spPr>
          <a:xfrm>
            <a:off x="2282258" y="3024136"/>
            <a:ext cx="3146048" cy="274965"/>
          </a:xfrm>
          <a:prstGeom prst="rect">
            <a:avLst/>
          </a:prstGeom>
          <a:solidFill>
            <a:schemeClr val="bg1">
              <a:alpha val="20000"/>
            </a:schemeClr>
          </a:solidFill>
          <a:ln>
            <a:solidFill>
              <a:srgbClr val="99D7DF"/>
            </a:solidFill>
          </a:ln>
        </p:spPr>
        <p:style>
          <a:lnRef idx="2">
            <a:schemeClr val="accent6"/>
          </a:lnRef>
          <a:fillRef idx="1">
            <a:schemeClr val="lt1"/>
          </a:fillRef>
          <a:effectRef idx="0">
            <a:schemeClr val="accent6"/>
          </a:effectRef>
          <a:fontRef idx="minor">
            <a:schemeClr val="dk1"/>
          </a:fontRef>
        </p:style>
        <p:txBody>
          <a:bodyPr rtlCol="0" anchor="ctr"/>
          <a:lstStyle/>
          <a:p>
            <a:r>
              <a:rPr lang="en" sz="1400">
                <a:solidFill>
                  <a:schemeClr val="bg1">
                    <a:lumMod val="85000"/>
                  </a:schemeClr>
                </a:solidFill>
                <a:latin typeface="Arial" panose="020B0604020202020204" pitchFamily="34" charset="0"/>
                <a:cs typeface="Times New Roman" panose="02020603050405020304" pitchFamily="18" charset="0"/>
              </a:rPr>
              <a:t>Skin rash</a:t>
            </a:r>
            <a:endParaRPr lang="fr-FR" sz="1400">
              <a:solidFill>
                <a:schemeClr val="bg1">
                  <a:lumMod val="85000"/>
                </a:schemeClr>
              </a:solidFill>
              <a:latin typeface="Arial" panose="020B0604020202020204" pitchFamily="34" charset="0"/>
              <a:cs typeface="Times New Roman" panose="02020603050405020304" pitchFamily="18" charset="0"/>
            </a:endParaRPr>
          </a:p>
        </p:txBody>
      </p:sp>
      <p:sp>
        <p:nvSpPr>
          <p:cNvPr id="38" name="Rectangle 37"/>
          <p:cNvSpPr/>
          <p:nvPr/>
        </p:nvSpPr>
        <p:spPr>
          <a:xfrm>
            <a:off x="2259526" y="3397724"/>
            <a:ext cx="5589544" cy="292781"/>
          </a:xfrm>
          <a:prstGeom prst="rect">
            <a:avLst/>
          </a:prstGeom>
          <a:solidFill>
            <a:srgbClr val="4D4D4D"/>
          </a:solidFill>
          <a:ln>
            <a:solidFill>
              <a:srgbClr val="99D7DF"/>
            </a:solidFill>
          </a:ln>
        </p:spPr>
        <p:style>
          <a:lnRef idx="2">
            <a:schemeClr val="accent6"/>
          </a:lnRef>
          <a:fillRef idx="1">
            <a:schemeClr val="lt1"/>
          </a:fillRef>
          <a:effectRef idx="0">
            <a:schemeClr val="accent6"/>
          </a:effectRef>
          <a:fontRef idx="minor">
            <a:schemeClr val="dk1"/>
          </a:fontRef>
        </p:style>
        <p:txBody>
          <a:bodyPr rtlCol="0" anchor="ctr"/>
          <a:lstStyle/>
          <a:p>
            <a:r>
              <a:rPr lang="en" sz="1400" b="1" dirty="0">
                <a:solidFill>
                  <a:schemeClr val="bg1"/>
                </a:solidFill>
                <a:latin typeface="Arial" panose="020B0604020202020204" pitchFamily="34" charset="0"/>
                <a:cs typeface="Times New Roman" panose="02020603050405020304" pitchFamily="18" charset="0"/>
              </a:rPr>
              <a:t>Haemorragic manifestations</a:t>
            </a:r>
            <a:endParaRPr lang="fr-FR" sz="1400" b="1" dirty="0">
              <a:solidFill>
                <a:schemeClr val="bg1"/>
              </a:solidFill>
              <a:latin typeface="Arial" panose="020B0604020202020204" pitchFamily="34" charset="0"/>
              <a:cs typeface="Times New Roman" panose="02020603050405020304" pitchFamily="18" charset="0"/>
            </a:endParaRPr>
          </a:p>
        </p:txBody>
      </p:sp>
      <p:grpSp>
        <p:nvGrpSpPr>
          <p:cNvPr id="39" name="Group 8">
            <a:extLst>
              <a:ext uri="{FF2B5EF4-FFF2-40B4-BE49-F238E27FC236}">
                <a16:creationId xmlns:a16="http://schemas.microsoft.com/office/drawing/2014/main" id="{41E0F36E-B3DA-824B-855D-C1CE991CCBDF}"/>
              </a:ext>
            </a:extLst>
          </p:cNvPr>
          <p:cNvGrpSpPr/>
          <p:nvPr/>
        </p:nvGrpSpPr>
        <p:grpSpPr>
          <a:xfrm>
            <a:off x="7979599" y="2695509"/>
            <a:ext cx="3978253" cy="1484400"/>
            <a:chOff x="6495372" y="2342771"/>
            <a:chExt cx="4248976" cy="1927058"/>
          </a:xfrm>
        </p:grpSpPr>
        <p:sp>
          <p:nvSpPr>
            <p:cNvPr id="40" name="TextBox 7">
              <a:extLst>
                <a:ext uri="{FF2B5EF4-FFF2-40B4-BE49-F238E27FC236}">
                  <a16:creationId xmlns:a16="http://schemas.microsoft.com/office/drawing/2014/main" id="{C4B3101C-B9ED-B145-A10B-CC019A2523BD}"/>
                </a:ext>
              </a:extLst>
            </p:cNvPr>
            <p:cNvSpPr txBox="1"/>
            <p:nvPr/>
          </p:nvSpPr>
          <p:spPr>
            <a:xfrm>
              <a:off x="7605958" y="2351951"/>
              <a:ext cx="3138390" cy="1917878"/>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 dirty="0">
                  <a:solidFill>
                    <a:srgbClr val="00205C"/>
                  </a:solidFill>
                  <a:latin typeface="Arial" panose="020B0604020202020204" pitchFamily="34" charset="0"/>
                  <a:cs typeface="Arial" panose="020B0604020202020204" pitchFamily="34" charset="0"/>
                </a:rPr>
                <a:t>What is the frequency of bleeding in </a:t>
              </a:r>
              <a:r>
                <a:rPr lang="en-US" dirty="0">
                  <a:solidFill>
                    <a:srgbClr val="00205C"/>
                  </a:solidFill>
                  <a:latin typeface="Arial" panose="020B0604020202020204" pitchFamily="34" charset="0"/>
                  <a:cs typeface="Arial" panose="020B0604020202020204" pitchFamily="34" charset="0"/>
                </a:rPr>
                <a:t>FVD</a:t>
              </a:r>
              <a:r>
                <a:rPr lang="en" dirty="0">
                  <a:solidFill>
                    <a:srgbClr val="00205C"/>
                  </a:solidFill>
                  <a:latin typeface="Arial" panose="020B0604020202020204" pitchFamily="34" charset="0"/>
                  <a:cs typeface="Arial" panose="020B0604020202020204" pitchFamily="34" charset="0"/>
                </a:rPr>
                <a:t> patients?</a:t>
              </a:r>
            </a:p>
            <a:p>
              <a:pPr rtl="0">
                <a:defRPr/>
              </a:pPr>
              <a:r>
                <a:rPr lang="en" dirty="0">
                  <a:solidFill>
                    <a:srgbClr val="00205C"/>
                  </a:solidFill>
                  <a:latin typeface="Arial"/>
                  <a:cs typeface="Arial"/>
                </a:rPr>
                <a:t>What is the </a:t>
              </a:r>
              <a:r>
                <a:rPr lang="en" b="1" dirty="0">
                  <a:solidFill>
                    <a:srgbClr val="00205C"/>
                  </a:solidFill>
                  <a:latin typeface="Arial"/>
                  <a:cs typeface="Arial"/>
                </a:rPr>
                <a:t>management </a:t>
              </a:r>
              <a:r>
                <a:rPr lang="en" dirty="0">
                  <a:solidFill>
                    <a:srgbClr val="00205C"/>
                  </a:solidFill>
                  <a:latin typeface="Arial"/>
                  <a:cs typeface="Arial"/>
                </a:rPr>
                <a:t>of </a:t>
              </a:r>
              <a:r>
                <a:rPr lang="en" dirty="0" err="1">
                  <a:solidFill>
                    <a:srgbClr val="00205C"/>
                  </a:solidFill>
                  <a:latin typeface="Arial"/>
                  <a:cs typeface="Arial"/>
                </a:rPr>
                <a:t>haemorrhage</a:t>
              </a:r>
              <a:r>
                <a:rPr lang="en" dirty="0">
                  <a:solidFill>
                    <a:srgbClr val="00205C"/>
                  </a:solidFill>
                  <a:latin typeface="Arial"/>
                  <a:cs typeface="Arial"/>
                </a:rPr>
                <a:t> in Treatment </a:t>
              </a:r>
              <a:r>
                <a:rPr lang="en" dirty="0" err="1">
                  <a:solidFill>
                    <a:srgbClr val="00205C"/>
                  </a:solidFill>
                  <a:latin typeface="Arial"/>
                  <a:cs typeface="Arial"/>
                </a:rPr>
                <a:t>Centres</a:t>
              </a:r>
              <a:r>
                <a:rPr lang="en" dirty="0">
                  <a:solidFill>
                    <a:srgbClr val="00205C"/>
                  </a:solidFill>
                  <a:latin typeface="Arial"/>
                  <a:cs typeface="Arial"/>
                </a:rPr>
                <a:t>?</a:t>
              </a:r>
            </a:p>
          </p:txBody>
        </p:sp>
        <p:pic>
          <p:nvPicPr>
            <p:cNvPr id="41" name="Graphic 9" descr="Badge Question Mark with solid fill">
              <a:extLst>
                <a:ext uri="{FF2B5EF4-FFF2-40B4-BE49-F238E27FC236}">
                  <a16:creationId xmlns:a16="http://schemas.microsoft.com/office/drawing/2014/main" id="{C8F62939-D118-7445-80EC-7BD7A2468A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5372" y="2342771"/>
              <a:ext cx="1209509" cy="1209509"/>
            </a:xfrm>
            <a:prstGeom prst="rect">
              <a:avLst/>
            </a:prstGeom>
          </p:spPr>
        </p:pic>
      </p:grpSp>
      <p:sp>
        <p:nvSpPr>
          <p:cNvPr id="42" name="Rectangle 41"/>
          <p:cNvSpPr/>
          <p:nvPr/>
        </p:nvSpPr>
        <p:spPr>
          <a:xfrm>
            <a:off x="4465046" y="1032138"/>
            <a:ext cx="5954020" cy="369332"/>
          </a:xfrm>
          <a:prstGeom prst="rect">
            <a:avLst/>
          </a:prstGeom>
        </p:spPr>
        <p:txBody>
          <a:bodyPr wrap="square" rtlCol="0">
            <a:spAutoFit/>
          </a:bodyPr>
          <a:lstStyle/>
          <a:p>
            <a:pPr rtl="0"/>
            <a:r>
              <a:rPr lang="en" b="1" dirty="0">
                <a:solidFill>
                  <a:srgbClr val="00205C"/>
                </a:solidFill>
                <a:latin typeface="Arial" panose="020B0604020202020204" pitchFamily="34" charset="0"/>
                <a:cs typeface="Arial" panose="020B0604020202020204" pitchFamily="34" charset="0"/>
              </a:rPr>
              <a:t>Clinical evolution of </a:t>
            </a:r>
            <a:r>
              <a:rPr lang="en-US" b="1" dirty="0">
                <a:solidFill>
                  <a:srgbClr val="00205C"/>
                </a:solidFill>
                <a:latin typeface="Arial" panose="020B0604020202020204" pitchFamily="34" charset="0"/>
                <a:cs typeface="Arial" panose="020B0604020202020204" pitchFamily="34" charset="0"/>
              </a:rPr>
              <a:t>Ebola</a:t>
            </a:r>
            <a:r>
              <a:rPr lang="en" b="1" dirty="0">
                <a:solidFill>
                  <a:srgbClr val="00205C"/>
                </a:solidFill>
                <a:latin typeface="Arial" panose="020B0604020202020204" pitchFamily="34" charset="0"/>
                <a:cs typeface="Arial" panose="020B0604020202020204" pitchFamily="34" charset="0"/>
              </a:rPr>
              <a:t>: focus on haemorrhage</a:t>
            </a:r>
          </a:p>
        </p:txBody>
      </p:sp>
    </p:spTree>
    <p:extLst>
      <p:ext uri="{BB962C8B-B14F-4D97-AF65-F5344CB8AC3E}">
        <p14:creationId xmlns:p14="http://schemas.microsoft.com/office/powerpoint/2010/main" val="39135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5800"/>
            <a:ext cx="9774195" cy="1004888"/>
          </a:xfrm>
        </p:spPr>
        <p:txBody>
          <a:bodyPr rtlCol="0">
            <a:normAutofit/>
          </a:bodyPr>
          <a:lstStyle/>
          <a:p>
            <a:r>
              <a:rPr lang="en" dirty="0"/>
              <a:t>History of bleeding in Ebola and Marburg Disease</a:t>
            </a:r>
          </a:p>
        </p:txBody>
      </p:sp>
      <p:sp>
        <p:nvSpPr>
          <p:cNvPr id="3" name="Espace réservé du contenu 2"/>
          <p:cNvSpPr>
            <a:spLocks noGrp="1"/>
          </p:cNvSpPr>
          <p:nvPr>
            <p:ph idx="1"/>
          </p:nvPr>
        </p:nvSpPr>
        <p:spPr>
          <a:xfrm>
            <a:off x="1164162" y="1678061"/>
            <a:ext cx="10531100" cy="3860800"/>
          </a:xfrm>
        </p:spPr>
        <p:txBody>
          <a:bodyPr vert="horz" lIns="0" tIns="0" rIns="0" bIns="0" rtlCol="0" anchor="t">
            <a:normAutofit/>
          </a:bodyPr>
          <a:lstStyle/>
          <a:p>
            <a:pPr marL="0" indent="0">
              <a:buNone/>
            </a:pPr>
            <a:r>
              <a:rPr lang="en" sz="2400" b="1" dirty="0"/>
              <a:t>Key questions </a:t>
            </a:r>
            <a:endParaRPr lang="fr-FR" sz="2400" dirty="0"/>
          </a:p>
          <a:p>
            <a:pPr marL="179705" indent="-179705"/>
            <a:r>
              <a:rPr lang="en" dirty="0"/>
              <a:t>What is the actual prevalence of haemorrhagic symptoms and signs in (human) </a:t>
            </a:r>
            <a:r>
              <a:rPr lang="en-US" dirty="0"/>
              <a:t>FVD</a:t>
            </a:r>
            <a:r>
              <a:rPr lang="en" dirty="0"/>
              <a:t>?</a:t>
            </a:r>
            <a:endParaRPr lang="en" dirty="0">
              <a:cs typeface="Arial" panose="020B0604020202020204" pitchFamily="34" charset="0"/>
            </a:endParaRPr>
          </a:p>
          <a:p>
            <a:pPr marL="179705" indent="-179705"/>
            <a:endParaRPr lang="en" dirty="0">
              <a:cs typeface="Arial" panose="020B0604020202020204" pitchFamily="34" charset="0"/>
            </a:endParaRPr>
          </a:p>
          <a:p>
            <a:pPr marL="359410" lvl="1" indent="-179705"/>
            <a:r>
              <a:rPr lang="en" dirty="0"/>
              <a:t>Contrary to many beliefs, haemorrhage is not a frequent manifestation of </a:t>
            </a:r>
            <a:r>
              <a:rPr lang="en-US" dirty="0"/>
              <a:t>FVD</a:t>
            </a:r>
            <a:endParaRPr lang="en" dirty="0">
              <a:cs typeface="Arial" panose="020B0604020202020204" pitchFamily="34" charset="0"/>
            </a:endParaRPr>
          </a:p>
          <a:p>
            <a:pPr marL="359410" lvl="1" indent="-179705"/>
            <a:r>
              <a:rPr lang="en" dirty="0"/>
              <a:t>Haemorrhage is a late manifestation of </a:t>
            </a:r>
            <a:r>
              <a:rPr lang="en-US" dirty="0"/>
              <a:t>FVD</a:t>
            </a:r>
            <a:endParaRPr lang="en-US" dirty="0">
              <a:cs typeface="Arial" panose="020B0604020202020204" pitchFamily="34" charset="0"/>
            </a:endParaRPr>
          </a:p>
          <a:p>
            <a:pPr marL="539750" lvl="2" indent="-179705"/>
            <a:r>
              <a:rPr lang="en" dirty="0"/>
              <a:t>associated with high viral loads and advanced disease</a:t>
            </a:r>
            <a:endParaRPr lang="en" dirty="0">
              <a:cs typeface="Arial" panose="020B0604020202020204" pitchFamily="34" charset="0"/>
            </a:endParaRPr>
          </a:p>
          <a:p>
            <a:pPr marL="359410" lvl="1" indent="-179705"/>
            <a:r>
              <a:rPr lang="en" dirty="0">
                <a:latin typeface="Arial"/>
                <a:cs typeface="Arial"/>
              </a:rPr>
              <a:t>Bleeding at IV sites in 14 of 27 patients (52%) and "frank bleeding" in 2 of 27 patients (7%), in </a:t>
            </a:r>
            <a:r>
              <a:rPr lang="en-US" dirty="0">
                <a:latin typeface="Arial"/>
                <a:cs typeface="Arial"/>
              </a:rPr>
              <a:t>Ebola</a:t>
            </a:r>
            <a:r>
              <a:rPr lang="en" dirty="0">
                <a:latin typeface="Arial"/>
                <a:cs typeface="Arial"/>
              </a:rPr>
              <a:t> patients who were treated in Europe and USA </a:t>
            </a:r>
            <a:br>
              <a:rPr lang="fr-FR" dirty="0"/>
            </a:br>
            <a:endParaRPr lang="fr-FR" dirty="0">
              <a:cs typeface="Arial" panose="020B0604020202020204" pitchFamily="34" charset="0"/>
            </a:endParaRPr>
          </a:p>
          <a:p>
            <a:pPr marL="179705" lvl="1" indent="0">
              <a:buNone/>
            </a:pPr>
            <a:endParaRPr lang="fr-FR" dirty="0">
              <a:cs typeface="Arial" panose="020B0604020202020204" pitchFamily="34" charset="0"/>
            </a:endParaRPr>
          </a:p>
          <a:p>
            <a:pPr marL="179705" lvl="1" indent="0">
              <a:buNone/>
            </a:pPr>
            <a:endParaRPr lang="fr-FR" dirty="0">
              <a:cs typeface="Arial" panose="020B0604020202020204" pitchFamily="34" charset="0"/>
            </a:endParaRPr>
          </a:p>
          <a:p>
            <a:pPr marL="179705" lvl="1" indent="0">
              <a:buNone/>
            </a:pPr>
            <a:endParaRPr lang="fr-FR" dirty="0">
              <a:cs typeface="Arial" panose="020B0604020202020204" pitchFamily="34" charset="0"/>
            </a:endParaRPr>
          </a:p>
          <a:p>
            <a:pPr marL="179705" lvl="1" indent="0">
              <a:buNone/>
            </a:pPr>
            <a:endParaRPr lang="fr-FR" sz="1000" dirty="0">
              <a:cs typeface="Arial" panose="020B0604020202020204" pitchFamily="34" charset="0"/>
            </a:endParaRPr>
          </a:p>
        </p:txBody>
      </p:sp>
      <p:sp>
        <p:nvSpPr>
          <p:cNvPr id="5" name="TextBox 4">
            <a:extLst>
              <a:ext uri="{FF2B5EF4-FFF2-40B4-BE49-F238E27FC236}">
                <a16:creationId xmlns:a16="http://schemas.microsoft.com/office/drawing/2014/main" id="{1BC0588C-BB6A-4BAE-A2BE-9A19439B4D0D}"/>
              </a:ext>
            </a:extLst>
          </p:cNvPr>
          <p:cNvSpPr txBox="1"/>
          <p:nvPr/>
        </p:nvSpPr>
        <p:spPr>
          <a:xfrm>
            <a:off x="3086100" y="6013597"/>
            <a:ext cx="5362575" cy="400110"/>
          </a:xfrm>
          <a:prstGeom prst="rect">
            <a:avLst/>
          </a:prstGeom>
          <a:noFill/>
        </p:spPr>
        <p:txBody>
          <a:bodyPr wrap="square" rtlCol="0">
            <a:spAutoFit/>
          </a:bodyPr>
          <a:lstStyle/>
          <a:p>
            <a:pPr marL="180000" lvl="1" indent="0" algn="ctr">
              <a:buNone/>
            </a:pPr>
            <a:r>
              <a:rPr lang="fr-FR" sz="1000" dirty="0">
                <a:solidFill>
                  <a:srgbClr val="00205C"/>
                </a:solidFill>
                <a:latin typeface="Arial" panose="020B0604020202020204" pitchFamily="34" charset="0"/>
                <a:cs typeface="Arial" panose="020B0604020202020204" pitchFamily="34" charset="0"/>
              </a:rPr>
              <a:t>Source: </a:t>
            </a:r>
            <a:r>
              <a:rPr lang="en" sz="1000" dirty="0">
                <a:solidFill>
                  <a:srgbClr val="00205C"/>
                </a:solidFill>
                <a:latin typeface="Arial" panose="020B0604020202020204" pitchFamily="34" charset="0"/>
                <a:cs typeface="Arial" panose="020B0604020202020204" pitchFamily="34" charset="0"/>
              </a:rPr>
              <a:t>Uyeki TM, Mehta AK, Davey RT et al. Clinical management of Ebola virus disease in the United States and Europe. NEJM. 2016;374:636-646.</a:t>
            </a:r>
          </a:p>
        </p:txBody>
      </p:sp>
      <p:sp>
        <p:nvSpPr>
          <p:cNvPr id="6" name="Slide Number Placeholder 5">
            <a:extLst>
              <a:ext uri="{FF2B5EF4-FFF2-40B4-BE49-F238E27FC236}">
                <a16:creationId xmlns:a16="http://schemas.microsoft.com/office/drawing/2014/main" id="{87B18F13-4C35-46C6-A754-F04EC55F9D58}"/>
              </a:ext>
            </a:extLst>
          </p:cNvPr>
          <p:cNvSpPr>
            <a:spLocks noGrp="1"/>
          </p:cNvSpPr>
          <p:nvPr>
            <p:ph type="sldNum" sz="quarter" idx="12"/>
          </p:nvPr>
        </p:nvSpPr>
        <p:spPr/>
        <p:txBody>
          <a:bodyPr/>
          <a:lstStyle/>
          <a:p>
            <a:fld id="{714BF2E0-EE3B-6A4E-9FB9-82DE86E1F02F}" type="slidenum">
              <a:rPr lang="en-US" smtClean="0"/>
              <a:pPr/>
              <a:t>6</a:t>
            </a:fld>
            <a:endParaRPr lang="en-US" dirty="0"/>
          </a:p>
        </p:txBody>
      </p:sp>
      <p:pic>
        <p:nvPicPr>
          <p:cNvPr id="4" name="Content Placeholder 6">
            <a:extLst>
              <a:ext uri="{FF2B5EF4-FFF2-40B4-BE49-F238E27FC236}">
                <a16:creationId xmlns:a16="http://schemas.microsoft.com/office/drawing/2014/main" id="{C0A2F005-EF8D-AB3C-94AF-3E6B06FC173A}"/>
              </a:ext>
            </a:extLst>
          </p:cNvPr>
          <p:cNvPicPr>
            <a:picLocks noChangeAspect="1"/>
          </p:cNvPicPr>
          <p:nvPr/>
        </p:nvPicPr>
        <p:blipFill rotWithShape="1">
          <a:blip r:embed="rId2"/>
          <a:srcRect l="38795" t="59280" r="50038" b="25402"/>
          <a:stretch/>
        </p:blipFill>
        <p:spPr>
          <a:xfrm rot="1285973">
            <a:off x="10198452" y="68709"/>
            <a:ext cx="1096605" cy="1107804"/>
          </a:xfrm>
          <a:prstGeom prst="rect">
            <a:avLst/>
          </a:prstGeom>
        </p:spPr>
      </p:pic>
      <p:pic>
        <p:nvPicPr>
          <p:cNvPr id="7" name="Content Placeholder 18">
            <a:extLst>
              <a:ext uri="{FF2B5EF4-FFF2-40B4-BE49-F238E27FC236}">
                <a16:creationId xmlns:a16="http://schemas.microsoft.com/office/drawing/2014/main" id="{E761B475-1C63-0BDA-64EA-52E7C5483756}"/>
              </a:ext>
            </a:extLst>
          </p:cNvPr>
          <p:cNvPicPr>
            <a:picLocks noChangeAspect="1"/>
          </p:cNvPicPr>
          <p:nvPr/>
        </p:nvPicPr>
        <p:blipFill>
          <a:blip r:embed="rId3"/>
          <a:srcRect/>
          <a:stretch/>
        </p:blipFill>
        <p:spPr>
          <a:xfrm rot="20341771">
            <a:off x="10319364" y="-453214"/>
            <a:ext cx="1838752" cy="1838752"/>
          </a:xfrm>
          <a:prstGeom prst="rect">
            <a:avLst/>
          </a:prstGeom>
        </p:spPr>
      </p:pic>
      <p:pic>
        <p:nvPicPr>
          <p:cNvPr id="8" name="Content Placeholder 18">
            <a:extLst>
              <a:ext uri="{FF2B5EF4-FFF2-40B4-BE49-F238E27FC236}">
                <a16:creationId xmlns:a16="http://schemas.microsoft.com/office/drawing/2014/main" id="{D2AA5860-7DCA-DA42-7EBE-D8D093696885}"/>
              </a:ext>
            </a:extLst>
          </p:cNvPr>
          <p:cNvPicPr>
            <a:picLocks noChangeAspect="1"/>
          </p:cNvPicPr>
          <p:nvPr/>
        </p:nvPicPr>
        <p:blipFill>
          <a:blip r:embed="rId3"/>
          <a:srcRect/>
          <a:stretch/>
        </p:blipFill>
        <p:spPr>
          <a:xfrm rot="887815">
            <a:off x="10600780" y="148976"/>
            <a:ext cx="1221359" cy="1221359"/>
          </a:xfrm>
          <a:prstGeom prst="rect">
            <a:avLst/>
          </a:prstGeom>
        </p:spPr>
      </p:pic>
      <p:pic>
        <p:nvPicPr>
          <p:cNvPr id="10" name="Graphic 9" descr="Badge Question Mark with solid fill">
            <a:extLst>
              <a:ext uri="{FF2B5EF4-FFF2-40B4-BE49-F238E27FC236}">
                <a16:creationId xmlns:a16="http://schemas.microsoft.com/office/drawing/2014/main" id="{A89033DA-551E-AFE5-220A-37300DD56E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9749" y="1506047"/>
            <a:ext cx="685390" cy="677712"/>
          </a:xfrm>
          <a:prstGeom prst="rect">
            <a:avLst/>
          </a:prstGeom>
        </p:spPr>
      </p:pic>
    </p:spTree>
    <p:extLst>
      <p:ext uri="{BB962C8B-B14F-4D97-AF65-F5344CB8AC3E}">
        <p14:creationId xmlns:p14="http://schemas.microsoft.com/office/powerpoint/2010/main" val="32887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57200" y="685800"/>
            <a:ext cx="9774195" cy="1004888"/>
          </a:xfrm>
        </p:spPr>
        <p:txBody>
          <a:bodyPr rtlCol="0">
            <a:normAutofit/>
          </a:bodyPr>
          <a:lstStyle/>
          <a:p>
            <a:r>
              <a:rPr lang="en" dirty="0"/>
              <a:t>Assessment</a:t>
            </a:r>
          </a:p>
        </p:txBody>
      </p:sp>
      <p:sp>
        <p:nvSpPr>
          <p:cNvPr id="3" name="Espace réservé du contenu 2"/>
          <p:cNvSpPr>
            <a:spLocks noGrp="1"/>
          </p:cNvSpPr>
          <p:nvPr>
            <p:ph idx="1"/>
          </p:nvPr>
        </p:nvSpPr>
        <p:spPr>
          <a:xfrm>
            <a:off x="1154621" y="1690688"/>
            <a:ext cx="10580179" cy="4130332"/>
          </a:xfrm>
        </p:spPr>
        <p:txBody>
          <a:bodyPr vert="horz" lIns="0" tIns="0" rIns="0" bIns="0" rtlCol="0" anchor="t">
            <a:normAutofit/>
          </a:bodyPr>
          <a:lstStyle/>
          <a:p>
            <a:pPr marL="0" indent="0">
              <a:buNone/>
            </a:pPr>
            <a:r>
              <a:rPr lang="en" sz="2400" b="1" dirty="0"/>
              <a:t>How to manage bleeding?</a:t>
            </a:r>
            <a:endParaRPr lang="fr-FR" sz="2400" b="1" dirty="0"/>
          </a:p>
          <a:p>
            <a:pPr marL="179705" indent="-179705"/>
            <a:r>
              <a:rPr lang="en" dirty="0"/>
              <a:t>Management will depend on the site and severity of the bleeding</a:t>
            </a:r>
            <a:endParaRPr lang="fr-FR" dirty="0">
              <a:cs typeface="Arial" panose="020B0604020202020204" pitchFamily="34" charset="0"/>
            </a:endParaRPr>
          </a:p>
          <a:p>
            <a:pPr marL="0" indent="0">
              <a:buNone/>
            </a:pPr>
            <a:r>
              <a:rPr lang="en" b="1" dirty="0">
                <a:solidFill>
                  <a:srgbClr val="BE3547"/>
                </a:solidFill>
              </a:rPr>
              <a:t>Sites</a:t>
            </a:r>
          </a:p>
          <a:p>
            <a:pPr marL="179705" indent="-179705"/>
            <a:r>
              <a:rPr lang="en" dirty="0">
                <a:latin typeface="Arial"/>
                <a:cs typeface="Arial"/>
              </a:rPr>
              <a:t>Bleeding can be internal and/or external:</a:t>
            </a:r>
          </a:p>
          <a:p>
            <a:pPr marL="359410" lvl="1" indent="-179705"/>
            <a:r>
              <a:rPr lang="en" dirty="0"/>
              <a:t>vaginal (associated with pregnancy)</a:t>
            </a:r>
            <a:endParaRPr lang="en" dirty="0">
              <a:cs typeface="Arial" panose="020B0604020202020204" pitchFamily="34" charset="0"/>
            </a:endParaRPr>
          </a:p>
          <a:p>
            <a:pPr marL="359410" lvl="1" indent="-179705"/>
            <a:r>
              <a:rPr lang="en" dirty="0"/>
              <a:t>gastrointestinal (i.e. haematemesis, melena)</a:t>
            </a:r>
            <a:endParaRPr lang="en" dirty="0">
              <a:cs typeface="Arial" panose="020B0604020202020204" pitchFamily="34" charset="0"/>
            </a:endParaRPr>
          </a:p>
          <a:p>
            <a:pPr marL="359410" lvl="1" indent="-179705"/>
            <a:r>
              <a:rPr lang="en" dirty="0"/>
              <a:t>intracranial haemorrhage</a:t>
            </a:r>
            <a:endParaRPr lang="en" dirty="0">
              <a:cs typeface="Arial" panose="020B0604020202020204" pitchFamily="34" charset="0"/>
            </a:endParaRPr>
          </a:p>
          <a:p>
            <a:pPr marL="359410" lvl="1" indent="-179705"/>
            <a:r>
              <a:rPr lang="en" dirty="0"/>
              <a:t>IV site </a:t>
            </a:r>
            <a:endParaRPr lang="en" dirty="0">
              <a:cs typeface="Arial" panose="020B0604020202020204" pitchFamily="34" charset="0"/>
            </a:endParaRPr>
          </a:p>
          <a:p>
            <a:pPr marL="359410" lvl="1" indent="-179705"/>
            <a:r>
              <a:rPr lang="en" dirty="0"/>
              <a:t>membranes and mucosa</a:t>
            </a:r>
            <a:endParaRPr lang="en" dirty="0">
              <a:cs typeface="Arial" panose="020B0604020202020204" pitchFamily="34" charset="0"/>
            </a:endParaRPr>
          </a:p>
          <a:p>
            <a:pPr marL="179705" indent="-179705"/>
            <a:endParaRPr lang="fr-FR" dirty="0">
              <a:cs typeface="Arial" panose="020B0604020202020204" pitchFamily="34" charset="0"/>
            </a:endParaRPr>
          </a:p>
        </p:txBody>
      </p:sp>
      <p:sp>
        <p:nvSpPr>
          <p:cNvPr id="2" name="Slide Number Placeholder 1">
            <a:extLst>
              <a:ext uri="{FF2B5EF4-FFF2-40B4-BE49-F238E27FC236}">
                <a16:creationId xmlns:a16="http://schemas.microsoft.com/office/drawing/2014/main" id="{17E5D20E-B532-4A48-9DED-3B20DDE6A6E8}"/>
              </a:ext>
            </a:extLst>
          </p:cNvPr>
          <p:cNvSpPr>
            <a:spLocks noGrp="1"/>
          </p:cNvSpPr>
          <p:nvPr>
            <p:ph type="sldNum" sz="quarter" idx="12"/>
          </p:nvPr>
        </p:nvSpPr>
        <p:spPr/>
        <p:txBody>
          <a:bodyPr/>
          <a:lstStyle/>
          <a:p>
            <a:fld id="{714BF2E0-EE3B-6A4E-9FB9-82DE86E1F02F}" type="slidenum">
              <a:rPr lang="en-US" smtClean="0"/>
              <a:pPr/>
              <a:t>7</a:t>
            </a:fld>
            <a:endParaRPr lang="en-US" dirty="0"/>
          </a:p>
        </p:txBody>
      </p:sp>
      <p:pic>
        <p:nvPicPr>
          <p:cNvPr id="4" name="Content Placeholder 6">
            <a:extLst>
              <a:ext uri="{FF2B5EF4-FFF2-40B4-BE49-F238E27FC236}">
                <a16:creationId xmlns:a16="http://schemas.microsoft.com/office/drawing/2014/main" id="{33776506-E0D8-B1E4-210B-9C02A66DC43D}"/>
              </a:ext>
            </a:extLst>
          </p:cNvPr>
          <p:cNvPicPr>
            <a:picLocks noChangeAspect="1"/>
          </p:cNvPicPr>
          <p:nvPr/>
        </p:nvPicPr>
        <p:blipFill rotWithShape="1">
          <a:blip r:embed="rId2"/>
          <a:srcRect l="38795" t="59280" r="50038" b="25402"/>
          <a:stretch/>
        </p:blipFill>
        <p:spPr>
          <a:xfrm rot="1285973">
            <a:off x="10198452" y="68709"/>
            <a:ext cx="1096605" cy="1107804"/>
          </a:xfrm>
          <a:prstGeom prst="rect">
            <a:avLst/>
          </a:prstGeom>
        </p:spPr>
      </p:pic>
      <p:pic>
        <p:nvPicPr>
          <p:cNvPr id="5" name="Content Placeholder 18">
            <a:extLst>
              <a:ext uri="{FF2B5EF4-FFF2-40B4-BE49-F238E27FC236}">
                <a16:creationId xmlns:a16="http://schemas.microsoft.com/office/drawing/2014/main" id="{2E54DFFB-0ECD-D25A-FECD-FA29239AC597}"/>
              </a:ext>
            </a:extLst>
          </p:cNvPr>
          <p:cNvPicPr>
            <a:picLocks noChangeAspect="1"/>
          </p:cNvPicPr>
          <p:nvPr/>
        </p:nvPicPr>
        <p:blipFill>
          <a:blip r:embed="rId3"/>
          <a:srcRect/>
          <a:stretch/>
        </p:blipFill>
        <p:spPr>
          <a:xfrm rot="20341771">
            <a:off x="10319364" y="-453214"/>
            <a:ext cx="1838752" cy="1838752"/>
          </a:xfrm>
          <a:prstGeom prst="rect">
            <a:avLst/>
          </a:prstGeom>
        </p:spPr>
      </p:pic>
      <p:pic>
        <p:nvPicPr>
          <p:cNvPr id="7" name="Content Placeholder 18">
            <a:extLst>
              <a:ext uri="{FF2B5EF4-FFF2-40B4-BE49-F238E27FC236}">
                <a16:creationId xmlns:a16="http://schemas.microsoft.com/office/drawing/2014/main" id="{72DE29AD-2D2A-0746-A442-E1F0564F4B56}"/>
              </a:ext>
            </a:extLst>
          </p:cNvPr>
          <p:cNvPicPr>
            <a:picLocks noChangeAspect="1"/>
          </p:cNvPicPr>
          <p:nvPr/>
        </p:nvPicPr>
        <p:blipFill>
          <a:blip r:embed="rId3"/>
          <a:srcRect/>
          <a:stretch/>
        </p:blipFill>
        <p:spPr>
          <a:xfrm rot="887815">
            <a:off x="10600780" y="148976"/>
            <a:ext cx="1221359" cy="1221359"/>
          </a:xfrm>
          <a:prstGeom prst="rect">
            <a:avLst/>
          </a:prstGeom>
        </p:spPr>
      </p:pic>
      <p:pic>
        <p:nvPicPr>
          <p:cNvPr id="8" name="Graphic 7" descr="Badge Question Mark with solid fill">
            <a:extLst>
              <a:ext uri="{FF2B5EF4-FFF2-40B4-BE49-F238E27FC236}">
                <a16:creationId xmlns:a16="http://schemas.microsoft.com/office/drawing/2014/main" id="{57CBDE58-886E-8403-534E-4147B09C92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9749" y="1506047"/>
            <a:ext cx="685390" cy="677712"/>
          </a:xfrm>
          <a:prstGeom prst="rect">
            <a:avLst/>
          </a:prstGeom>
        </p:spPr>
      </p:pic>
    </p:spTree>
    <p:extLst>
      <p:ext uri="{BB962C8B-B14F-4D97-AF65-F5344CB8AC3E}">
        <p14:creationId xmlns:p14="http://schemas.microsoft.com/office/powerpoint/2010/main" val="302563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57200" y="685800"/>
            <a:ext cx="9774195" cy="1004888"/>
          </a:xfrm>
        </p:spPr>
        <p:txBody>
          <a:bodyPr rtlCol="0">
            <a:normAutofit/>
          </a:bodyPr>
          <a:lstStyle/>
          <a:p>
            <a:r>
              <a:rPr lang="en" dirty="0"/>
              <a:t>Assessment</a:t>
            </a:r>
          </a:p>
        </p:txBody>
      </p:sp>
      <p:sp>
        <p:nvSpPr>
          <p:cNvPr id="3" name="Espace réservé du contenu 2"/>
          <p:cNvSpPr>
            <a:spLocks noGrp="1"/>
          </p:cNvSpPr>
          <p:nvPr>
            <p:ph idx="1"/>
          </p:nvPr>
        </p:nvSpPr>
        <p:spPr>
          <a:xfrm>
            <a:off x="1148654" y="1690688"/>
            <a:ext cx="10586146" cy="4130332"/>
          </a:xfrm>
        </p:spPr>
        <p:txBody>
          <a:bodyPr vert="horz" lIns="0" tIns="0" rIns="0" bIns="0" rtlCol="0" anchor="t">
            <a:normAutofit/>
          </a:bodyPr>
          <a:lstStyle/>
          <a:p>
            <a:pPr marL="0" indent="0">
              <a:buNone/>
            </a:pPr>
            <a:r>
              <a:rPr lang="en" sz="2400" b="1" dirty="0"/>
              <a:t>How to manage bleeding?</a:t>
            </a:r>
            <a:endParaRPr lang="fr-FR" sz="2400" b="1" dirty="0"/>
          </a:p>
          <a:p>
            <a:pPr marL="0" indent="0">
              <a:buNone/>
            </a:pPr>
            <a:r>
              <a:rPr lang="en" b="1" dirty="0">
                <a:solidFill>
                  <a:srgbClr val="BE3547"/>
                </a:solidFill>
              </a:rPr>
              <a:t>Severity</a:t>
            </a:r>
            <a:endParaRPr lang="fr-FR" b="1" dirty="0">
              <a:solidFill>
                <a:srgbClr val="BE3547"/>
              </a:solidFill>
            </a:endParaRPr>
          </a:p>
          <a:p>
            <a:pPr marL="179705" indent="-179705"/>
            <a:r>
              <a:rPr lang="en" dirty="0"/>
              <a:t>Massive bleeding can cause shock, usually defined as follows:</a:t>
            </a:r>
            <a:endParaRPr lang="en" dirty="0">
              <a:cs typeface="Arial" panose="020B0604020202020204" pitchFamily="34" charset="0"/>
            </a:endParaRPr>
          </a:p>
          <a:p>
            <a:pPr marL="359410" lvl="1" indent="-179705"/>
            <a:r>
              <a:rPr lang="en" dirty="0"/>
              <a:t>bleeding &gt; 150 mL/min </a:t>
            </a:r>
            <a:endParaRPr lang="en" dirty="0">
              <a:cs typeface="Arial" panose="020B0604020202020204" pitchFamily="34" charset="0"/>
            </a:endParaRPr>
          </a:p>
          <a:p>
            <a:pPr marL="359410" lvl="1" indent="-179705"/>
            <a:r>
              <a:rPr lang="en" dirty="0"/>
              <a:t>&gt; 50% blood volume loss in 3 hours </a:t>
            </a:r>
            <a:endParaRPr lang="en" dirty="0">
              <a:cs typeface="Arial" panose="020B0604020202020204" pitchFamily="34" charset="0"/>
            </a:endParaRPr>
          </a:p>
          <a:p>
            <a:pPr marL="359410" lvl="1" indent="-179705"/>
            <a:r>
              <a:rPr lang="en" dirty="0">
                <a:latin typeface="Arial"/>
                <a:cs typeface="Arial"/>
              </a:rPr>
              <a:t>more pragmatically, blood loss leading to shock syndrome (</a:t>
            </a:r>
            <a:r>
              <a:rPr lang="en" u="sng" dirty="0">
                <a:latin typeface="Arial"/>
                <a:cs typeface="Arial"/>
              </a:rPr>
              <a:t>rare in FVD</a:t>
            </a:r>
            <a:r>
              <a:rPr lang="en" dirty="0">
                <a:latin typeface="Arial"/>
                <a:cs typeface="Arial"/>
              </a:rPr>
              <a:t>)</a:t>
            </a:r>
          </a:p>
          <a:p>
            <a:pPr marL="539750" lvl="2" indent="-179705"/>
            <a:endParaRPr lang="fr-FR" dirty="0">
              <a:cs typeface="Arial" panose="020B0604020202020204" pitchFamily="34" charset="0"/>
            </a:endParaRPr>
          </a:p>
        </p:txBody>
      </p:sp>
      <p:sp>
        <p:nvSpPr>
          <p:cNvPr id="2" name="Slide Number Placeholder 1">
            <a:extLst>
              <a:ext uri="{FF2B5EF4-FFF2-40B4-BE49-F238E27FC236}">
                <a16:creationId xmlns:a16="http://schemas.microsoft.com/office/drawing/2014/main" id="{7835AEB8-0D65-4143-B4EE-8A22EE08C233}"/>
              </a:ext>
            </a:extLst>
          </p:cNvPr>
          <p:cNvSpPr>
            <a:spLocks noGrp="1"/>
          </p:cNvSpPr>
          <p:nvPr>
            <p:ph type="sldNum" sz="quarter" idx="12"/>
          </p:nvPr>
        </p:nvSpPr>
        <p:spPr/>
        <p:txBody>
          <a:bodyPr/>
          <a:lstStyle/>
          <a:p>
            <a:fld id="{714BF2E0-EE3B-6A4E-9FB9-82DE86E1F02F}" type="slidenum">
              <a:rPr lang="en-US" smtClean="0"/>
              <a:pPr/>
              <a:t>8</a:t>
            </a:fld>
            <a:endParaRPr lang="en-US" dirty="0"/>
          </a:p>
        </p:txBody>
      </p:sp>
      <p:pic>
        <p:nvPicPr>
          <p:cNvPr id="4" name="Content Placeholder 6">
            <a:extLst>
              <a:ext uri="{FF2B5EF4-FFF2-40B4-BE49-F238E27FC236}">
                <a16:creationId xmlns:a16="http://schemas.microsoft.com/office/drawing/2014/main" id="{A6B6385A-D090-936B-DBD7-6B0FC9E20C25}"/>
              </a:ext>
            </a:extLst>
          </p:cNvPr>
          <p:cNvPicPr>
            <a:picLocks noChangeAspect="1"/>
          </p:cNvPicPr>
          <p:nvPr/>
        </p:nvPicPr>
        <p:blipFill rotWithShape="1">
          <a:blip r:embed="rId3"/>
          <a:srcRect l="38795" t="59280" r="50038" b="25402"/>
          <a:stretch/>
        </p:blipFill>
        <p:spPr>
          <a:xfrm rot="1285973">
            <a:off x="10198452" y="68709"/>
            <a:ext cx="1096605" cy="1107804"/>
          </a:xfrm>
          <a:prstGeom prst="rect">
            <a:avLst/>
          </a:prstGeom>
        </p:spPr>
      </p:pic>
      <p:pic>
        <p:nvPicPr>
          <p:cNvPr id="5" name="Content Placeholder 18">
            <a:extLst>
              <a:ext uri="{FF2B5EF4-FFF2-40B4-BE49-F238E27FC236}">
                <a16:creationId xmlns:a16="http://schemas.microsoft.com/office/drawing/2014/main" id="{D09994D7-1F02-8612-E335-45D093062D05}"/>
              </a:ext>
            </a:extLst>
          </p:cNvPr>
          <p:cNvPicPr>
            <a:picLocks noChangeAspect="1"/>
          </p:cNvPicPr>
          <p:nvPr/>
        </p:nvPicPr>
        <p:blipFill>
          <a:blip r:embed="rId4"/>
          <a:srcRect/>
          <a:stretch/>
        </p:blipFill>
        <p:spPr>
          <a:xfrm rot="20341771">
            <a:off x="10319364" y="-453214"/>
            <a:ext cx="1838752" cy="1838752"/>
          </a:xfrm>
          <a:prstGeom prst="rect">
            <a:avLst/>
          </a:prstGeom>
        </p:spPr>
      </p:pic>
      <p:pic>
        <p:nvPicPr>
          <p:cNvPr id="7" name="Content Placeholder 18">
            <a:extLst>
              <a:ext uri="{FF2B5EF4-FFF2-40B4-BE49-F238E27FC236}">
                <a16:creationId xmlns:a16="http://schemas.microsoft.com/office/drawing/2014/main" id="{C099E1A8-18D8-CF05-4DBE-6F4BC746C9B4}"/>
              </a:ext>
            </a:extLst>
          </p:cNvPr>
          <p:cNvPicPr>
            <a:picLocks noChangeAspect="1"/>
          </p:cNvPicPr>
          <p:nvPr/>
        </p:nvPicPr>
        <p:blipFill>
          <a:blip r:embed="rId4"/>
          <a:srcRect/>
          <a:stretch/>
        </p:blipFill>
        <p:spPr>
          <a:xfrm rot="887815">
            <a:off x="10600780" y="148976"/>
            <a:ext cx="1221359" cy="1221359"/>
          </a:xfrm>
          <a:prstGeom prst="rect">
            <a:avLst/>
          </a:prstGeom>
        </p:spPr>
      </p:pic>
      <p:pic>
        <p:nvPicPr>
          <p:cNvPr id="8" name="Graphic 7" descr="Badge Question Mark with solid fill">
            <a:extLst>
              <a:ext uri="{FF2B5EF4-FFF2-40B4-BE49-F238E27FC236}">
                <a16:creationId xmlns:a16="http://schemas.microsoft.com/office/drawing/2014/main" id="{1ACC30DE-B5FB-A3EA-37DE-A786C99557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749" y="1506047"/>
            <a:ext cx="685390" cy="677712"/>
          </a:xfrm>
          <a:prstGeom prst="rect">
            <a:avLst/>
          </a:prstGeom>
        </p:spPr>
      </p:pic>
    </p:spTree>
    <p:extLst>
      <p:ext uri="{BB962C8B-B14F-4D97-AF65-F5344CB8AC3E}">
        <p14:creationId xmlns:p14="http://schemas.microsoft.com/office/powerpoint/2010/main" val="83122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17662" y="3799301"/>
            <a:ext cx="2018349" cy="1887123"/>
          </a:xfrm>
          <a:prstGeom prst="roundRect">
            <a:avLst>
              <a:gd name="adj" fmla="val 9889"/>
            </a:avLst>
          </a:prstGeom>
          <a:solidFill>
            <a:srgbClr val="E05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76859" y="3799302"/>
            <a:ext cx="1614007" cy="646331"/>
          </a:xfrm>
          <a:prstGeom prst="rect">
            <a:avLst/>
          </a:prstGeom>
        </p:spPr>
        <p:txBody>
          <a:bodyPr wrap="square">
            <a:spAutoFit/>
          </a:bodyPr>
          <a:lstStyle/>
          <a:p>
            <a:pPr algn="ctr"/>
            <a:r>
              <a:rPr lang="en" b="1" dirty="0">
                <a:solidFill>
                  <a:schemeClr val="bg1"/>
                </a:solidFill>
                <a:latin typeface="Arial" panose="020B0604020202020204" pitchFamily="34" charset="0"/>
                <a:cs typeface="Arial" panose="020B0604020202020204" pitchFamily="34" charset="0"/>
              </a:rPr>
              <a:t>Stabilizing the patient </a:t>
            </a:r>
          </a:p>
        </p:txBody>
      </p:sp>
      <p:sp>
        <p:nvSpPr>
          <p:cNvPr id="6" name="Rectangle 5"/>
          <p:cNvSpPr/>
          <p:nvPr/>
        </p:nvSpPr>
        <p:spPr>
          <a:xfrm>
            <a:off x="2777439" y="3800458"/>
            <a:ext cx="4116155" cy="1200329"/>
          </a:xfrm>
          <a:prstGeom prst="rect">
            <a:avLst/>
          </a:prstGeom>
        </p:spPr>
        <p:txBody>
          <a:bodyPr wrap="square" lIns="91440" tIns="45720" rIns="91440" bIns="45720" anchor="t">
            <a:spAutoFit/>
          </a:bodyPr>
          <a:lstStyle/>
          <a:p>
            <a:pPr marL="285750" indent="-285750">
              <a:buClr>
                <a:srgbClr val="E05972"/>
              </a:buClr>
              <a:buFont typeface="Arial" panose="020B0604020202020204" pitchFamily="34" charset="0"/>
              <a:buChar char="•"/>
            </a:pPr>
            <a:r>
              <a:rPr lang="en" dirty="0">
                <a:solidFill>
                  <a:srgbClr val="00205C"/>
                </a:solidFill>
                <a:latin typeface="Arial" panose="020B0604020202020204" pitchFamily="34" charset="0"/>
                <a:cs typeface="Arial" panose="020B0604020202020204" pitchFamily="34" charset="0"/>
              </a:rPr>
              <a:t>Place 2 large bore IV or IO venous port</a:t>
            </a:r>
          </a:p>
          <a:p>
            <a:pPr marL="285750" indent="-285750">
              <a:buClr>
                <a:srgbClr val="E05972"/>
              </a:buClr>
              <a:buFont typeface="Arial" panose="020B0604020202020204" pitchFamily="34" charset="0"/>
              <a:buChar char="•"/>
            </a:pPr>
            <a:r>
              <a:rPr lang="en-US" dirty="0">
                <a:solidFill>
                  <a:srgbClr val="00205C"/>
                </a:solidFill>
                <a:latin typeface="Arial"/>
                <a:cs typeface="Arial"/>
              </a:rPr>
              <a:t>Measure Hb, platelets and coagulation studies</a:t>
            </a:r>
            <a:endParaRPr lang="en" dirty="0">
              <a:solidFill>
                <a:srgbClr val="00205C"/>
              </a:solidFill>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3"/>
          <a:stretch>
            <a:fillRect/>
          </a:stretch>
        </p:blipFill>
        <p:spPr>
          <a:xfrm>
            <a:off x="10080004" y="4019238"/>
            <a:ext cx="1379538" cy="1474317"/>
          </a:xfrm>
          <a:prstGeom prst="rect">
            <a:avLst/>
          </a:prstGeom>
        </p:spPr>
      </p:pic>
      <p:sp>
        <p:nvSpPr>
          <p:cNvPr id="9" name="Rectangle 8"/>
          <p:cNvSpPr/>
          <p:nvPr/>
        </p:nvSpPr>
        <p:spPr>
          <a:xfrm>
            <a:off x="7390108" y="4235087"/>
            <a:ext cx="2948676" cy="1477328"/>
          </a:xfrm>
          <a:prstGeom prst="rect">
            <a:avLst/>
          </a:prstGeom>
        </p:spPr>
        <p:txBody>
          <a:bodyPr wrap="square" lIns="91440" tIns="45720" rIns="91440" bIns="45720" anchor="t">
            <a:spAutoFit/>
          </a:bodyPr>
          <a:lstStyle/>
          <a:p>
            <a:pPr marL="285750" indent="-285750">
              <a:buClr>
                <a:srgbClr val="E05972"/>
              </a:buClr>
              <a:buFont typeface="Arial" panose="020B0604020202020204" pitchFamily="34" charset="0"/>
              <a:buChar char="•"/>
            </a:pPr>
            <a:r>
              <a:rPr lang="en" dirty="0">
                <a:solidFill>
                  <a:srgbClr val="00205C"/>
                </a:solidFill>
                <a:latin typeface="Arial" panose="020B0604020202020204" pitchFamily="34" charset="0"/>
                <a:cs typeface="Arial" panose="020B0604020202020204" pitchFamily="34" charset="0"/>
              </a:rPr>
              <a:t>Administer a bolus of crystalloid fluid</a:t>
            </a:r>
          </a:p>
          <a:p>
            <a:pPr marL="285750" indent="-285750">
              <a:buClr>
                <a:srgbClr val="E05972"/>
              </a:buClr>
              <a:buFont typeface="Arial" panose="020B0604020202020204" pitchFamily="34" charset="0"/>
              <a:buChar char="•"/>
            </a:pPr>
            <a:r>
              <a:rPr lang="en" dirty="0">
                <a:solidFill>
                  <a:srgbClr val="00205C"/>
                </a:solidFill>
                <a:latin typeface="Arial"/>
                <a:cs typeface="Arial"/>
              </a:rPr>
              <a:t>Warm the patient (emergency blanket, blankets)</a:t>
            </a:r>
          </a:p>
        </p:txBody>
      </p:sp>
      <p:sp>
        <p:nvSpPr>
          <p:cNvPr id="21" name="Espace réservé du contenu 2"/>
          <p:cNvSpPr>
            <a:spLocks noGrp="1"/>
          </p:cNvSpPr>
          <p:nvPr>
            <p:ph idx="1"/>
          </p:nvPr>
        </p:nvSpPr>
        <p:spPr>
          <a:xfrm>
            <a:off x="472400" y="3282405"/>
            <a:ext cx="11277600" cy="488849"/>
          </a:xfrm>
        </p:spPr>
        <p:txBody>
          <a:bodyPr>
            <a:noAutofit/>
          </a:bodyPr>
          <a:lstStyle/>
          <a:p>
            <a:r>
              <a:rPr lang="en" dirty="0"/>
              <a:t>Structured approach (oSoC)</a:t>
            </a:r>
          </a:p>
        </p:txBody>
      </p:sp>
      <p:sp>
        <p:nvSpPr>
          <p:cNvPr id="3" name="Rectangle à coins arrondis 2"/>
          <p:cNvSpPr/>
          <p:nvPr/>
        </p:nvSpPr>
        <p:spPr>
          <a:xfrm>
            <a:off x="2760811" y="3799301"/>
            <a:ext cx="4357104" cy="1887124"/>
          </a:xfrm>
          <a:prstGeom prst="roundRect">
            <a:avLst>
              <a:gd name="adj" fmla="val 7769"/>
            </a:avLst>
          </a:prstGeom>
          <a:noFill/>
          <a:ln>
            <a:solidFill>
              <a:srgbClr val="E05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7329695" y="3793950"/>
            <a:ext cx="4365567" cy="1868633"/>
          </a:xfrm>
          <a:prstGeom prst="roundRect">
            <a:avLst>
              <a:gd name="adj" fmla="val 7769"/>
            </a:avLst>
          </a:prstGeom>
          <a:noFill/>
          <a:ln>
            <a:solidFill>
              <a:srgbClr val="E05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illustrations, cliparts, dessins animés et icônes de femme infectée dans un hôpital - mala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91" y="4460570"/>
            <a:ext cx="1324542" cy="1144906"/>
          </a:xfrm>
          <a:prstGeom prst="roundRect">
            <a:avLst/>
          </a:prstGeom>
          <a:noFill/>
          <a:extLst>
            <a:ext uri="{909E8E84-426E-40DD-AFC4-6F175D3DCCD1}">
              <a14:hiddenFill xmlns:a14="http://schemas.microsoft.com/office/drawing/2010/main">
                <a:solidFill>
                  <a:srgbClr val="FFFFFF"/>
                </a:solidFill>
              </a14:hiddenFill>
            </a:ext>
          </a:extLst>
        </p:spPr>
      </p:pic>
      <p:sp>
        <p:nvSpPr>
          <p:cNvPr id="36" name="Flèche droite 35"/>
          <p:cNvSpPr/>
          <p:nvPr/>
        </p:nvSpPr>
        <p:spPr>
          <a:xfrm>
            <a:off x="2472321" y="4235087"/>
            <a:ext cx="252180" cy="605803"/>
          </a:xfrm>
          <a:prstGeom prst="rightArrow">
            <a:avLst/>
          </a:prstGeom>
          <a:solidFill>
            <a:srgbClr val="E059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a:solidFill>
                <a:schemeClr val="bg1"/>
              </a:solidFill>
              <a:latin typeface="Arial" panose="020B0604020202020204" pitchFamily="34" charset="0"/>
              <a:cs typeface="Arial" panose="020B0604020202020204" pitchFamily="34" charset="0"/>
            </a:endParaRPr>
          </a:p>
        </p:txBody>
      </p:sp>
      <p:sp>
        <p:nvSpPr>
          <p:cNvPr id="37" name="Text Placeholder 9">
            <a:extLst>
              <a:ext uri="{FF2B5EF4-FFF2-40B4-BE49-F238E27FC236}">
                <a16:creationId xmlns:a16="http://schemas.microsoft.com/office/drawing/2014/main" id="{7538981E-E0ED-558D-D1F7-E5B3152DAA25}"/>
              </a:ext>
            </a:extLst>
          </p:cNvPr>
          <p:cNvSpPr txBox="1">
            <a:spLocks/>
          </p:cNvSpPr>
          <p:nvPr/>
        </p:nvSpPr>
        <p:spPr>
          <a:xfrm>
            <a:off x="436247" y="1366082"/>
            <a:ext cx="11277600" cy="1786558"/>
          </a:xfrm>
          <a:prstGeom prst="rect">
            <a:avLst/>
          </a:prstGeom>
        </p:spPr>
        <p:txBody>
          <a:bodyPr lIns="91440" tIns="45720" rIns="91440" bIns="45720" anchor="t">
            <a:normAutofit/>
          </a:bodyPr>
          <a:lstStyle>
            <a:lvl1pPr marL="180000" indent="-180000" algn="l" defTabSz="914400" rtl="0" eaLnBrk="1" latinLnBrk="0" hangingPunct="1">
              <a:lnSpc>
                <a:spcPct val="100000"/>
              </a:lnSpc>
              <a:spcBef>
                <a:spcPts val="1000"/>
              </a:spcBef>
              <a:buClr>
                <a:srgbClr val="E05972"/>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1pPr>
            <a:lvl2pPr marL="360000" indent="-180000" algn="l" defTabSz="914400" rtl="0" eaLnBrk="1" latinLnBrk="0" hangingPunct="1">
              <a:lnSpc>
                <a:spcPct val="100000"/>
              </a:lnSpc>
              <a:spcBef>
                <a:spcPts val="500"/>
              </a:spcBef>
              <a:buClr>
                <a:srgbClr val="99D7DF"/>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2pPr>
            <a:lvl3pPr marL="54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3pPr>
            <a:lvl4pPr marL="72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4pPr>
            <a:lvl5pPr marL="90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r>
              <a:rPr lang="en" dirty="0"/>
              <a:t>Prevention</a:t>
            </a:r>
            <a:endParaRPr lang="en-US"/>
          </a:p>
          <a:p>
            <a:pPr marL="359410" lvl="1" indent="-179705"/>
            <a:r>
              <a:rPr lang="en-US" dirty="0">
                <a:latin typeface="Arial"/>
                <a:cs typeface="Arial"/>
              </a:rPr>
              <a:t>In critically ill patients at high risk of bleeding (bleeding diathesis (</a:t>
            </a:r>
            <a:r>
              <a:rPr lang="en-US" err="1">
                <a:latin typeface="Arial"/>
                <a:cs typeface="Arial"/>
              </a:rPr>
              <a:t>eg</a:t>
            </a:r>
            <a:r>
              <a:rPr lang="en-US" dirty="0">
                <a:latin typeface="Arial"/>
                <a:cs typeface="Arial"/>
              </a:rPr>
              <a:t> platelet &lt;50,000, INR &gt;1.5, APTT &gt;2 times control value), chronic liver disease, occult GI bleeding, glucocorticoid therapy, mechanical ventilation): p</a:t>
            </a:r>
            <a:r>
              <a:rPr lang="en-US" u="sng" dirty="0">
                <a:latin typeface="Arial"/>
                <a:cs typeface="Arial"/>
              </a:rPr>
              <a:t>roton pump inhibitor (PPI) or H2 receptor blocker</a:t>
            </a:r>
          </a:p>
          <a:p>
            <a:pPr marL="179705" lvl="1" indent="0">
              <a:buNone/>
            </a:pPr>
            <a:r>
              <a:rPr lang="en-US" b="1" i="1" dirty="0">
                <a:solidFill>
                  <a:srgbClr val="E05972"/>
                </a:solidFill>
                <a:latin typeface="Arial"/>
                <a:cs typeface="Arial"/>
              </a:rPr>
              <a:t> Ranitidine: </a:t>
            </a:r>
            <a:r>
              <a:rPr lang="en-US" dirty="0">
                <a:solidFill>
                  <a:srgbClr val="E05972"/>
                </a:solidFill>
                <a:latin typeface="Arial"/>
                <a:cs typeface="Arial"/>
              </a:rPr>
              <a:t>be careful – IV doses and oral doses are not equivalent</a:t>
            </a:r>
            <a:endParaRPr lang="en-US" dirty="0">
              <a:latin typeface="Arial"/>
              <a:cs typeface="Arial"/>
            </a:endParaRPr>
          </a:p>
        </p:txBody>
      </p:sp>
      <p:sp>
        <p:nvSpPr>
          <p:cNvPr id="38" name="Titre 1"/>
          <p:cNvSpPr>
            <a:spLocks noGrp="1"/>
          </p:cNvSpPr>
          <p:nvPr>
            <p:ph type="title"/>
          </p:nvPr>
        </p:nvSpPr>
        <p:spPr>
          <a:xfrm>
            <a:off x="457200" y="646611"/>
            <a:ext cx="9774195" cy="1004888"/>
          </a:xfrm>
        </p:spPr>
        <p:txBody>
          <a:bodyPr>
            <a:normAutofit/>
          </a:bodyPr>
          <a:lstStyle/>
          <a:p>
            <a:r>
              <a:rPr lang="en" dirty="0"/>
              <a:t>Haemorrhage management</a:t>
            </a:r>
          </a:p>
        </p:txBody>
      </p:sp>
      <p:pic>
        <p:nvPicPr>
          <p:cNvPr id="39" name="Content Placeholder 6">
            <a:extLst>
              <a:ext uri="{FF2B5EF4-FFF2-40B4-BE49-F238E27FC236}">
                <a16:creationId xmlns:a16="http://schemas.microsoft.com/office/drawing/2014/main" id="{86E6A84B-4F5B-F287-E4E9-91859497C79B}"/>
              </a:ext>
            </a:extLst>
          </p:cNvPr>
          <p:cNvPicPr>
            <a:picLocks noChangeAspect="1"/>
          </p:cNvPicPr>
          <p:nvPr/>
        </p:nvPicPr>
        <p:blipFill rotWithShape="1">
          <a:blip r:embed="rId5"/>
          <a:srcRect l="38795" t="59280" r="50038" b="25402"/>
          <a:stretch/>
        </p:blipFill>
        <p:spPr>
          <a:xfrm rot="1285973">
            <a:off x="10198452" y="68709"/>
            <a:ext cx="1096605" cy="1107804"/>
          </a:xfrm>
          <a:prstGeom prst="rect">
            <a:avLst/>
          </a:prstGeom>
        </p:spPr>
      </p:pic>
      <p:pic>
        <p:nvPicPr>
          <p:cNvPr id="40" name="Content Placeholder 18">
            <a:extLst>
              <a:ext uri="{FF2B5EF4-FFF2-40B4-BE49-F238E27FC236}">
                <a16:creationId xmlns:a16="http://schemas.microsoft.com/office/drawing/2014/main" id="{58878379-DA23-A575-6086-B4C137B6FD10}"/>
              </a:ext>
            </a:extLst>
          </p:cNvPr>
          <p:cNvPicPr>
            <a:picLocks noChangeAspect="1"/>
          </p:cNvPicPr>
          <p:nvPr/>
        </p:nvPicPr>
        <p:blipFill>
          <a:blip r:embed="rId6"/>
          <a:srcRect/>
          <a:stretch/>
        </p:blipFill>
        <p:spPr>
          <a:xfrm rot="887815">
            <a:off x="10600780" y="148976"/>
            <a:ext cx="1221359" cy="1221359"/>
          </a:xfrm>
          <a:prstGeom prst="rect">
            <a:avLst/>
          </a:prstGeom>
        </p:spPr>
      </p:pic>
      <p:pic>
        <p:nvPicPr>
          <p:cNvPr id="7" name="Picture 2" descr="Secondary Administration Set With Standard Bore Tubing 35&quot;, Universal Spike  Drip Chamber 20mL"/>
          <p:cNvPicPr>
            <a:picLocks noChangeAspect="1" noChangeArrowheads="1"/>
          </p:cNvPicPr>
          <p:nvPr/>
        </p:nvPicPr>
        <p:blipFill rotWithShape="1">
          <a:blip r:embed="rId7">
            <a:extLst>
              <a:ext uri="{28A0092B-C50C-407E-A947-70E740481C1C}">
                <a14:useLocalDpi xmlns:a14="http://schemas.microsoft.com/office/drawing/2010/main" val="0"/>
              </a:ext>
            </a:extLst>
          </a:blip>
          <a:srcRect t="25143" b="20914"/>
          <a:stretch/>
        </p:blipFill>
        <p:spPr bwMode="auto">
          <a:xfrm>
            <a:off x="5250325" y="4863619"/>
            <a:ext cx="1239081" cy="6683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oie veineuse périphérique en urgence : grands principes et petites astuces pour infirmières"/>
          <p:cNvPicPr>
            <a:picLocks noChangeAspect="1" noChangeArrowheads="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398596" y="4896327"/>
            <a:ext cx="1529376" cy="67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86722"/>
      </p:ext>
    </p:extLst>
  </p:cSld>
  <p:clrMapOvr>
    <a:masterClrMapping/>
  </p:clrMapOvr>
</p:sld>
</file>

<file path=ppt/theme/theme1.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4" id="{3F25244E-52AF-8143-94B2-477AFE317D0A}" vid="{A3F7D523-2150-B74B-9B4D-93970DBDB0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d1cfde-dc9f-4e1b-a2b0-3af2c217950b">
      <Terms xmlns="http://schemas.microsoft.com/office/infopath/2007/PartnerControls"/>
    </lcf76f155ced4ddcb4097134ff3c332f>
    <TaxCatchAll xmlns="5f3c8fab-e837-4e91-b3e4-7f9e038d9e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32682F4F9C1D44A6C609BC469A6292" ma:contentTypeVersion="17" ma:contentTypeDescription="Create a new document." ma:contentTypeScope="" ma:versionID="30c7517598464147f84e7802902601bf">
  <xsd:schema xmlns:xsd="http://www.w3.org/2001/XMLSchema" xmlns:xs="http://www.w3.org/2001/XMLSchema" xmlns:p="http://schemas.microsoft.com/office/2006/metadata/properties" xmlns:ns2="7cd1cfde-dc9f-4e1b-a2b0-3af2c217950b" xmlns:ns3="5f3c8fab-e837-4e91-b3e4-7f9e038d9ed0" targetNamespace="http://schemas.microsoft.com/office/2006/metadata/properties" ma:root="true" ma:fieldsID="eaf68c17da81171327f46a685f292c0d" ns2:_="" ns3:_="">
    <xsd:import namespace="7cd1cfde-dc9f-4e1b-a2b0-3af2c217950b"/>
    <xsd:import namespace="5f3c8fab-e837-4e91-b3e4-7f9e038d9e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d1cfde-dc9f-4e1b-a2b0-3af2c2179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3c8fab-e837-4e91-b3e4-7f9e038d9e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accf4b4-01bd-4738-b8a2-2aff6d32cbd3}" ma:internalName="TaxCatchAll" ma:showField="CatchAllData" ma:web="5f3c8fab-e837-4e91-b3e4-7f9e038d9e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178AFA-95D5-452F-8D73-06632859EF45}">
  <ds:schemaRefs>
    <ds:schemaRef ds:uri="http://schemas.microsoft.com/office/2006/metadata/properties"/>
    <ds:schemaRef ds:uri="http://schemas.microsoft.com/office/infopath/2007/PartnerControls"/>
    <ds:schemaRef ds:uri="7cd1cfde-dc9f-4e1b-a2b0-3af2c217950b"/>
    <ds:schemaRef ds:uri="5f3c8fab-e837-4e91-b3e4-7f9e038d9ed0"/>
  </ds:schemaRefs>
</ds:datastoreItem>
</file>

<file path=customXml/itemProps2.xml><?xml version="1.0" encoding="utf-8"?>
<ds:datastoreItem xmlns:ds="http://schemas.openxmlformats.org/officeDocument/2006/customXml" ds:itemID="{75D55861-EE0A-4184-B66E-3119D9D7CEEC}">
  <ds:schemaRefs>
    <ds:schemaRef ds:uri="http://schemas.microsoft.com/sharepoint/v3/contenttype/forms"/>
  </ds:schemaRefs>
</ds:datastoreItem>
</file>

<file path=customXml/itemProps3.xml><?xml version="1.0" encoding="utf-8"?>
<ds:datastoreItem xmlns:ds="http://schemas.openxmlformats.org/officeDocument/2006/customXml" ds:itemID="{C71DE731-8DF2-468A-9A8C-89D5B3770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d1cfde-dc9f-4e1b-a2b0-3af2c217950b"/>
    <ds:schemaRef ds:uri="5f3c8fab-e837-4e91-b3e4-7f9e038d9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9258</TotalTime>
  <Words>917</Words>
  <Application>Microsoft Office PowerPoint</Application>
  <PresentationFormat>Grand écran</PresentationFormat>
  <Paragraphs>156</Paragraphs>
  <Slides>14</Slides>
  <Notes>5</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  Haemorrhage Management </vt:lpstr>
      <vt:lpstr>Life-saving management for Filovirus Disease patients:  Three key interventions </vt:lpstr>
      <vt:lpstr>Learning objectives</vt:lpstr>
      <vt:lpstr>Presentation outline</vt:lpstr>
      <vt:lpstr>History of bleeding in Ebola and Marburg Disease</vt:lpstr>
      <vt:lpstr>History of bleeding in Ebola and Marburg Disease</vt:lpstr>
      <vt:lpstr>Assessment</vt:lpstr>
      <vt:lpstr>Assessment</vt:lpstr>
      <vt:lpstr>Haemorrhage management</vt:lpstr>
      <vt:lpstr>Haemorrhage management – in patients with GI bleeding</vt:lpstr>
      <vt:lpstr>Haemorrhage management</vt:lpstr>
      <vt:lpstr>Monitoring</vt:lpstr>
      <vt:lpstr>Monitoring</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World Health Organization</dc:creator>
  <cp:keywords/>
  <dc:description/>
  <cp:lastModifiedBy>User</cp:lastModifiedBy>
  <cp:revision>253</cp:revision>
  <dcterms:created xsi:type="dcterms:W3CDTF">2022-01-05T17:32:59Z</dcterms:created>
  <dcterms:modified xsi:type="dcterms:W3CDTF">2023-07-16T02:58:56Z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0x010100C132682F4F9C1D44A6C609BC469A6292</vt:lpwstr>
  </property>
  <property fmtid="{D5CDD505-2E9C-101B-9397-08002B2CF9AE}" pid="3" name="MediaServiceImageTags">
    <vt:lpwstr/>
  </property>
</Properties>
</file>