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20"/>
  </p:notesMasterIdLst>
  <p:sldIdLst>
    <p:sldId id="1761" r:id="rId4"/>
    <p:sldId id="2147471953" r:id="rId5"/>
    <p:sldId id="2147471955" r:id="rId6"/>
    <p:sldId id="3591" r:id="rId7"/>
    <p:sldId id="2147471943" r:id="rId8"/>
    <p:sldId id="2147471942" r:id="rId9"/>
    <p:sldId id="2147471944" r:id="rId10"/>
    <p:sldId id="2147471945" r:id="rId11"/>
    <p:sldId id="2147471946" r:id="rId12"/>
    <p:sldId id="2147471947" r:id="rId13"/>
    <p:sldId id="2147471948" r:id="rId14"/>
    <p:sldId id="2147471949" r:id="rId15"/>
    <p:sldId id="2147471950" r:id="rId16"/>
    <p:sldId id="2147471951" r:id="rId17"/>
    <p:sldId id="2147471952" r:id="rId18"/>
    <p:sldId id="2147471954" r:id="rId1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7DF"/>
    <a:srgbClr val="DDD0E6"/>
    <a:srgbClr val="59C6D0"/>
    <a:srgbClr val="E05972"/>
    <a:srgbClr val="0070C0"/>
    <a:srgbClr val="ABC5E6"/>
    <a:srgbClr val="00205C"/>
    <a:srgbClr val="BE3547"/>
    <a:srgbClr val="329BD5"/>
    <a:srgbClr val="AD9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7EA70-2997-4463-979B-6F5B04878F56}" v="1" dt="2024-10-22T08:47:54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 autoAdjust="0"/>
    <p:restoredTop sz="91429" autoAdjust="0"/>
  </p:normalViewPr>
  <p:slideViewPr>
    <p:cSldViewPr snapToGrid="0" snapToObjects="1">
      <p:cViewPr varScale="1">
        <p:scale>
          <a:sx n="98" d="100"/>
          <a:sy n="9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BERG, Jacob" userId="d2b6e786-4ff3-4b5a-8479-3d986a490105" providerId="ADAL" clId="{EB609726-C163-4D93-8AD2-9B29B8BE6B9A}"/>
    <pc:docChg chg="custSel delSld modSld">
      <pc:chgData name="GOLDBERG, Jacob" userId="d2b6e786-4ff3-4b5a-8479-3d986a490105" providerId="ADAL" clId="{EB609726-C163-4D93-8AD2-9B29B8BE6B9A}" dt="2024-05-30T11:34:18.698" v="207" actId="2696"/>
      <pc:docMkLst>
        <pc:docMk/>
      </pc:docMkLst>
      <pc:sldChg chg="modSp mod">
        <pc:chgData name="GOLDBERG, Jacob" userId="d2b6e786-4ff3-4b5a-8479-3d986a490105" providerId="ADAL" clId="{EB609726-C163-4D93-8AD2-9B29B8BE6B9A}" dt="2024-05-29T14:57:33.101" v="36" actId="20577"/>
        <pc:sldMkLst>
          <pc:docMk/>
          <pc:sldMk cId="2199463524" sldId="3591"/>
        </pc:sldMkLst>
        <pc:spChg chg="mod">
          <ac:chgData name="GOLDBERG, Jacob" userId="d2b6e786-4ff3-4b5a-8479-3d986a490105" providerId="ADAL" clId="{EB609726-C163-4D93-8AD2-9B29B8BE6B9A}" dt="2024-05-29T14:57:33.101" v="36" actId="20577"/>
          <ac:spMkLst>
            <pc:docMk/>
            <pc:sldMk cId="2199463524" sldId="3591"/>
            <ac:spMk id="74" creationId="{00000000-0000-0000-0000-000000000000}"/>
          </ac:spMkLst>
        </pc:spChg>
      </pc:sldChg>
      <pc:sldChg chg="del">
        <pc:chgData name="GOLDBERG, Jacob" userId="d2b6e786-4ff3-4b5a-8479-3d986a490105" providerId="ADAL" clId="{EB609726-C163-4D93-8AD2-9B29B8BE6B9A}" dt="2024-05-30T11:34:18.698" v="207" actId="2696"/>
        <pc:sldMkLst>
          <pc:docMk/>
          <pc:sldMk cId="3749059566" sldId="2147471940"/>
        </pc:sldMkLst>
      </pc:sldChg>
      <pc:sldChg chg="modSp mod">
        <pc:chgData name="GOLDBERG, Jacob" userId="d2b6e786-4ff3-4b5a-8479-3d986a490105" providerId="ADAL" clId="{EB609726-C163-4D93-8AD2-9B29B8BE6B9A}" dt="2024-05-29T14:58:59.899" v="86" actId="20577"/>
        <pc:sldMkLst>
          <pc:docMk/>
          <pc:sldMk cId="1697916500" sldId="2147471942"/>
        </pc:sldMkLst>
        <pc:spChg chg="mod">
          <ac:chgData name="GOLDBERG, Jacob" userId="d2b6e786-4ff3-4b5a-8479-3d986a490105" providerId="ADAL" clId="{EB609726-C163-4D93-8AD2-9B29B8BE6B9A}" dt="2024-05-29T14:58:59.899" v="86" actId="20577"/>
          <ac:spMkLst>
            <pc:docMk/>
            <pc:sldMk cId="1697916500" sldId="2147471942"/>
            <ac:spMk id="5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4:57:49.606" v="37" actId="33524"/>
        <pc:sldMkLst>
          <pc:docMk/>
          <pc:sldMk cId="3021308879" sldId="2147471943"/>
        </pc:sldMkLst>
        <pc:spChg chg="mod">
          <ac:chgData name="GOLDBERG, Jacob" userId="d2b6e786-4ff3-4b5a-8479-3d986a490105" providerId="ADAL" clId="{EB609726-C163-4D93-8AD2-9B29B8BE6B9A}" dt="2024-05-29T14:57:49.606" v="37" actId="33524"/>
          <ac:spMkLst>
            <pc:docMk/>
            <pc:sldMk cId="3021308879" sldId="2147471943"/>
            <ac:spMk id="15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4:59:30.777" v="107" actId="20577"/>
        <pc:sldMkLst>
          <pc:docMk/>
          <pc:sldMk cId="2585822942" sldId="2147471944"/>
        </pc:sldMkLst>
        <pc:spChg chg="mod">
          <ac:chgData name="GOLDBERG, Jacob" userId="d2b6e786-4ff3-4b5a-8479-3d986a490105" providerId="ADAL" clId="{EB609726-C163-4D93-8AD2-9B29B8BE6B9A}" dt="2024-05-29T14:59:30.777" v="107" actId="20577"/>
          <ac:spMkLst>
            <pc:docMk/>
            <pc:sldMk cId="2585822942" sldId="2147471944"/>
            <ac:spMk id="23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5:00:48.950" v="164" actId="20577"/>
        <pc:sldMkLst>
          <pc:docMk/>
          <pc:sldMk cId="1455379573" sldId="2147471946"/>
        </pc:sldMkLst>
        <pc:spChg chg="mod">
          <ac:chgData name="GOLDBERG, Jacob" userId="d2b6e786-4ff3-4b5a-8479-3d986a490105" providerId="ADAL" clId="{EB609726-C163-4D93-8AD2-9B29B8BE6B9A}" dt="2024-05-29T15:00:09.844" v="135" actId="20577"/>
          <ac:spMkLst>
            <pc:docMk/>
            <pc:sldMk cId="1455379573" sldId="2147471946"/>
            <ac:spMk id="7" creationId="{00000000-0000-0000-0000-000000000000}"/>
          </ac:spMkLst>
        </pc:spChg>
        <pc:spChg chg="mod">
          <ac:chgData name="GOLDBERG, Jacob" userId="d2b6e786-4ff3-4b5a-8479-3d986a490105" providerId="ADAL" clId="{EB609726-C163-4D93-8AD2-9B29B8BE6B9A}" dt="2024-05-29T15:00:48.950" v="164" actId="20577"/>
          <ac:spMkLst>
            <pc:docMk/>
            <pc:sldMk cId="1455379573" sldId="2147471946"/>
            <ac:spMk id="16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5:01:24.112" v="200" actId="14100"/>
        <pc:sldMkLst>
          <pc:docMk/>
          <pc:sldMk cId="4041748850" sldId="2147471947"/>
        </pc:sldMkLst>
        <pc:spChg chg="mod">
          <ac:chgData name="GOLDBERG, Jacob" userId="d2b6e786-4ff3-4b5a-8479-3d986a490105" providerId="ADAL" clId="{EB609726-C163-4D93-8AD2-9B29B8BE6B9A}" dt="2024-05-29T15:01:24.112" v="200" actId="14100"/>
          <ac:spMkLst>
            <pc:docMk/>
            <pc:sldMk cId="4041748850" sldId="2147471947"/>
            <ac:spMk id="8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5:01:53.243" v="206" actId="20577"/>
        <pc:sldMkLst>
          <pc:docMk/>
          <pc:sldMk cId="4061018989" sldId="2147471948"/>
        </pc:sldMkLst>
        <pc:spChg chg="mod">
          <ac:chgData name="GOLDBERG, Jacob" userId="d2b6e786-4ff3-4b5a-8479-3d986a490105" providerId="ADAL" clId="{EB609726-C163-4D93-8AD2-9B29B8BE6B9A}" dt="2024-05-29T15:01:42.788" v="201" actId="20577"/>
          <ac:spMkLst>
            <pc:docMk/>
            <pc:sldMk cId="4061018989" sldId="2147471948"/>
            <ac:spMk id="9" creationId="{00000000-0000-0000-0000-000000000000}"/>
          </ac:spMkLst>
        </pc:spChg>
        <pc:spChg chg="mod">
          <ac:chgData name="GOLDBERG, Jacob" userId="d2b6e786-4ff3-4b5a-8479-3d986a490105" providerId="ADAL" clId="{EB609726-C163-4D93-8AD2-9B29B8BE6B9A}" dt="2024-05-29T15:01:53.243" v="206" actId="20577"/>
          <ac:spMkLst>
            <pc:docMk/>
            <pc:sldMk cId="4061018989" sldId="2147471948"/>
            <ac:spMk id="14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4:56:46.698" v="0" actId="20577"/>
        <pc:sldMkLst>
          <pc:docMk/>
          <pc:sldMk cId="4245464502" sldId="2147471955"/>
        </pc:sldMkLst>
        <pc:spChg chg="mod">
          <ac:chgData name="GOLDBERG, Jacob" userId="d2b6e786-4ff3-4b5a-8479-3d986a490105" providerId="ADAL" clId="{EB609726-C163-4D93-8AD2-9B29B8BE6B9A}" dt="2024-05-29T14:56:46.698" v="0" actId="20577"/>
          <ac:spMkLst>
            <pc:docMk/>
            <pc:sldMk cId="4245464502" sldId="2147471955"/>
            <ac:spMk id="2" creationId="{00000000-0000-0000-0000-000000000000}"/>
          </ac:spMkLst>
        </pc:spChg>
      </pc:sldChg>
    </pc:docChg>
  </pc:docChgLst>
  <pc:docChgLst>
    <pc:chgData name="BRICE, Pascal" userId="110d28ce-5747-4d87-bf16-73997ce30e5d" providerId="ADAL" clId="{A887EA70-2997-4463-979B-6F5B04878F56}"/>
    <pc:docChg chg="modMainMaster">
      <pc:chgData name="BRICE, Pascal" userId="110d28ce-5747-4d87-bf16-73997ce30e5d" providerId="ADAL" clId="{A887EA70-2997-4463-979B-6F5B04878F56}" dt="2024-10-22T08:47:54.562" v="0" actId="14826"/>
      <pc:docMkLst>
        <pc:docMk/>
      </pc:docMkLst>
      <pc:sldMasterChg chg="modSp">
        <pc:chgData name="BRICE, Pascal" userId="110d28ce-5747-4d87-bf16-73997ce30e5d" providerId="ADAL" clId="{A887EA70-2997-4463-979B-6F5B04878F56}" dt="2024-10-22T08:47:54.562" v="0" actId="14826"/>
        <pc:sldMasterMkLst>
          <pc:docMk/>
          <pc:sldMasterMk cId="1415773443" sldId="2147483648"/>
        </pc:sldMasterMkLst>
        <pc:picChg chg="mod">
          <ac:chgData name="BRICE, Pascal" userId="110d28ce-5747-4d87-bf16-73997ce30e5d" providerId="ADAL" clId="{A887EA70-2997-4463-979B-6F5B04878F56}" dt="2024-10-22T08:47:54.562" v="0" actId="14826"/>
          <ac:picMkLst>
            <pc:docMk/>
            <pc:sldMasterMk cId="1415773443" sldId="2147483648"/>
            <ac:picMk id="13" creationId="{D7164AF5-AF27-CAA8-36A2-56372A6F1541}"/>
          </ac:picMkLst>
        </pc:picChg>
      </pc:sldMasterChg>
    </pc:docChg>
  </pc:docChgLst>
  <pc:docChgLst>
    <pc:chgData name="GOLDBERG, Jacob" userId="d2b6e786-4ff3-4b5a-8479-3d986a490105" providerId="ADAL" clId="{89C02D06-87A2-4F08-BB06-D62E49613734}"/>
    <pc:docChg chg="custSel modSld">
      <pc:chgData name="GOLDBERG, Jacob" userId="d2b6e786-4ff3-4b5a-8479-3d986a490105" providerId="ADAL" clId="{89C02D06-87A2-4F08-BB06-D62E49613734}" dt="2024-06-24T10:38:29.443" v="49" actId="27636"/>
      <pc:docMkLst>
        <pc:docMk/>
      </pc:docMkLst>
      <pc:sldChg chg="modSp mod">
        <pc:chgData name="GOLDBERG, Jacob" userId="d2b6e786-4ff3-4b5a-8479-3d986a490105" providerId="ADAL" clId="{89C02D06-87A2-4F08-BB06-D62E49613734}" dt="2024-06-24T10:37:41.958" v="10" actId="20577"/>
        <pc:sldMkLst>
          <pc:docMk/>
          <pc:sldMk cId="4076089232" sldId="2147471945"/>
        </pc:sldMkLst>
        <pc:spChg chg="mod">
          <ac:chgData name="GOLDBERG, Jacob" userId="d2b6e786-4ff3-4b5a-8479-3d986a490105" providerId="ADAL" clId="{89C02D06-87A2-4F08-BB06-D62E49613734}" dt="2024-06-24T10:37:41.958" v="10" actId="20577"/>
          <ac:spMkLst>
            <pc:docMk/>
            <pc:sldMk cId="4076089232" sldId="2147471945"/>
            <ac:spMk id="2" creationId="{00000000-0000-0000-0000-000000000000}"/>
          </ac:spMkLst>
        </pc:spChg>
      </pc:sldChg>
      <pc:sldChg chg="modSp mod">
        <pc:chgData name="GOLDBERG, Jacob" userId="d2b6e786-4ff3-4b5a-8479-3d986a490105" providerId="ADAL" clId="{89C02D06-87A2-4F08-BB06-D62E49613734}" dt="2024-06-24T10:37:50.307" v="21" actId="20577"/>
        <pc:sldMkLst>
          <pc:docMk/>
          <pc:sldMk cId="4041748850" sldId="2147471947"/>
        </pc:sldMkLst>
        <pc:spChg chg="mod">
          <ac:chgData name="GOLDBERG, Jacob" userId="d2b6e786-4ff3-4b5a-8479-3d986a490105" providerId="ADAL" clId="{89C02D06-87A2-4F08-BB06-D62E49613734}" dt="2024-06-24T10:37:50.307" v="21" actId="20577"/>
          <ac:spMkLst>
            <pc:docMk/>
            <pc:sldMk cId="4041748850" sldId="2147471947"/>
            <ac:spMk id="2" creationId="{00000000-0000-0000-0000-000000000000}"/>
          </ac:spMkLst>
        </pc:spChg>
      </pc:sldChg>
      <pc:sldChg chg="modSp mod">
        <pc:chgData name="GOLDBERG, Jacob" userId="d2b6e786-4ff3-4b5a-8479-3d986a490105" providerId="ADAL" clId="{89C02D06-87A2-4F08-BB06-D62E49613734}" dt="2024-06-24T10:38:01.441" v="34" actId="20577"/>
        <pc:sldMkLst>
          <pc:docMk/>
          <pc:sldMk cId="3083039505" sldId="2147471949"/>
        </pc:sldMkLst>
        <pc:spChg chg="mod">
          <ac:chgData name="GOLDBERG, Jacob" userId="d2b6e786-4ff3-4b5a-8479-3d986a490105" providerId="ADAL" clId="{89C02D06-87A2-4F08-BB06-D62E49613734}" dt="2024-06-24T10:38:01.441" v="34" actId="20577"/>
          <ac:spMkLst>
            <pc:docMk/>
            <pc:sldMk cId="3083039505" sldId="2147471949"/>
            <ac:spMk id="2" creationId="{00000000-0000-0000-0000-000000000000}"/>
          </ac:spMkLst>
        </pc:spChg>
      </pc:sldChg>
      <pc:sldChg chg="modSp mod">
        <pc:chgData name="GOLDBERG, Jacob" userId="d2b6e786-4ff3-4b5a-8479-3d986a490105" providerId="ADAL" clId="{89C02D06-87A2-4F08-BB06-D62E49613734}" dt="2024-06-24T10:38:29.443" v="49" actId="27636"/>
        <pc:sldMkLst>
          <pc:docMk/>
          <pc:sldMk cId="1941700055" sldId="2147471951"/>
        </pc:sldMkLst>
        <pc:spChg chg="mod">
          <ac:chgData name="GOLDBERG, Jacob" userId="d2b6e786-4ff3-4b5a-8479-3d986a490105" providerId="ADAL" clId="{89C02D06-87A2-4F08-BB06-D62E49613734}" dt="2024-06-24T10:38:29.443" v="49" actId="27636"/>
          <ac:spMkLst>
            <pc:docMk/>
            <pc:sldMk cId="1941700055" sldId="214747195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7B25686-C135-714D-ADAE-A031C4BC0204}" type="datetimeFigureOut">
              <a:rPr lang="fr-FR" smtClean="0"/>
              <a:pPr/>
              <a:t>22/10/2024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385B747-18E9-E746-A276-B387773C2AC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l" rtl="0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algn="l" rtl="0"/>
            <a:fld id="{DD62D978-1343-8041-8A8E-721480692BB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94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385B747-18E9-E746-A276-B387773C2AC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26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385B747-18E9-E746-A276-B387773C2AC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7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385B747-18E9-E746-A276-B387773C2AC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38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14" y="1371603"/>
            <a:ext cx="5638800" cy="2170975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14" y="366996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DC694ABE-754E-6A85-B64B-032784B02AF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B31B52-257A-FF0E-677A-97501BF83B25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71603"/>
            <a:ext cx="9564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;p20">
            <a:extLst>
              <a:ext uri="{FF2B5EF4-FFF2-40B4-BE49-F238E27FC236}">
                <a16:creationId xmlns:a16="http://schemas.microsoft.com/office/drawing/2014/main" id="{F074E73C-2A1B-07C6-CFB9-FB5484A4F0F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6" name="Google Shape;8;p20">
              <a:extLst>
                <a:ext uri="{FF2B5EF4-FFF2-40B4-BE49-F238E27FC236}">
                  <a16:creationId xmlns:a16="http://schemas.microsoft.com/office/drawing/2014/main" id="{85E667D8-FAE4-577B-CE79-EE1B163A3A3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7" name="Google Shape;9;p20">
              <a:extLst>
                <a:ext uri="{FF2B5EF4-FFF2-40B4-BE49-F238E27FC236}">
                  <a16:creationId xmlns:a16="http://schemas.microsoft.com/office/drawing/2014/main" id="{B41A21FC-0946-5A0D-D5C1-AD51FBB57777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8" name="Google Shape;10;p20">
                <a:extLst>
                  <a:ext uri="{FF2B5EF4-FFF2-40B4-BE49-F238E27FC236}">
                    <a16:creationId xmlns:a16="http://schemas.microsoft.com/office/drawing/2014/main" id="{CFD88B78-4B75-9E06-75AC-93907D271785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11;p20">
                <a:extLst>
                  <a:ext uri="{FF2B5EF4-FFF2-40B4-BE49-F238E27FC236}">
                    <a16:creationId xmlns:a16="http://schemas.microsoft.com/office/drawing/2014/main" id="{F10AA3BE-2DB5-D7F4-0681-A97CBDABB96D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376D9-E4B2-BD0A-E9EA-8A4949093E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61" y="5988548"/>
            <a:ext cx="2206278" cy="67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81E281-A601-36AE-AE89-5E6C6FF6ABA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9492C225-5CA7-E545-A1CF-C6769959CA8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05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D03EE777-8A00-0FC1-6981-CFD343C21A2A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7BAABCA0-53F9-E1AB-F50E-90B6D7AC5D9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0CE5751B-311B-0C44-EB3C-A523CF1F226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61D1A2AC-B7BC-40BF-2308-CBCBB960107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FE80DA1-FD01-3B06-F96F-0393B963483E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90A1807-A95D-B03A-64C4-391A3B3FFF5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34382C-E9BC-1026-8252-85A9DC0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6410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BF7C18-D462-FEF5-CC4E-409491A2B25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158908BB-AE49-4216-722C-243ED169CD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51D1D9E2-1EA9-4447-512C-714F935A92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44D60-4D28-C61E-5884-FCA2B844CB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5811F819-7069-07C0-3095-1F8E0FF3D693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037C8A51-0A3D-EA91-41BF-315C3FC34868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29885FB6-896E-9BCC-95CF-C11FF6193932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20E3EEA-5EFD-2E07-D943-EAC1256B763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96B3A1-40D4-7C82-BE6A-F449A48B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6410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F92FFE-A7AD-2DC5-F914-F57BD4B3701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F3EBDA-5DD4-4001-2C6C-DA4899F385AE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EFAA04C1-0A52-EB21-AD96-ACB87D1827D3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388BEA11-6BEF-1F8E-9214-779406AD3EC5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1D8EAD1-FDE6-1722-4C34-7DBDEAE0B74C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DE3A5787-D7FF-F0F1-DA38-F3B6D088724F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D00D678-D1C1-DE14-994B-3B1694F3B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BE0868C-E02D-F800-1E74-F1DD93278DC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4AD936-61EA-E342-A6D1-9FD2DF1A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6410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BD65CE-A8F2-EDD9-DD71-76F2BFFB7154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0ED6CB5-3EFC-84FA-77EC-01FDC1158AB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B9A1CFCB-BD7D-7A52-6292-D848723FA2D7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A2553-F21C-85F4-7725-6E56B40A01C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630CF28-E97F-B1D2-C833-639AB7590A54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E1A99D48-E65C-E469-52FB-7AF722C3CD5B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C14C9DEA-2B70-F543-68CB-8DC6F022F6B9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CAE6E4-C9D7-F5B5-A3AD-3F4EB911F457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6410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A57443-C20A-C317-5B45-5C15C99C912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8" name="Google Shape;16;p20">
            <a:extLst>
              <a:ext uri="{FF2B5EF4-FFF2-40B4-BE49-F238E27FC236}">
                <a16:creationId xmlns:a16="http://schemas.microsoft.com/office/drawing/2014/main" id="{6AD6A3E2-0EFE-EE53-70A6-7C765A3785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C1DCE0A9-C113-BFAC-3F5D-54B9296670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AE7E822-9FA7-6BBB-6749-1F44B07220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EE61A2-C523-4AD9-CBC1-D9974E65F39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499C892F-3232-BF88-6193-10818A6915C7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E7360D6E-9830-EBE0-5101-5E9CA82BBAD0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325FFEA-222E-2B75-73C3-EEF967819C0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E8F23D-0DFB-9EB0-A6BE-1D0C9C48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4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B7DD47-6A5E-7F86-7E4C-4DB936DD579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5AC4125-0076-3959-1737-883DA9BE090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44926866-5D23-9076-A8C2-D3F9C53ED6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B104E3E2-0CAE-D6E8-EE9C-3D1D2B630AA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7" name="Google Shape;9;p20">
              <a:extLst>
                <a:ext uri="{FF2B5EF4-FFF2-40B4-BE49-F238E27FC236}">
                  <a16:creationId xmlns:a16="http://schemas.microsoft.com/office/drawing/2014/main" id="{35D71477-7839-E445-ACE0-19A2F05474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0" name="Google Shape;10;p20">
                <a:extLst>
                  <a:ext uri="{FF2B5EF4-FFF2-40B4-BE49-F238E27FC236}">
                    <a16:creationId xmlns:a16="http://schemas.microsoft.com/office/drawing/2014/main" id="{7C28AD0B-676E-61A5-D973-B1DCAEC76D8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719EE15-B6D7-0C96-E25B-19764AE2E3F5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B302CE1-9519-ACC7-B2BB-092D9C8D721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8BD16C-053D-CD17-082A-8C7BF3A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6410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5A747-7FF9-9C7F-485E-643862A9CF8D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DA77C096-556C-6EBF-F3D1-4B1179080DC0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066A89AF-526A-E6FA-BC6A-07334EB5AC09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611CD18F-C012-3618-BD83-D66B8376429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70E502BE-E578-C83B-B232-F876446970F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9362C5A1-EF19-0CEA-7841-F3CE2AEE742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5D7DC8BB-A9E3-5BE8-C153-97DF561E991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9F9854-9C63-DEBB-D80B-65462455F14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6DC77F-9787-9D97-599B-5E90CE41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4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82F94F-2CF9-0008-BD80-56BD0B849F2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266B8E2D-326E-C47A-18CD-8ED1170E53E4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A913371-0C7D-5EE8-EED4-06C3BE26A90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6B96A1-C40F-0C51-83E0-B3E47B1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4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32DA24-7E90-4DAF-E7E5-C0D6EBCBDE3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0EE851CF-0976-DA55-436D-9010600FF09F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1F0D2499-3DF3-F315-BC15-A0E4B459A51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0880ABDB-8DD0-DA6B-8BEC-7BD0DC2B77D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242CCC-FCD9-88B3-529F-C1D20E26758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70145AC7-6D77-BF52-4BC4-C7A6350D321A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CE1C569-C492-CB35-FD73-CD20FADD3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BED0F4F-29A3-D39F-93A0-A5811725D09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CF1A14-C3D6-E3E1-A52F-6C5CFA11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4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2D252C-056A-0C44-C1B0-0D18F8F6E275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F338F989-8AEA-C0FB-F25D-66E812F9CC5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6187E1-8426-E89E-F79C-9A905AE92FC5}"/>
              </a:ext>
            </a:extLst>
          </p:cNvPr>
          <p:cNvSpPr/>
          <p:nvPr userDrawn="1"/>
        </p:nvSpPr>
        <p:spPr>
          <a:xfrm>
            <a:off x="10033687" y="49385"/>
            <a:ext cx="2158313" cy="3472287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08DCD-BB20-7BBA-AB31-691F61F1A43F}"/>
              </a:ext>
            </a:extLst>
          </p:cNvPr>
          <p:cNvSpPr/>
          <p:nvPr userDrawn="1"/>
        </p:nvSpPr>
        <p:spPr>
          <a:xfrm>
            <a:off x="8960777" y="5899224"/>
            <a:ext cx="3231223" cy="909391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grpSp>
        <p:nvGrpSpPr>
          <p:cNvPr id="10" name="Google Shape;7;p20">
            <a:extLst>
              <a:ext uri="{FF2B5EF4-FFF2-40B4-BE49-F238E27FC236}">
                <a16:creationId xmlns:a16="http://schemas.microsoft.com/office/drawing/2014/main" id="{55743CE1-873B-C27B-BA25-326A99BAE0F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1" name="Google Shape;8;p20">
              <a:extLst>
                <a:ext uri="{FF2B5EF4-FFF2-40B4-BE49-F238E27FC236}">
                  <a16:creationId xmlns:a16="http://schemas.microsoft.com/office/drawing/2014/main" id="{410DE073-59B2-35AD-C412-CC7F901FFEF9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2" name="Google Shape;9;p20">
              <a:extLst>
                <a:ext uri="{FF2B5EF4-FFF2-40B4-BE49-F238E27FC236}">
                  <a16:creationId xmlns:a16="http://schemas.microsoft.com/office/drawing/2014/main" id="{B0FD06A2-B49E-C8C3-0AAB-BD918BDE6DD1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3" name="Google Shape;10;p20">
                <a:extLst>
                  <a:ext uri="{FF2B5EF4-FFF2-40B4-BE49-F238E27FC236}">
                    <a16:creationId xmlns:a16="http://schemas.microsoft.com/office/drawing/2014/main" id="{35D2EEDA-9DE9-E0A2-24E0-706B152C5C7E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11;p20">
                <a:extLst>
                  <a:ext uri="{FF2B5EF4-FFF2-40B4-BE49-F238E27FC236}">
                    <a16:creationId xmlns:a16="http://schemas.microsoft.com/office/drawing/2014/main" id="{5D896986-A6A1-F1A0-43F1-BD7310AD28C8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4A17C66-CF60-4624-CDBB-A1162C7ECF28}"/>
              </a:ext>
            </a:extLst>
          </p:cNvPr>
          <p:cNvSpPr/>
          <p:nvPr userDrawn="1"/>
        </p:nvSpPr>
        <p:spPr>
          <a:xfrm>
            <a:off x="11600290" y="6305127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7" name="Google Shape;16;p20">
            <a:extLst>
              <a:ext uri="{FF2B5EF4-FFF2-40B4-BE49-F238E27FC236}">
                <a16:creationId xmlns:a16="http://schemas.microsoft.com/office/drawing/2014/main" id="{5EAE02B3-AD2D-AFFC-DA06-AAB94F15A899}"/>
              </a:ext>
            </a:extLst>
          </p:cNvPr>
          <p:cNvSpPr txBox="1">
            <a:spLocks/>
          </p:cNvSpPr>
          <p:nvPr userDrawn="1"/>
        </p:nvSpPr>
        <p:spPr>
          <a:xfrm>
            <a:off x="11479386" y="6280928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FE477D02-83D5-F036-F61F-F1F200BDCEE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C9E2FB57-673D-C56C-3A56-7E5997D3E65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173F0E86-C196-28CB-E511-CE6646B6475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2C042557-8118-C638-3E93-4D29BAE59140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D1B29A-DB77-9BC5-796C-CA788558E54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7AD7AC-A73C-979B-2D2A-7848031DC0F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159C7D-7458-DEF3-737C-B9296C6F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4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4A22E6-34D2-2646-722B-6DA782A2543C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8ACC55-5B8F-A87F-A4D0-3FC5A3F26D1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2CE3E779-F039-0B0F-0EC1-49D6A7BE3C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E06BE3B-8882-653A-3D3D-7BFA5518968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C077FD8F-25F5-50F6-9F4F-60AA03EECDCD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147E8594-C6C7-7830-5BA7-3B85D43066E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73A45C-336D-8B8F-FD4F-E790048841F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D56894A-3C67-DD90-C25A-3308507363A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5A44FB-1B57-9D34-1258-58A41F58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4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BA62EF-30A0-B1D5-0B5A-DADDBD8B7A9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CDF9938F-97E1-7A7D-4311-26A712D36FA1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0" indent="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fr-FR"/>
              <a:t>Click to edit Master </a:t>
            </a:r>
            <a:br>
              <a:rPr lang="fr-FR"/>
            </a:br>
            <a:r>
              <a:rPr lang="fr-FR"/>
              <a:t>title style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619" y="62476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24566A-400A-A058-80D9-56050693BB5F}"/>
              </a:ext>
            </a:extLst>
          </p:cNvPr>
          <p:cNvCxnSpPr>
            <a:cxnSpLocks/>
          </p:cNvCxnSpPr>
          <p:nvPr userDrawn="1"/>
        </p:nvCxnSpPr>
        <p:spPr>
          <a:xfrm>
            <a:off x="371000" y="1383960"/>
            <a:ext cx="9662686" cy="0"/>
          </a:xfrm>
          <a:prstGeom prst="line">
            <a:avLst/>
          </a:prstGeom>
          <a:ln w="19050">
            <a:solidFill>
              <a:srgbClr val="99D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164" y="625421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320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b="0" i="0" dirty="0">
                <a:solidFill>
                  <a:srgbClr val="00205C"/>
                </a:solidFill>
                <a:latin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25625"/>
            <a:ext cx="11277600" cy="4130332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5687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4D1BED-D795-20C4-2A24-5CAC4887893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9811265" cy="73560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0" y="6250135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6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7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63840"/>
            <a:ext cx="7467600" cy="3952239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7200" y="1767016"/>
            <a:ext cx="3657600" cy="3952239"/>
          </a:xfrm>
          <a:solidFill>
            <a:srgbClr val="295EA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 b="1">
                <a:solidFill>
                  <a:srgbClr val="EBD6E4"/>
                </a:solidFill>
              </a:defRPr>
            </a:lvl1pPr>
            <a:lvl2pPr marL="457200" indent="0">
              <a:buNone/>
              <a:defRPr sz="2000">
                <a:solidFill>
                  <a:srgbClr val="E8F1FA"/>
                </a:solidFill>
              </a:defRPr>
            </a:lvl2pPr>
            <a:lvl3pPr marL="914400" indent="0">
              <a:buNone/>
              <a:defRPr sz="2000">
                <a:solidFill>
                  <a:srgbClr val="E8F1FA"/>
                </a:solidFill>
              </a:defRPr>
            </a:lvl3pPr>
            <a:lvl4pPr marL="1371600" indent="0">
              <a:buNone/>
              <a:defRPr sz="2000">
                <a:solidFill>
                  <a:srgbClr val="E8F1FA"/>
                </a:solidFill>
              </a:defRPr>
            </a:lvl4pPr>
            <a:lvl5pPr marL="1828800" indent="0">
              <a:buNone/>
              <a:defRPr sz="2000">
                <a:solidFill>
                  <a:srgbClr val="E8F1FA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981126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799"/>
            <a:ext cx="11257005" cy="50476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08D465-B3DA-86A7-9740-9A19B4057619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0898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397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28519F9-DAFA-9CA2-9DC6-BF8516CFD49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6428E-8C7D-A1BD-F0C7-77C698712372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6951"/>
            <a:ext cx="9885680" cy="894070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47520"/>
            <a:ext cx="4572000" cy="39941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8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3pPr>
            <a:lvl4pPr marL="54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4pPr>
            <a:lvl5pPr marL="72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135"/>
            <a:ext cx="9808897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F3B7C300-6D48-3601-D054-05274F33D74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40325" y="1747520"/>
            <a:ext cx="6594475" cy="3994130"/>
          </a:xfrm>
        </p:spPr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418894"/>
            <a:ext cx="5486398" cy="3351703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3" y="2418894"/>
            <a:ext cx="5486400" cy="3351703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" y="1767015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48404" y="1767015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9774195" cy="745393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258254"/>
            <a:ext cx="3657598" cy="3499991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3" y="625907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69036" y="2258254"/>
            <a:ext cx="3657598" cy="3499991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6903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69856" y="2258254"/>
            <a:ext cx="3657598" cy="3499991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6985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9675341" cy="823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20554"/>
            <a:ext cx="5486400" cy="2991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5353" y="2699951"/>
            <a:ext cx="5486400" cy="3021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29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1" y="1647439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48405" y="1647439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B2421-22B3-9A31-B775-2E52406D60D4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729050"/>
            <a:ext cx="9786551" cy="852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408130"/>
            <a:ext cx="3657600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276221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55482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61766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67199" y="1744838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5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7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23233C-7893-A52F-7BBD-DF3B6EF8807E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1631091"/>
            <a:ext cx="7472081" cy="4043955"/>
          </a:xfrm>
          <a:prstGeom prst="rect">
            <a:avLst/>
          </a:prstGeom>
          <a:solidFill>
            <a:srgbClr val="9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435" y="685800"/>
            <a:ext cx="9808030" cy="839788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55805"/>
            <a:ext cx="3335388" cy="404395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7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917985-2E03-7CB0-27BF-AB9DC25849A6}"/>
              </a:ext>
            </a:extLst>
          </p:cNvPr>
          <p:cNvSpPr/>
          <p:nvPr userDrawn="1"/>
        </p:nvSpPr>
        <p:spPr>
          <a:xfrm>
            <a:off x="457201" y="457199"/>
            <a:ext cx="3978876" cy="38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5709909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55805"/>
            <a:ext cx="3337560" cy="4054115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63204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685800"/>
            <a:ext cx="6044418" cy="502411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31092"/>
            <a:ext cx="3337560" cy="40788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Click to edit Master text styles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 blue background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86250"/>
            <a:ext cx="5638800" cy="1309816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07275"/>
            <a:ext cx="5638800" cy="295322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94D5-BB6F-5702-6746-A35FABD9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4" y="626409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59E1FC-229D-33C1-D0B1-8248F8FF8F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65543" y="1186249"/>
            <a:ext cx="5369258" cy="4375459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09AD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4A2061A9-A9C1-3E7F-61AA-2CF79A83476B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5" name="Google Shape;8;p20">
              <a:extLst>
                <a:ext uri="{FF2B5EF4-FFF2-40B4-BE49-F238E27FC236}">
                  <a16:creationId xmlns:a16="http://schemas.microsoft.com/office/drawing/2014/main" id="{37280D1D-FDF2-9720-1359-436AB26EFB4F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" name="Google Shape;9;p20">
              <a:extLst>
                <a:ext uri="{FF2B5EF4-FFF2-40B4-BE49-F238E27FC236}">
                  <a16:creationId xmlns:a16="http://schemas.microsoft.com/office/drawing/2014/main" id="{A054A1D5-D21A-C73C-3F6C-35C4C83325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8" name="Google Shape;10;p20">
                <a:extLst>
                  <a:ext uri="{FF2B5EF4-FFF2-40B4-BE49-F238E27FC236}">
                    <a16:creationId xmlns:a16="http://schemas.microsoft.com/office/drawing/2014/main" id="{F081AAFF-C098-0673-55F1-3042415D914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74E0DF17-0C8E-2F58-A420-99DDFD6A52C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A13FEB-569D-B80E-D32C-57F89CEA19FF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17792"/>
            <a:ext cx="1135443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2D581A9-29F8-5EE1-C3D1-5B371A77A56F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Google Shape;16;p20">
            <a:extLst>
              <a:ext uri="{FF2B5EF4-FFF2-40B4-BE49-F238E27FC236}">
                <a16:creationId xmlns:a16="http://schemas.microsoft.com/office/drawing/2014/main" id="{EECAFA2D-C9D6-92F5-6A81-664B7C6284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18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6A8-AC21-B05D-5847-4E3FBF1B1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770022"/>
            <a:ext cx="6121399" cy="5065294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FC2A7-2C0F-487B-3782-F86F62DAA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7526" y="1"/>
            <a:ext cx="5082673" cy="583531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5E21AE-9466-695F-90A1-E156538CA51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D31662B-EFCB-BC6C-88A7-8F73BC2EC76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B4BBEF-CF99-87C6-7BD2-70C7253F843C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8115E54-1B37-2A56-0A06-16FD68CA40F0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7" name="Google Shape;16;p20">
            <a:extLst>
              <a:ext uri="{FF2B5EF4-FFF2-40B4-BE49-F238E27FC236}">
                <a16:creationId xmlns:a16="http://schemas.microsoft.com/office/drawing/2014/main" id="{EF8A4BAD-58C7-4758-1DFA-3BBBE3A3DD5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41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21726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41989" y="821727"/>
            <a:ext cx="3801762" cy="4837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3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1" y="6263553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0" y="-51762"/>
            <a:ext cx="11102500" cy="6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6"/>
            <a:ext cx="11277600" cy="40869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FR" dirty="0"/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A60B04E8-8B94-B44C-A4A7-2E2F5C156AD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7" name="Google Shape;8;p20">
              <a:extLst>
                <a:ext uri="{FF2B5EF4-FFF2-40B4-BE49-F238E27FC236}">
                  <a16:creationId xmlns:a16="http://schemas.microsoft.com/office/drawing/2014/main" id="{57C656D4-00D1-0BCE-5533-DD69DEA22C86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lang="fr-FR"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8" name="Google Shape;9;p20">
              <a:extLst>
                <a:ext uri="{FF2B5EF4-FFF2-40B4-BE49-F238E27FC236}">
                  <a16:creationId xmlns:a16="http://schemas.microsoft.com/office/drawing/2014/main" id="{2188D3BB-C0F9-658A-5D6C-5F43F4BBF3A8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9" name="Google Shape;10;p20">
                <a:extLst>
                  <a:ext uri="{FF2B5EF4-FFF2-40B4-BE49-F238E27FC236}">
                    <a16:creationId xmlns:a16="http://schemas.microsoft.com/office/drawing/2014/main" id="{13FE2B47-3157-3BDD-D9A2-3E858C809CF2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fr-FR" sz="1100" b="1" i="0" u="none" strike="noStrike" cap="none" dirty="0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lang="fr-FR"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BD342219-17AC-1A74-BF1E-EA7B6097EDD1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fr-FR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lang="fr-FR"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CD5E892-439D-D0D4-087A-54098BC8F53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2" name="Google Shape;16;p20">
            <a:extLst>
              <a:ext uri="{FF2B5EF4-FFF2-40B4-BE49-F238E27FC236}">
                <a16:creationId xmlns:a16="http://schemas.microsoft.com/office/drawing/2014/main" id="{A793DE61-2A86-FE44-86D1-2E1B1F5330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64AF5-AF27-CAA8-36A2-56372A6F1541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rcRect/>
          <a:stretch/>
        </p:blipFill>
        <p:spPr>
          <a:xfrm>
            <a:off x="380370" y="6039338"/>
            <a:ext cx="2180117" cy="5511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2F6A97-31FA-EA3F-3AA0-729E8178341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4C81EA-4924-848A-FE04-368868254C2B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7101" y="2794000"/>
            <a:ext cx="1715706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49" r:id="rId4"/>
    <p:sldLayoutId id="2147483658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8" r:id="rId13"/>
    <p:sldLayoutId id="2147483681" r:id="rId14"/>
    <p:sldLayoutId id="2147483687" r:id="rId15"/>
    <p:sldLayoutId id="2147483688" r:id="rId16"/>
    <p:sldLayoutId id="2147483680" r:id="rId17"/>
    <p:sldLayoutId id="2147483679" r:id="rId18"/>
    <p:sldLayoutId id="2147483689" r:id="rId19"/>
    <p:sldLayoutId id="2147483694" r:id="rId20"/>
    <p:sldLayoutId id="2147483695" r:id="rId21"/>
    <p:sldLayoutId id="2147483677" r:id="rId22"/>
    <p:sldLayoutId id="2147483692" r:id="rId23"/>
    <p:sldLayoutId id="2147483693" r:id="rId24"/>
    <p:sldLayoutId id="2147483650" r:id="rId25"/>
    <p:sldLayoutId id="2147483690" r:id="rId26"/>
    <p:sldLayoutId id="2147483676" r:id="rId27"/>
    <p:sldLayoutId id="2147483654" r:id="rId28"/>
    <p:sldLayoutId id="2147483691" r:id="rId29"/>
    <p:sldLayoutId id="2147483666" r:id="rId30"/>
    <p:sldLayoutId id="2147483674" r:id="rId31"/>
    <p:sldLayoutId id="2147483683" r:id="rId32"/>
    <p:sldLayoutId id="2147483675" r:id="rId33"/>
    <p:sldLayoutId id="2147483684" r:id="rId34"/>
    <p:sldLayoutId id="2147483652" r:id="rId35"/>
    <p:sldLayoutId id="2147483653" r:id="rId36"/>
    <p:sldLayoutId id="2147483656" r:id="rId37"/>
    <p:sldLayoutId id="2147483657" r:id="rId38"/>
    <p:sldLayoutId id="2147483685" r:id="rId39"/>
    <p:sldLayoutId id="2147483686" r:id="rId40"/>
    <p:sldLayoutId id="2147483696" r:id="rId4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205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tif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62.jpeg"/><Relationship Id="rId4" Type="http://schemas.openxmlformats.org/officeDocument/2006/relationships/tags" Target="../tags/tag123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image" Target="../media/image63.png"/><Relationship Id="rId39" Type="http://schemas.microsoft.com/office/2007/relationships/hdphoto" Target="../media/hdphoto26.wdp"/><Relationship Id="rId21" Type="http://schemas.openxmlformats.org/officeDocument/2006/relationships/tags" Target="../tags/tag146.xml"/><Relationship Id="rId34" Type="http://schemas.openxmlformats.org/officeDocument/2006/relationships/image" Target="../media/image67.png"/><Relationship Id="rId42" Type="http://schemas.openxmlformats.org/officeDocument/2006/relationships/image" Target="../media/image71.png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microsoft.com/office/2007/relationships/hdphoto" Target="../media/hdphoto21.wdp"/><Relationship Id="rId41" Type="http://schemas.microsoft.com/office/2007/relationships/hdphoto" Target="../media/hdphoto27.wdp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22.png"/><Relationship Id="rId32" Type="http://schemas.openxmlformats.org/officeDocument/2006/relationships/image" Target="../media/image66.png"/><Relationship Id="rId37" Type="http://schemas.microsoft.com/office/2007/relationships/hdphoto" Target="../media/hdphoto25.wdp"/><Relationship Id="rId40" Type="http://schemas.openxmlformats.org/officeDocument/2006/relationships/image" Target="../media/image70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microsoft.com/office/2007/relationships/hdphoto" Target="../media/hdphoto22.wdp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microsoft.com/office/2007/relationships/hdphoto" Target="../media/hdphoto20.wdp"/><Relationship Id="rId30" Type="http://schemas.openxmlformats.org/officeDocument/2006/relationships/image" Target="../media/image65.png"/><Relationship Id="rId35" Type="http://schemas.microsoft.com/office/2007/relationships/hdphoto" Target="../media/hdphoto24.wdp"/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20.png"/><Relationship Id="rId33" Type="http://schemas.microsoft.com/office/2007/relationships/hdphoto" Target="../media/hdphoto23.wdp"/><Relationship Id="rId38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0.xml"/><Relationship Id="rId7" Type="http://schemas.openxmlformats.org/officeDocument/2006/relationships/image" Target="../media/image72.emf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73.png"/><Relationship Id="rId21" Type="http://schemas.openxmlformats.org/officeDocument/2006/relationships/tags" Target="../tags/tag173.xml"/><Relationship Id="rId34" Type="http://schemas.microsoft.com/office/2007/relationships/hdphoto" Target="../media/hdphoto31.wdp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22.png"/><Relationship Id="rId33" Type="http://schemas.openxmlformats.org/officeDocument/2006/relationships/image" Target="../media/image77.png"/><Relationship Id="rId38" Type="http://schemas.openxmlformats.org/officeDocument/2006/relationships/image" Target="../media/image20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microsoft.com/office/2007/relationships/hdphoto" Target="../media/hdphoto29.wdp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slideLayout" Target="../slideLayouts/slideLayout25.xml"/><Relationship Id="rId32" Type="http://schemas.openxmlformats.org/officeDocument/2006/relationships/image" Target="../media/image76.emf"/><Relationship Id="rId37" Type="http://schemas.openxmlformats.org/officeDocument/2006/relationships/image" Target="../media/image79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image" Target="../media/image74.png"/><Relationship Id="rId36" Type="http://schemas.microsoft.com/office/2007/relationships/hdphoto" Target="../media/hdphoto32.wdp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microsoft.com/office/2007/relationships/hdphoto" Target="../media/hdphoto30.wdp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microsoft.com/office/2007/relationships/hdphoto" Target="../media/hdphoto28.wdp"/><Relationship Id="rId30" Type="http://schemas.openxmlformats.org/officeDocument/2006/relationships/image" Target="../media/image75.png"/><Relationship Id="rId35" Type="http://schemas.openxmlformats.org/officeDocument/2006/relationships/image" Target="../media/image78.png"/><Relationship Id="rId8" Type="http://schemas.openxmlformats.org/officeDocument/2006/relationships/tags" Target="../tags/tag160.xml"/><Relationship Id="rId3" Type="http://schemas.openxmlformats.org/officeDocument/2006/relationships/tags" Target="../tags/tag1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tags" Target="../tags/tag178.xml"/><Relationship Id="rId7" Type="http://schemas.openxmlformats.org/officeDocument/2006/relationships/image" Target="../media/image20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image" Target="../media/image20.png"/><Relationship Id="rId39" Type="http://schemas.openxmlformats.org/officeDocument/2006/relationships/image" Target="../media/image87.png"/><Relationship Id="rId21" Type="http://schemas.openxmlformats.org/officeDocument/2006/relationships/tags" Target="../tags/tag201.xml"/><Relationship Id="rId34" Type="http://schemas.microsoft.com/office/2007/relationships/hdphoto" Target="../media/hdphoto36.wdp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image" Target="../media/image82.png"/><Relationship Id="rId41" Type="http://schemas.openxmlformats.org/officeDocument/2006/relationships/image" Target="../media/image88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slideLayout" Target="../slideLayouts/slideLayout25.xml"/><Relationship Id="rId32" Type="http://schemas.microsoft.com/office/2007/relationships/hdphoto" Target="../media/hdphoto35.wdp"/><Relationship Id="rId37" Type="http://schemas.openxmlformats.org/officeDocument/2006/relationships/image" Target="../media/image86.png"/><Relationship Id="rId40" Type="http://schemas.microsoft.com/office/2007/relationships/hdphoto" Target="../media/hdphoto39.wdp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microsoft.com/office/2007/relationships/hdphoto" Target="../media/hdphoto33.wdp"/><Relationship Id="rId36" Type="http://schemas.microsoft.com/office/2007/relationships/hdphoto" Target="../media/hdphoto37.wdp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image" Target="../media/image83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image" Target="../media/image81.png"/><Relationship Id="rId30" Type="http://schemas.microsoft.com/office/2007/relationships/hdphoto" Target="../media/hdphoto34.wdp"/><Relationship Id="rId35" Type="http://schemas.openxmlformats.org/officeDocument/2006/relationships/image" Target="../media/image85.png"/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image" Target="../media/image22.png"/><Relationship Id="rId33" Type="http://schemas.openxmlformats.org/officeDocument/2006/relationships/image" Target="../media/image84.png"/><Relationship Id="rId38" Type="http://schemas.microsoft.com/office/2007/relationships/hdphoto" Target="../media/hdphoto38.wdp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34" Type="http://schemas.openxmlformats.org/officeDocument/2006/relationships/image" Target="../media/image93.png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image" Target="../media/image92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slideLayout" Target="../slideLayouts/slideLayout2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image" Target="../media/image91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90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image" Target="../media/image89.png"/><Relationship Id="rId8" Type="http://schemas.openxmlformats.org/officeDocument/2006/relationships/tags" Target="../tags/tag2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20.xml"/><Relationship Id="rId7" Type="http://schemas.openxmlformats.org/officeDocument/2006/relationships/image" Target="../media/image2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notesSlide" Target="../notesSlides/notesSlide2.xml"/><Relationship Id="rId26" Type="http://schemas.microsoft.com/office/2007/relationships/hdphoto" Target="../media/hdphoto1.wdp"/><Relationship Id="rId3" Type="http://schemas.openxmlformats.org/officeDocument/2006/relationships/tags" Target="../tags/tag25.xml"/><Relationship Id="rId21" Type="http://schemas.openxmlformats.org/officeDocument/2006/relationships/image" Target="../media/image23.jpeg"/><Relationship Id="rId34" Type="http://schemas.openxmlformats.org/officeDocument/2006/relationships/image" Target="../media/image34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27.png"/><Relationship Id="rId33" Type="http://schemas.microsoft.com/office/2007/relationships/hdphoto" Target="../media/hdphoto2.wdp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20.png"/><Relationship Id="rId29" Type="http://schemas.openxmlformats.org/officeDocument/2006/relationships/image" Target="../media/image3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26.png"/><Relationship Id="rId32" Type="http://schemas.openxmlformats.org/officeDocument/2006/relationships/image" Target="../media/image33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25.png"/><Relationship Id="rId28" Type="http://schemas.openxmlformats.org/officeDocument/2006/relationships/image" Target="../media/image29.svg"/><Relationship Id="rId10" Type="http://schemas.openxmlformats.org/officeDocument/2006/relationships/tags" Target="../tags/tag32.xml"/><Relationship Id="rId19" Type="http://schemas.openxmlformats.org/officeDocument/2006/relationships/image" Target="../media/image22.png"/><Relationship Id="rId31" Type="http://schemas.openxmlformats.org/officeDocument/2006/relationships/image" Target="../media/image3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24.pn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8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slideLayout" Target="../slideLayouts/slideLayout25.xml"/><Relationship Id="rId39" Type="http://schemas.openxmlformats.org/officeDocument/2006/relationships/image" Target="../media/image42.jpeg"/><Relationship Id="rId21" Type="http://schemas.openxmlformats.org/officeDocument/2006/relationships/tags" Target="../tags/tag59.xml"/><Relationship Id="rId34" Type="http://schemas.microsoft.com/office/2007/relationships/hdphoto" Target="../media/hdphoto5.wdp"/><Relationship Id="rId42" Type="http://schemas.openxmlformats.org/officeDocument/2006/relationships/image" Target="../media/image22.png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36.png"/><Relationship Id="rId41" Type="http://schemas.openxmlformats.org/officeDocument/2006/relationships/image" Target="../media/image20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microsoft.com/office/2007/relationships/hdphoto" Target="../media/hdphoto4.wdp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32.png"/><Relationship Id="rId36" Type="http://schemas.microsoft.com/office/2007/relationships/hdphoto" Target="../media/hdphoto6.wdp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37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image" Target="../media/image35.png"/><Relationship Id="rId30" Type="http://schemas.microsoft.com/office/2007/relationships/hdphoto" Target="../media/hdphoto3.wdp"/><Relationship Id="rId35" Type="http://schemas.openxmlformats.org/officeDocument/2006/relationships/image" Target="../media/image39.png"/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image" Target="../media/image38.png"/><Relationship Id="rId38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tags" Target="../tags/tag66.xml"/><Relationship Id="rId7" Type="http://schemas.openxmlformats.org/officeDocument/2006/relationships/image" Target="../media/image4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microsoft.com/office/2007/relationships/hdphoto" Target="../media/hdphoto9.wdp"/><Relationship Id="rId3" Type="http://schemas.openxmlformats.org/officeDocument/2006/relationships/tags" Target="../tags/tag71.xml"/><Relationship Id="rId21" Type="http://schemas.openxmlformats.org/officeDocument/2006/relationships/image" Target="../media/image22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47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slideLayout" Target="../slideLayouts/slideLayout25.xml"/><Relationship Id="rId29" Type="http://schemas.openxmlformats.org/officeDocument/2006/relationships/image" Target="../media/image49.jpe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microsoft.com/office/2007/relationships/hdphoto" Target="../media/hdphoto8.wdp"/><Relationship Id="rId32" Type="http://schemas.openxmlformats.org/officeDocument/2006/relationships/image" Target="../media/image20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46.png"/><Relationship Id="rId28" Type="http://schemas.microsoft.com/office/2007/relationships/hdphoto" Target="../media/hdphoto10.wdp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image" Target="../media/image51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45.png"/><Relationship Id="rId27" Type="http://schemas.openxmlformats.org/officeDocument/2006/relationships/image" Target="../media/image48.png"/><Relationship Id="rId30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0.xml"/><Relationship Id="rId7" Type="http://schemas.openxmlformats.org/officeDocument/2006/relationships/image" Target="../media/image52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microsoft.com/office/2007/relationships/hdphoto" Target="../media/hdphoto15.wdp"/><Relationship Id="rId21" Type="http://schemas.openxmlformats.org/officeDocument/2006/relationships/tags" Target="../tags/tag113.xml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microsoft.com/office/2007/relationships/hdphoto" Target="../media/hdphoto19.wdp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9" Type="http://schemas.openxmlformats.org/officeDocument/2006/relationships/notesSlide" Target="../notesSlides/notesSlide3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image" Target="../media/image54.png"/><Relationship Id="rId37" Type="http://schemas.microsoft.com/office/2007/relationships/hdphoto" Target="../media/hdphoto14.wdp"/><Relationship Id="rId40" Type="http://schemas.openxmlformats.org/officeDocument/2006/relationships/image" Target="../media/image58.png"/><Relationship Id="rId45" Type="http://schemas.microsoft.com/office/2007/relationships/hdphoto" Target="../media/hdphoto18.wdp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slideLayout" Target="../slideLayouts/slideLayout25.xml"/><Relationship Id="rId36" Type="http://schemas.openxmlformats.org/officeDocument/2006/relationships/image" Target="../media/image56.png"/><Relationship Id="rId49" Type="http://schemas.openxmlformats.org/officeDocument/2006/relationships/image" Target="../media/image22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microsoft.com/office/2007/relationships/hdphoto" Target="../media/hdphoto11.wdp"/><Relationship Id="rId44" Type="http://schemas.openxmlformats.org/officeDocument/2006/relationships/image" Target="../media/image60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image" Target="../media/image53.png"/><Relationship Id="rId35" Type="http://schemas.microsoft.com/office/2007/relationships/hdphoto" Target="../media/hdphoto13.wdp"/><Relationship Id="rId43" Type="http://schemas.microsoft.com/office/2007/relationships/hdphoto" Target="../media/hdphoto17.wdp"/><Relationship Id="rId48" Type="http://schemas.openxmlformats.org/officeDocument/2006/relationships/image" Target="../media/image20.png"/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microsoft.com/office/2007/relationships/hdphoto" Target="../media/hdphoto12.wdp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20" Type="http://schemas.openxmlformats.org/officeDocument/2006/relationships/tags" Target="../tags/tag112.xml"/><Relationship Id="rId41" Type="http://schemas.microsoft.com/office/2007/relationships/hdphoto" Target="../media/hdphoto16.wdp"/><Relationship Id="rId1" Type="http://schemas.openxmlformats.org/officeDocument/2006/relationships/tags" Target="../tags/tag93.xml"/><Relationship Id="rId6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8BE2B8-55FC-D641-8459-6764D58C64D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/>
          <a:p>
            <a:pPr algn="l" rtl="0"/>
            <a:br>
              <a:rPr lang="fr-FR" dirty="0"/>
            </a:br>
            <a:br>
              <a:rPr lang="fr-FR" dirty="0"/>
            </a:br>
            <a:br>
              <a:rPr lang="fr-FR" sz="4400" dirty="0"/>
            </a:br>
            <a:br>
              <a:rPr lang="fr-FR" sz="4400" dirty="0">
                <a:solidFill>
                  <a:srgbClr val="329BD5"/>
                </a:solidFill>
              </a:rPr>
            </a:br>
            <a:r>
              <a:rPr lang="fr-FR" sz="3200" b="0" i="0" u="none" baseline="0" dirty="0">
                <a:solidFill>
                  <a:srgbClr val="329BD5"/>
                </a:solidFill>
              </a:rPr>
              <a:t>Prise en charge clinique avancée des maladies à filovirus (MFV)</a:t>
            </a:r>
            <a:endParaRPr lang="fr-FR" sz="3200" dirty="0">
              <a:solidFill>
                <a:srgbClr val="329BD5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EE28BC-3CF8-13BC-C1CF-B8A799C91BE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7200" y="3529016"/>
            <a:ext cx="6072188" cy="1655762"/>
          </a:xfrm>
        </p:spPr>
        <p:txBody>
          <a:bodyPr>
            <a:noAutofit/>
          </a:bodyPr>
          <a:lstStyle/>
          <a:p>
            <a:pPr algn="l" rtl="0"/>
            <a:r>
              <a:rPr lang="fr-FR" sz="4800" b="1" i="0" u="none" baseline="0">
                <a:solidFill>
                  <a:srgbClr val="E05972"/>
                </a:solidFill>
              </a:rPr>
              <a:t>Présentation de l’exercice </a:t>
            </a:r>
            <a:r>
              <a:rPr lang="fr-FR" sz="4800" b="1" i="0" u="none" baseline="0" dirty="0">
                <a:solidFill>
                  <a:srgbClr val="E05972"/>
                </a:solidFill>
              </a:rPr>
              <a:t>de simulation</a:t>
            </a:r>
            <a:endParaRPr lang="fr-FR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CB8268-6B08-384D-827D-655962DDBEA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615"/>
          <a:stretch/>
        </p:blipFill>
        <p:spPr>
          <a:xfrm>
            <a:off x="13223630" y="36513"/>
            <a:ext cx="1850571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51A2D-96E6-9669-1203-47FB2CA477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943" y="1120168"/>
            <a:ext cx="676011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9158" y="685800"/>
            <a:ext cx="9442237" cy="1004888"/>
          </a:xfrm>
        </p:spPr>
        <p:txBody>
          <a:bodyPr>
            <a:normAutofit/>
          </a:bodyPr>
          <a:lstStyle/>
          <a:p>
            <a:pPr algn="l" rtl="0"/>
            <a:r>
              <a:rPr lang="fr-FR" sz="3100" b="0" i="0" u="none" baseline="0" dirty="0"/>
              <a:t>Scénario 2</a:t>
            </a:r>
            <a:br>
              <a:rPr lang="fr-FR" sz="3100" dirty="0"/>
            </a:br>
            <a:r>
              <a:rPr lang="fr-FR" sz="3100" b="0" i="0" u="none" baseline="0" dirty="0"/>
              <a:t>Évaluation et soins d’urgence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0" y="685800"/>
            <a:ext cx="789158" cy="5100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789158" y="5302810"/>
            <a:ext cx="103533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PS : Les participants qui ont terminé leur rôle rejoignent les autres dans la chambre du patient ou à la fenêtre pour observer le déroulement de la mise en situation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75" y="1593055"/>
            <a:ext cx="466725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25" name="Rectangle 24"/>
          <p:cNvSpPr/>
          <p:nvPr>
            <p:custDataLst>
              <p:tags r:id="rId2"/>
            </p:custDataLst>
          </p:nvPr>
        </p:nvSpPr>
        <p:spPr>
          <a:xfrm>
            <a:off x="7404814" y="660230"/>
            <a:ext cx="4480466" cy="510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Rectangle 23"/>
          <p:cNvSpPr/>
          <p:nvPr>
            <p:custDataLst>
              <p:tags r:id="rId3"/>
            </p:custDataLst>
          </p:nvPr>
        </p:nvSpPr>
        <p:spPr>
          <a:xfrm>
            <a:off x="3956815" y="660230"/>
            <a:ext cx="3187765" cy="510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>
          <a:xfrm>
            <a:off x="402770" y="660230"/>
            <a:ext cx="3187765" cy="510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12" y="823492"/>
            <a:ext cx="2613448" cy="1468177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86" y="3359970"/>
            <a:ext cx="2528274" cy="1431672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>
            <p:custDataLst>
              <p:tags r:id="rId9"/>
            </p:custDataLst>
          </p:nvPr>
        </p:nvSpPr>
        <p:spPr>
          <a:xfrm>
            <a:off x="642934" y="2307550"/>
            <a:ext cx="29476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Évaluation et prise en charge clinique en communicant avec les confrères situés dans la zone à faible risque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>
          <a:xfrm>
            <a:off x="439738" y="4800824"/>
            <a:ext cx="31058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donne des instructions au patient pour qu’il simule les signes cliniques et communique les valeurs des paramètres aux cliniciens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463" y="703094"/>
            <a:ext cx="2018892" cy="112000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084" y="1872499"/>
            <a:ext cx="2005751" cy="111630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72" y="3052490"/>
            <a:ext cx="2025941" cy="110901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email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73" y="4226853"/>
            <a:ext cx="2025941" cy="1129572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>
            <p:custDataLst>
              <p:tags r:id="rId15"/>
            </p:custDataLst>
          </p:nvPr>
        </p:nvSpPr>
        <p:spPr>
          <a:xfrm>
            <a:off x="3956815" y="5269470"/>
            <a:ext cx="31877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peut corriger certains gestes pendant la séance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2"/>
          <p:cNvPicPr/>
          <p:nvPr>
            <p:custDataLst>
              <p:tags r:id="rId16"/>
            </p:custDataLst>
          </p:nvPr>
        </p:nvPicPr>
        <p:blipFill rotWithShape="1"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8832" y="942186"/>
            <a:ext cx="1132115" cy="1152016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294" y="2291669"/>
            <a:ext cx="2374855" cy="133532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832" y="4015054"/>
            <a:ext cx="1475360" cy="142049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/>
          <p:cNvSpPr/>
          <p:nvPr>
            <p:custDataLst>
              <p:tags r:id="rId19"/>
            </p:custDataLst>
          </p:nvPr>
        </p:nvSpPr>
        <p:spPr>
          <a:xfrm>
            <a:off x="9136427" y="1187274"/>
            <a:ext cx="282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Récupérer l’échantillon de sang </a:t>
            </a:r>
          </a:p>
          <a:p>
            <a:pPr algn="ctr" rtl="0">
              <a:spcBef>
                <a:spcPts val="600"/>
              </a:spcBef>
            </a:pPr>
            <a:r>
              <a:rPr lang="fr-FR" sz="11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PS : L’animateur peut donner un tube contenant de l’alcool iodé.</a:t>
            </a:r>
          </a:p>
        </p:txBody>
      </p:sp>
      <p:sp>
        <p:nvSpPr>
          <p:cNvPr id="22" name="Rectangle 21"/>
          <p:cNvSpPr/>
          <p:nvPr>
            <p:custDataLst>
              <p:tags r:id="rId20"/>
            </p:custDataLst>
          </p:nvPr>
        </p:nvSpPr>
        <p:spPr>
          <a:xfrm>
            <a:off x="9840273" y="2467968"/>
            <a:ext cx="21257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Une fois que le patient est stabilisé, la conformité des informations cliniques est contrôlée avec l’équipe de la zone à faible risque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21"/>
            </p:custDataLst>
          </p:nvPr>
        </p:nvSpPr>
        <p:spPr>
          <a:xfrm>
            <a:off x="9494192" y="4176414"/>
            <a:ext cx="23910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rappelle à l’hygiéniste (qui est dans la pièce en tant qu’observateur) de se rendre dans la zone de déshabillage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118255" y="365619"/>
            <a:ext cx="63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1" i="0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30 min</a:t>
            </a:r>
          </a:p>
        </p:txBody>
      </p:sp>
    </p:spTree>
    <p:extLst>
      <p:ext uri="{BB962C8B-B14F-4D97-AF65-F5344CB8AC3E}">
        <p14:creationId xmlns:p14="http://schemas.microsoft.com/office/powerpoint/2010/main" val="406101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9158" y="685800"/>
            <a:ext cx="9840742" cy="1004888"/>
          </a:xfrm>
        </p:spPr>
        <p:txBody>
          <a:bodyPr/>
          <a:lstStyle/>
          <a:p>
            <a:pPr algn="l" rtl="0"/>
            <a:r>
              <a:rPr lang="fr-FR" b="0" i="0" u="none" baseline="0" dirty="0"/>
              <a:t>Scénario 3</a:t>
            </a:r>
            <a:br>
              <a:rPr lang="fr-FR" dirty="0"/>
            </a:br>
            <a:r>
              <a:rPr lang="fr-FR" b="0" i="0" u="none" baseline="0" dirty="0"/>
              <a:t>Documentation, plan de suivi du patient et débriefing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37248" y="1804991"/>
            <a:ext cx="4717504" cy="3552822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0" y="685801"/>
            <a:ext cx="789158" cy="5100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03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27" name="Rectangle 26"/>
          <p:cNvSpPr/>
          <p:nvPr>
            <p:custDataLst>
              <p:tags r:id="rId2"/>
            </p:custDataLst>
          </p:nvPr>
        </p:nvSpPr>
        <p:spPr>
          <a:xfrm>
            <a:off x="9031714" y="660230"/>
            <a:ext cx="2709543" cy="5103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Rectangle 24"/>
          <p:cNvSpPr/>
          <p:nvPr>
            <p:custDataLst>
              <p:tags r:id="rId3"/>
            </p:custDataLst>
          </p:nvPr>
        </p:nvSpPr>
        <p:spPr>
          <a:xfrm>
            <a:off x="3673236" y="660230"/>
            <a:ext cx="5156439" cy="5103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>
          <a:xfrm>
            <a:off x="114300" y="660230"/>
            <a:ext cx="3295693" cy="5103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" name="Picture 3"/>
          <p:cNvPicPr/>
          <p:nvPr>
            <p:custDataLst>
              <p:tags r:id="rId6"/>
            </p:custDataLst>
          </p:nvPr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48" y="1106319"/>
            <a:ext cx="1923371" cy="163821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59" y="3608221"/>
            <a:ext cx="2382347" cy="133980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>
            <p:custDataLst>
              <p:tags r:id="rId8"/>
            </p:custDataLst>
          </p:nvPr>
        </p:nvPicPr>
        <p:blipFill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666" y="735978"/>
            <a:ext cx="1118879" cy="120462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email">
            <a:lum bright="25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293" y="2389646"/>
            <a:ext cx="2040059" cy="110589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303840" y="2774117"/>
            <a:ext cx="26965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Transport de l’échantillon de sang de la zone à haut risque vers la zone à faible risque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-864" y="4915327"/>
            <a:ext cx="34108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Déshabillage de l’équipe de la zone à haut risque avec « l’hygiéniste » et le concours de l’animateur en lutte anti-infectieuse/WASH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569" y="1094504"/>
            <a:ext cx="2080250" cy="116674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310" y="3495536"/>
            <a:ext cx="2048510" cy="144084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000" y="3964760"/>
            <a:ext cx="1800638" cy="1412569"/>
          </a:xfrm>
          <a:prstGeom prst="rect">
            <a:avLst/>
          </a:prstGeom>
        </p:spPr>
      </p:pic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5627851" y="1883963"/>
            <a:ext cx="22575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clinicien de la zone verte termine le triple emballage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185953" y="3455828"/>
            <a:ext cx="32319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 participants des 2 zones comparent les informations reçues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519448" y="5294757"/>
            <a:ext cx="44320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remet l’imprimé des résultats de laboratoire, qui incluent un résultat de PCR positif pour Ebola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18"/>
            </p:custDataLst>
          </p:nvPr>
        </p:nvSpPr>
        <p:spPr>
          <a:xfrm>
            <a:off x="9456025" y="2332742"/>
            <a:ext cx="22852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Discussion des résultats de laboratoire et du plan de traitement du patient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19"/>
            </p:custDataLst>
          </p:nvPr>
        </p:nvSpPr>
        <p:spPr>
          <a:xfrm>
            <a:off x="9456025" y="4948026"/>
            <a:ext cx="22852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/>
              <a:t> </a:t>
            </a:r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Occasion d’effectuer le débriefing de la session de formation</a:t>
            </a:r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4157951" y="3345710"/>
            <a:ext cx="997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500" b="1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Salle de réunion</a:t>
            </a:r>
          </a:p>
        </p:txBody>
      </p:sp>
      <p:sp>
        <p:nvSpPr>
          <p:cNvPr id="26" name="Flèche droite 25"/>
          <p:cNvSpPr/>
          <p:nvPr>
            <p:custDataLst>
              <p:tags r:id="rId21"/>
            </p:custDataLst>
          </p:nvPr>
        </p:nvSpPr>
        <p:spPr>
          <a:xfrm>
            <a:off x="3713913" y="3345710"/>
            <a:ext cx="543603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28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30" name="Rectangle 29"/>
          <p:cNvSpPr/>
          <p:nvPr>
            <p:custDataLst>
              <p:tags r:id="rId23"/>
            </p:custDataLst>
          </p:nvPr>
        </p:nvSpPr>
        <p:spPr>
          <a:xfrm>
            <a:off x="118255" y="365619"/>
            <a:ext cx="63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1" i="0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45 min</a:t>
            </a:r>
          </a:p>
        </p:txBody>
      </p:sp>
    </p:spTree>
    <p:extLst>
      <p:ext uri="{BB962C8B-B14F-4D97-AF65-F5344CB8AC3E}">
        <p14:creationId xmlns:p14="http://schemas.microsoft.com/office/powerpoint/2010/main" val="371014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9158" y="685800"/>
            <a:ext cx="9442237" cy="1004888"/>
          </a:xfrm>
        </p:spPr>
        <p:txBody>
          <a:bodyPr>
            <a:normAutofit fontScale="90000"/>
          </a:bodyPr>
          <a:lstStyle/>
          <a:p>
            <a:pPr algn="l" rtl="0"/>
            <a:r>
              <a:rPr lang="fr-FR" b="0" i="0" u="none" baseline="0" dirty="0"/>
              <a:t>Scénario 4</a:t>
            </a:r>
            <a:br>
              <a:rPr lang="fr-FR" dirty="0"/>
            </a:br>
            <a:r>
              <a:rPr lang="fr-FR" b="0" i="0" u="none" baseline="0" dirty="0"/>
              <a:t>Préparation et administration des traitements contre les MFV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0" y="685800"/>
            <a:ext cx="789158" cy="5100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350" y="1871663"/>
            <a:ext cx="6486650" cy="31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24" name="Rectangle 23"/>
          <p:cNvSpPr/>
          <p:nvPr>
            <p:custDataLst>
              <p:tags r:id="rId2"/>
            </p:custDataLst>
          </p:nvPr>
        </p:nvSpPr>
        <p:spPr>
          <a:xfrm>
            <a:off x="7532429" y="660230"/>
            <a:ext cx="3754690" cy="5103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3711545" y="660230"/>
            <a:ext cx="3545568" cy="5103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114300" y="660230"/>
            <a:ext cx="3295693" cy="5103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427" y="857804"/>
            <a:ext cx="1915193" cy="181428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81" y="3795184"/>
            <a:ext cx="1990425" cy="156268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680" y="735910"/>
            <a:ext cx="2251245" cy="129206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680" y="2375671"/>
            <a:ext cx="2251245" cy="125828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99" y="4151037"/>
            <a:ext cx="2251245" cy="125113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271" y="697093"/>
            <a:ext cx="2224890" cy="136969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email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528" y="2360396"/>
            <a:ext cx="2072367" cy="132014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2" descr="Icônes sociales, Groupe social, Homme, Debout, Silhouette, Mâle,  Communication, Conversation, la communication, conversation png | PNGEg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780" y="4120970"/>
            <a:ext cx="1895364" cy="1349921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>
            <p:custDataLst>
              <p:tags r:id="rId15"/>
            </p:custDataLst>
          </p:nvPr>
        </p:nvSpPr>
        <p:spPr>
          <a:xfrm>
            <a:off x="569439" y="2743203"/>
            <a:ext cx="2651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 cliniciens en EPI léger préparent l’une des molécules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>
          <a:xfrm>
            <a:off x="437481" y="5357870"/>
            <a:ext cx="2988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 cliniciens enfileront un EPI complet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>
          <a:xfrm>
            <a:off x="3711545" y="2027975"/>
            <a:ext cx="3498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 cliniciens à l’extérieur de la chambre du patient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>
          <a:xfrm>
            <a:off x="3685309" y="3627817"/>
            <a:ext cx="348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Ceux qui se trouvent dans la zone à haut risque évaluent le patient et commencent la perfusion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>
          <a:xfrm>
            <a:off x="3937615" y="5316573"/>
            <a:ext cx="30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demande au patient de simuler un « effet secondaire »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>
          <a:xfrm>
            <a:off x="7542348" y="2027975"/>
            <a:ext cx="3381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 participants prendront en charge les effets </a:t>
            </a:r>
            <a:b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secondaires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>
          <a:xfrm>
            <a:off x="7706996" y="3759632"/>
            <a:ext cx="3510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patient stabilisé, ils enlèvent l’EPI et sortent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22"/>
            </p:custDataLst>
          </p:nvPr>
        </p:nvSpPr>
        <p:spPr>
          <a:xfrm>
            <a:off x="8604207" y="5479002"/>
            <a:ext cx="1435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Débriefing général</a:t>
            </a:r>
          </a:p>
        </p:txBody>
      </p:sp>
      <p:sp>
        <p:nvSpPr>
          <p:cNvPr id="26" name="Rectangle 25"/>
          <p:cNvSpPr/>
          <p:nvPr>
            <p:custDataLst>
              <p:tags r:id="rId23"/>
            </p:custDataLst>
          </p:nvPr>
        </p:nvSpPr>
        <p:spPr>
          <a:xfrm>
            <a:off x="118255" y="365619"/>
            <a:ext cx="5886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000" b="1" i="0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60 min</a:t>
            </a:r>
          </a:p>
        </p:txBody>
      </p:sp>
    </p:spTree>
    <p:extLst>
      <p:ext uri="{BB962C8B-B14F-4D97-AF65-F5344CB8AC3E}">
        <p14:creationId xmlns:p14="http://schemas.microsoft.com/office/powerpoint/2010/main" val="329495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5744" y="117075"/>
            <a:ext cx="10515600" cy="823070"/>
          </a:xfrm>
        </p:spPr>
        <p:txBody>
          <a:bodyPr>
            <a:normAutofit/>
          </a:bodyPr>
          <a:lstStyle/>
          <a:p>
            <a:pPr algn="l" rtl="0"/>
            <a:r>
              <a:rPr lang="fr-FR" sz="3000" b="0" i="0" u="none" baseline="0" dirty="0"/>
              <a:t>Rappel</a:t>
            </a: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3873791" y="930562"/>
            <a:ext cx="114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i="0" u="none" baseline="0" dirty="0"/>
              <a:t>Évaluation clinique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28608" y="1795649"/>
            <a:ext cx="11229975" cy="66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00" dirty="0"/>
          </a:p>
        </p:txBody>
      </p:sp>
      <p:sp>
        <p:nvSpPr>
          <p:cNvPr id="8" name="Ellipse 7"/>
          <p:cNvSpPr/>
          <p:nvPr>
            <p:custDataLst>
              <p:tags r:id="rId5"/>
            </p:custDataLst>
          </p:nvPr>
        </p:nvSpPr>
        <p:spPr>
          <a:xfrm flipH="1">
            <a:off x="4281882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400" b="0" i="0" u="none" baseline="0" dirty="0"/>
              <a:t>3</a:t>
            </a: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2117343" y="1059047"/>
            <a:ext cx="886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i="0" u="none" baseline="0" dirty="0"/>
              <a:t>Triage</a:t>
            </a:r>
          </a:p>
        </p:txBody>
      </p:sp>
      <p:sp>
        <p:nvSpPr>
          <p:cNvPr id="10" name="Ellipse 9"/>
          <p:cNvSpPr/>
          <p:nvPr>
            <p:custDataLst>
              <p:tags r:id="rId7"/>
            </p:custDataLst>
          </p:nvPr>
        </p:nvSpPr>
        <p:spPr>
          <a:xfrm flipH="1">
            <a:off x="584005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400" b="0" i="0" u="none" baseline="0" dirty="0"/>
              <a:t>1</a:t>
            </a:r>
          </a:p>
        </p:txBody>
      </p:sp>
      <p:sp>
        <p:nvSpPr>
          <p:cNvPr id="11" name="Ellipse 10"/>
          <p:cNvSpPr/>
          <p:nvPr>
            <p:custDataLst>
              <p:tags r:id="rId8"/>
            </p:custDataLst>
          </p:nvPr>
        </p:nvSpPr>
        <p:spPr>
          <a:xfrm flipH="1">
            <a:off x="2367113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400" b="0" i="0" u="none" baseline="0" dirty="0"/>
              <a:t>2</a:t>
            </a:r>
          </a:p>
        </p:txBody>
      </p:sp>
      <p:sp>
        <p:nvSpPr>
          <p:cNvPr id="12" name="ZoneTexte 11"/>
          <p:cNvSpPr txBox="1"/>
          <p:nvPr>
            <p:custDataLst>
              <p:tags r:id="rId9"/>
            </p:custDataLst>
          </p:nvPr>
        </p:nvSpPr>
        <p:spPr>
          <a:xfrm>
            <a:off x="5819563" y="942970"/>
            <a:ext cx="166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i="0" u="none" baseline="0" dirty="0"/>
              <a:t>Surveillance et suivi</a:t>
            </a:r>
          </a:p>
        </p:txBody>
      </p:sp>
      <p:sp>
        <p:nvSpPr>
          <p:cNvPr id="13" name="Ellipse 12"/>
          <p:cNvSpPr/>
          <p:nvPr>
            <p:custDataLst>
              <p:tags r:id="rId10"/>
            </p:custDataLst>
          </p:nvPr>
        </p:nvSpPr>
        <p:spPr>
          <a:xfrm flipH="1">
            <a:off x="6399797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400" b="0" i="0" u="none" baseline="0" dirty="0"/>
              <a:t>4</a:t>
            </a:r>
          </a:p>
        </p:txBody>
      </p:sp>
      <p:sp>
        <p:nvSpPr>
          <p:cNvPr id="14" name="ZoneTexte 13"/>
          <p:cNvSpPr txBox="1"/>
          <p:nvPr>
            <p:custDataLst>
              <p:tags r:id="rId11"/>
            </p:custDataLst>
          </p:nvPr>
        </p:nvSpPr>
        <p:spPr>
          <a:xfrm>
            <a:off x="1025625" y="5447907"/>
            <a:ext cx="4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200" b="0" i="0" u="none" baseline="0" dirty="0"/>
              <a:t>Décider rapidement si le patient est un cas suspect de MFV ou non </a:t>
            </a:r>
            <a:br>
              <a:rPr lang="fr-FR" sz="1200" dirty="0"/>
            </a:br>
            <a:r>
              <a:rPr lang="fr-FR" sz="1200" b="1" i="0" u="none" baseline="0" dirty="0"/>
              <a:t>Outils :</a:t>
            </a:r>
            <a:r>
              <a:rPr lang="fr-FR" sz="1200" b="0" i="0" u="none" baseline="0" dirty="0"/>
              <a:t> algorithme de définition de cas de MFV et formulaire de dépistage</a:t>
            </a:r>
          </a:p>
        </p:txBody>
      </p:sp>
      <p:cxnSp>
        <p:nvCxnSpPr>
          <p:cNvPr id="15" name="Connecteur en angle 14"/>
          <p:cNvCxnSpPr>
            <a:stCxn id="10" idx="4"/>
          </p:cNvCxnSpPr>
          <p:nvPr>
            <p:custDataLst>
              <p:tags r:id="rId12"/>
            </p:custDataLst>
          </p:nvPr>
        </p:nvCxnSpPr>
        <p:spPr>
          <a:xfrm rot="16200000" flipH="1">
            <a:off x="-958530" y="3720978"/>
            <a:ext cx="3699679" cy="268634"/>
          </a:xfrm>
          <a:prstGeom prst="bentConnector2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>
            <p:custDataLst>
              <p:tags r:id="rId13"/>
            </p:custDataLst>
          </p:nvPr>
        </p:nvSpPr>
        <p:spPr>
          <a:xfrm>
            <a:off x="2857743" y="4412521"/>
            <a:ext cx="432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200" b="0" i="0" u="none" baseline="0" dirty="0"/>
              <a:t>Commencer le processus d’admission</a:t>
            </a:r>
            <a:br>
              <a:rPr lang="fr-FR" sz="1200" dirty="0"/>
            </a:br>
            <a:r>
              <a:rPr lang="fr-FR" sz="1200" b="0" i="0" u="none" baseline="0" dirty="0"/>
              <a:t>Rechercher les signes/symptômes d’urgence ou de danger (20 s)</a:t>
            </a:r>
            <a:br>
              <a:rPr lang="fr-FR" sz="1200" dirty="0"/>
            </a:br>
            <a:r>
              <a:rPr lang="fr-FR" sz="1200" b="0" i="0" u="none" baseline="0" dirty="0"/>
              <a:t>Orienter le patient vers la salle ou le service adaptés (p. ex. USI)</a:t>
            </a:r>
          </a:p>
          <a:p>
            <a:pPr algn="l" rtl="0"/>
            <a:r>
              <a:rPr lang="fr-FR" sz="1200" b="1" i="0" u="none" baseline="0" dirty="0"/>
              <a:t>Outil :</a:t>
            </a:r>
            <a:r>
              <a:rPr lang="fr-FR" sz="1200" b="0" i="0" u="none" baseline="0" dirty="0"/>
              <a:t> outil interinstitutions de triage</a:t>
            </a:r>
          </a:p>
        </p:txBody>
      </p:sp>
      <p:cxnSp>
        <p:nvCxnSpPr>
          <p:cNvPr id="17" name="Connecteur en angle 16"/>
          <p:cNvCxnSpPr>
            <a:stCxn id="11" idx="4"/>
            <a:endCxn id="16" idx="1"/>
          </p:cNvCxnSpPr>
          <p:nvPr>
            <p:custDataLst>
              <p:tags r:id="rId14"/>
            </p:custDataLst>
          </p:nvPr>
        </p:nvCxnSpPr>
        <p:spPr>
          <a:xfrm rot="16200000" flipH="1">
            <a:off x="1287639" y="3257916"/>
            <a:ext cx="2822564" cy="317643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>
            <p:custDataLst>
              <p:tags r:id="rId15"/>
            </p:custDataLst>
          </p:nvPr>
        </p:nvSpPr>
        <p:spPr>
          <a:xfrm>
            <a:off x="4826341" y="3237545"/>
            <a:ext cx="458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200" b="0" i="0" u="none" baseline="0" dirty="0"/>
              <a:t>Évaluer le patient (ABCD) et prendre en charge les problèmes urgents</a:t>
            </a:r>
          </a:p>
          <a:p>
            <a:pPr algn="l" rtl="0"/>
            <a:r>
              <a:rPr lang="fr-FR" sz="1200" b="0" i="0" u="none" baseline="0" dirty="0"/>
              <a:t>Effectuer un prélèvement sanguin (PCR des MFV et autres tests)</a:t>
            </a:r>
          </a:p>
          <a:p>
            <a:pPr algn="l" rtl="0"/>
            <a:r>
              <a:rPr lang="fr-FR" sz="1200" b="0" i="0" u="none" baseline="0" dirty="0"/>
              <a:t>Mettre en place une équipe médicale dans la zone à faible risque pour recueillir des informations</a:t>
            </a:r>
          </a:p>
          <a:p>
            <a:pPr algn="l" rtl="0"/>
            <a:r>
              <a:rPr lang="fr-FR" sz="1200" b="0" i="0" u="none" baseline="0" dirty="0"/>
              <a:t>Définir la surveillance initiale et le plan de traitement</a:t>
            </a:r>
          </a:p>
          <a:p>
            <a:pPr algn="l" rtl="0"/>
            <a:r>
              <a:rPr lang="fr-FR" sz="1200" b="1" i="0" u="none" baseline="0" dirty="0"/>
              <a:t>Outil :</a:t>
            </a:r>
            <a:r>
              <a:rPr lang="fr-FR" sz="1200" b="0" i="0" u="none" baseline="0" dirty="0"/>
              <a:t> fiche d’admission</a:t>
            </a:r>
          </a:p>
        </p:txBody>
      </p:sp>
      <p:cxnSp>
        <p:nvCxnSpPr>
          <p:cNvPr id="19" name="Connecteur en angle 18"/>
          <p:cNvCxnSpPr>
            <a:cxnSpLocks/>
            <a:stCxn id="8" idx="4"/>
            <a:endCxn id="18" idx="1"/>
          </p:cNvCxnSpPr>
          <p:nvPr>
            <p:custDataLst>
              <p:tags r:id="rId16"/>
            </p:custDataLst>
          </p:nvPr>
        </p:nvCxnSpPr>
        <p:spPr>
          <a:xfrm rot="16200000" flipH="1">
            <a:off x="3724478" y="2735847"/>
            <a:ext cx="1832254" cy="371472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>
            <p:custDataLst>
              <p:tags r:id="rId17"/>
            </p:custDataLst>
          </p:nvPr>
        </p:nvSpPr>
        <p:spPr>
          <a:xfrm>
            <a:off x="220441" y="1103309"/>
            <a:ext cx="1073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i="0" u="none" baseline="0" dirty="0"/>
              <a:t>Dépistage</a:t>
            </a:r>
          </a:p>
        </p:txBody>
      </p:sp>
      <p:sp>
        <p:nvSpPr>
          <p:cNvPr id="21" name="ZoneTexte 20"/>
          <p:cNvSpPr txBox="1"/>
          <p:nvPr>
            <p:custDataLst>
              <p:tags r:id="rId18"/>
            </p:custDataLst>
          </p:nvPr>
        </p:nvSpPr>
        <p:spPr>
          <a:xfrm>
            <a:off x="6745770" y="2139473"/>
            <a:ext cx="458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200" b="0" i="0" u="none" baseline="0" dirty="0"/>
              <a:t>Réceptionner les résultats de laboratoire et en discuter au sein de l’équipe médicale</a:t>
            </a:r>
          </a:p>
          <a:p>
            <a:pPr algn="l" rtl="0"/>
            <a:r>
              <a:rPr lang="fr-FR" sz="1200" b="0" i="0" u="none" baseline="0" dirty="0"/>
              <a:t>Déterminer si le patient présente un risque élevé de complications</a:t>
            </a:r>
          </a:p>
          <a:p>
            <a:pPr algn="l" rtl="0"/>
            <a:r>
              <a:rPr lang="fr-FR" sz="1200" b="0" i="0" u="none" baseline="0" dirty="0"/>
              <a:t>Réajuster la surveillance et le plan de traitement</a:t>
            </a:r>
          </a:p>
          <a:p>
            <a:pPr algn="l" rtl="0"/>
            <a:r>
              <a:rPr lang="fr-FR" sz="1200" b="1" i="0" u="none" baseline="0" dirty="0"/>
              <a:t>Outils :</a:t>
            </a:r>
            <a:r>
              <a:rPr lang="fr-FR" sz="1200" b="0" i="0" u="none" baseline="0" dirty="0"/>
              <a:t> fiche d’évaluation quotidienne, liste de contrôle des évaluations</a:t>
            </a:r>
          </a:p>
        </p:txBody>
      </p:sp>
      <p:cxnSp>
        <p:nvCxnSpPr>
          <p:cNvPr id="22" name="Connecteur en angle 21"/>
          <p:cNvCxnSpPr>
            <a:cxnSpLocks/>
            <a:stCxn id="13" idx="4"/>
            <a:endCxn id="21" idx="1"/>
          </p:cNvCxnSpPr>
          <p:nvPr>
            <p:custDataLst>
              <p:tags r:id="rId19"/>
            </p:custDataLst>
          </p:nvPr>
        </p:nvCxnSpPr>
        <p:spPr>
          <a:xfrm rot="16200000" flipH="1">
            <a:off x="6292186" y="2286054"/>
            <a:ext cx="734182" cy="172986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>
            <p:custDataLst>
              <p:tags r:id="rId20"/>
            </p:custDataLst>
          </p:nvPr>
        </p:nvSpPr>
        <p:spPr>
          <a:xfrm flipH="1">
            <a:off x="11076264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400" b="0" i="0" u="none" baseline="0" dirty="0"/>
              <a:t>5</a:t>
            </a:r>
          </a:p>
        </p:txBody>
      </p:sp>
      <p:sp>
        <p:nvSpPr>
          <p:cNvPr id="24" name="ZoneTexte 23"/>
          <p:cNvSpPr txBox="1"/>
          <p:nvPr>
            <p:custDataLst>
              <p:tags r:id="rId21"/>
            </p:custDataLst>
          </p:nvPr>
        </p:nvSpPr>
        <p:spPr>
          <a:xfrm>
            <a:off x="10606075" y="926645"/>
            <a:ext cx="108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i="0" u="none" baseline="0" dirty="0"/>
              <a:t>Traitement et réévaluation</a:t>
            </a: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444" y="2450307"/>
            <a:ext cx="1496034" cy="84715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462" y="3469783"/>
            <a:ext cx="1496580" cy="94652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41" y="4586269"/>
            <a:ext cx="1280065" cy="886500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30542" y="4106556"/>
            <a:ext cx="1428346" cy="959427"/>
          </a:xfrm>
          <a:prstGeom prst="rect">
            <a:avLst/>
          </a:prstGeom>
        </p:spPr>
      </p:pic>
      <p:cxnSp>
        <p:nvCxnSpPr>
          <p:cNvPr id="29" name="Connecteur en angle 28"/>
          <p:cNvCxnSpPr>
            <a:stCxn id="23" idx="4"/>
            <a:endCxn id="28" idx="1"/>
          </p:cNvCxnSpPr>
          <p:nvPr>
            <p:custDataLst>
              <p:tags r:id="rId26"/>
            </p:custDataLst>
          </p:nvPr>
        </p:nvCxnSpPr>
        <p:spPr>
          <a:xfrm rot="5400000">
            <a:off x="10313663" y="2936508"/>
            <a:ext cx="1866641" cy="4536"/>
          </a:xfrm>
          <a:prstGeom prst="bentConnector3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363" y="1966076"/>
            <a:ext cx="715927" cy="1228242"/>
          </a:xfrm>
          <a:prstGeom prst="rect">
            <a:avLst/>
          </a:prstGeom>
        </p:spPr>
      </p:pic>
      <p:sp>
        <p:nvSpPr>
          <p:cNvPr id="31" name="ZoneTexte 30"/>
          <p:cNvSpPr txBox="1"/>
          <p:nvPr>
            <p:custDataLst>
              <p:tags r:id="rId28"/>
            </p:custDataLst>
          </p:nvPr>
        </p:nvSpPr>
        <p:spPr>
          <a:xfrm>
            <a:off x="417699" y="627632"/>
            <a:ext cx="11098019" cy="276999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-FR" sz="1200" b="0" i="0" u="none" baseline="0" dirty="0"/>
              <a:t>TOUT le processus : nettoyage, SMSPS, décontamination et alimentation du patient</a:t>
            </a:r>
          </a:p>
        </p:txBody>
      </p:sp>
    </p:spTree>
    <p:extLst>
      <p:ext uri="{BB962C8B-B14F-4D97-AF65-F5344CB8AC3E}">
        <p14:creationId xmlns:p14="http://schemas.microsoft.com/office/powerpoint/2010/main" val="62049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9158" y="685800"/>
            <a:ext cx="10312230" cy="1004888"/>
          </a:xfrm>
        </p:spPr>
        <p:txBody>
          <a:bodyPr/>
          <a:lstStyle/>
          <a:p>
            <a:pPr algn="l" rtl="0"/>
            <a:r>
              <a:rPr lang="fr-FR" b="0" i="0" u="none" baseline="0" dirty="0"/>
              <a:t>Plan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23182" y="1670229"/>
            <a:ext cx="789158" cy="36741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itr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16702" y="1737194"/>
            <a:ext cx="10312230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+mj-lt"/>
              <a:buAutoNum type="arabicPeriod"/>
            </a:pPr>
            <a:r>
              <a:rPr lang="fr-FR" sz="2000" b="0" i="0" u="none" baseline="0" dirty="0"/>
              <a:t>Arrivée au centre de traitement et répartition des groupes</a:t>
            </a:r>
            <a:endParaRPr lang="fr-FR" sz="2000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576077" y="2159922"/>
            <a:ext cx="789158" cy="3184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itr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673061" y="2245649"/>
            <a:ext cx="10312230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+mj-lt"/>
              <a:buAutoNum type="arabicPeriod" startAt="2"/>
            </a:pPr>
            <a:r>
              <a:rPr lang="fr-FR" sz="2000" b="0" i="0" u="none" baseline="0" dirty="0"/>
              <a:t>Accueil du patient, dépistage et triage</a:t>
            </a:r>
            <a:endParaRPr lang="fr-FR" sz="2000" dirty="0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573862" y="2628660"/>
            <a:ext cx="789158" cy="271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Titre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656122" y="2790445"/>
            <a:ext cx="7747732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+mj-lt"/>
              <a:buAutoNum type="arabicPeriod" startAt="3"/>
            </a:pPr>
            <a:r>
              <a:rPr lang="fr-FR" sz="2000" b="0" i="0" u="none" baseline="0" dirty="0"/>
              <a:t>Évaluation et soins d’urgence</a:t>
            </a:r>
            <a:endParaRPr lang="fr-FR" sz="20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3571647" y="3188029"/>
            <a:ext cx="789158" cy="2156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Titre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663219" y="3299645"/>
            <a:ext cx="7747732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+mj-lt"/>
              <a:buAutoNum type="arabicPeriod" startAt="4"/>
            </a:pPr>
            <a:r>
              <a:rPr lang="fr-FR" sz="2000" b="0" i="0" u="none" baseline="0" dirty="0"/>
              <a:t>Documentation, plan de suivi du patient et débriefing</a:t>
            </a:r>
            <a:endParaRPr lang="fr-FR" sz="20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569432" y="3778221"/>
            <a:ext cx="789158" cy="1566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Titr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686903" y="3958671"/>
            <a:ext cx="7043393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 algn="l" rtl="0">
              <a:buFont typeface="+mj-lt"/>
              <a:buAutoNum type="arabicPeriod" startAt="5"/>
            </a:pPr>
            <a:r>
              <a:rPr lang="fr-FR" sz="2000" b="0" i="0" u="none" baseline="0" dirty="0"/>
              <a:t>Préparation et administration des traitements contre les MFV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0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9158" y="685800"/>
            <a:ext cx="10312230" cy="1004888"/>
          </a:xfrm>
        </p:spPr>
        <p:txBody>
          <a:bodyPr>
            <a:normAutofit/>
          </a:bodyPr>
          <a:lstStyle/>
          <a:p>
            <a:pPr algn="l" rtl="0"/>
            <a:r>
              <a:rPr lang="fr-FR" sz="3000" b="0" i="0" u="none" baseline="0" dirty="0"/>
              <a:t>Arrivée au centre de traitement et répartition des groupes</a:t>
            </a:r>
            <a:endParaRPr lang="fr-FR" sz="3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0" y="685800"/>
            <a:ext cx="789158" cy="51006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54" y="1690688"/>
            <a:ext cx="5253037" cy="39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85" name="Rectangle 84"/>
          <p:cNvSpPr/>
          <p:nvPr>
            <p:custDataLst>
              <p:tags r:id="rId2"/>
            </p:custDataLst>
          </p:nvPr>
        </p:nvSpPr>
        <p:spPr>
          <a:xfrm>
            <a:off x="424814" y="4200703"/>
            <a:ext cx="11337615" cy="15808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3" name="Rectangle 82"/>
          <p:cNvSpPr/>
          <p:nvPr>
            <p:custDataLst>
              <p:tags r:id="rId3"/>
            </p:custDataLst>
          </p:nvPr>
        </p:nvSpPr>
        <p:spPr>
          <a:xfrm>
            <a:off x="428634" y="685800"/>
            <a:ext cx="11333795" cy="34147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98817" y="922940"/>
            <a:ext cx="4148126" cy="1652592"/>
          </a:xfrm>
        </p:spPr>
        <p:txBody>
          <a:bodyPr rtlCol="0">
            <a:normAutofit/>
          </a:bodyPr>
          <a:lstStyle/>
          <a:p>
            <a:pPr marL="0" indent="0" algn="l" rtl="0">
              <a:buNone/>
            </a:pPr>
            <a:r>
              <a:rPr lang="fr-FR" sz="1500" b="0" i="0" u="none" baseline="0" dirty="0"/>
              <a:t>À l’arrivée sur le site de simulation, répartissez rapidement les stagiaires en groupes aléatoires, avec un animateur médical par groupe.</a:t>
            </a:r>
          </a:p>
          <a:p>
            <a:pPr marL="0" indent="0" algn="l" rtl="0">
              <a:buNone/>
            </a:pPr>
            <a:r>
              <a:rPr lang="fr-FR" sz="1300" b="0" i="0" u="none" baseline="0" dirty="0"/>
              <a:t>PS : les groupes peuvent également être constitués dans la salle de formation.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fr-FR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08 juillet 2022</a:t>
            </a:r>
            <a:endParaRPr lang="fr-FR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184D1-7706-4DA7-AB52-FB8745DFE82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7" name="Groupe 6"/>
          <p:cNvGrpSpPr/>
          <p:nvPr>
            <p:custDataLst>
              <p:tags r:id="rId8"/>
            </p:custDataLst>
          </p:nvPr>
        </p:nvGrpSpPr>
        <p:grpSpPr>
          <a:xfrm>
            <a:off x="4736840" y="874163"/>
            <a:ext cx="4400653" cy="1363071"/>
            <a:chOff x="1068025" y="2404110"/>
            <a:chExt cx="5456691" cy="1582737"/>
          </a:xfrm>
        </p:grpSpPr>
        <p:pic>
          <p:nvPicPr>
            <p:cNvPr id="8" name="Picture 22" descr="Nigeria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066" y="2689860"/>
              <a:ext cx="2152650" cy="129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raphic 30" descr="Man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25" y="296926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phic 36" descr="Group of men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725" y="248031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phic 32" descr="Woman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75" y="240411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Man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625" y="3091498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Man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150" y="240411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nector: Curved 20">
              <a:extLst>
                <a:ext uri="{FF2B5EF4-FFF2-40B4-BE49-F238E27FC236}">
                  <a16:creationId xmlns:a16="http://schemas.microsoft.com/office/drawing/2014/main" id="{77961381-95CE-47E3-ACB5-C9BC06507F58}"/>
                </a:ext>
              </a:extLst>
            </p:cNvPr>
            <p:cNvCxnSpPr>
              <a:cxnSpLocks/>
            </p:cNvCxnSpPr>
            <p:nvPr/>
          </p:nvCxnSpPr>
          <p:spPr>
            <a:xfrm>
              <a:off x="2373630" y="3267710"/>
              <a:ext cx="1866900" cy="400050"/>
            </a:xfrm>
            <a:prstGeom prst="curvedConnector3">
              <a:avLst>
                <a:gd name="adj1" fmla="val 44411"/>
              </a:avLst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20">
              <a:extLst>
                <a:ext uri="{FF2B5EF4-FFF2-40B4-BE49-F238E27FC236}">
                  <a16:creationId xmlns:a16="http://schemas.microsoft.com/office/drawing/2014/main" id="{77961381-95CE-47E3-ACB5-C9BC06507F58}"/>
                </a:ext>
              </a:extLst>
            </p:cNvPr>
            <p:cNvCxnSpPr>
              <a:cxnSpLocks/>
            </p:cNvCxnSpPr>
            <p:nvPr/>
          </p:nvCxnSpPr>
          <p:spPr>
            <a:xfrm>
              <a:off x="2421255" y="2924810"/>
              <a:ext cx="1781175" cy="438150"/>
            </a:xfrm>
            <a:prstGeom prst="curvedConnector3">
              <a:avLst>
                <a:gd name="adj1" fmla="val 44411"/>
              </a:avLst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9" descr="Man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50" y="2920048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 16" descr="C:\Users\User\Desktop\OMS\PAQUET FINAL DES LIVRABLES\Photos Ouganda\WhatsApp Image 2022-11-11 at 11.50.37.jpeg"/>
          <p:cNvPicPr/>
          <p:nvPr>
            <p:custDataLst>
              <p:tags r:id="rId9"/>
            </p:custDataLst>
          </p:nvPr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915" y="1276852"/>
            <a:ext cx="1725493" cy="9990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8" name="Groupe 17"/>
          <p:cNvGrpSpPr/>
          <p:nvPr>
            <p:custDataLst>
              <p:tags r:id="rId10"/>
            </p:custDataLst>
          </p:nvPr>
        </p:nvGrpSpPr>
        <p:grpSpPr>
          <a:xfrm>
            <a:off x="694360" y="2347804"/>
            <a:ext cx="5245190" cy="1129004"/>
            <a:chOff x="4447818" y="3671046"/>
            <a:chExt cx="5538643" cy="1317813"/>
          </a:xfrm>
        </p:grpSpPr>
        <p:pic>
          <p:nvPicPr>
            <p:cNvPr id="19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4939064" y="4066184"/>
              <a:ext cx="859697" cy="922674"/>
            </a:xfrm>
            <a:prstGeom prst="rect">
              <a:avLst/>
            </a:prstGeom>
          </p:spPr>
        </p:pic>
        <p:pic>
          <p:nvPicPr>
            <p:cNvPr id="20" name="Graphic 32" descr="Woman">
              <a:extLst>
                <a:ext uri="{FF2B5EF4-FFF2-40B4-BE49-F238E27FC236}">
                  <a16:creationId xmlns:a16="http://schemas.microsoft.com/office/drawing/2014/main" id="{694A69CA-89F1-49F9-BBE6-FBF7B45DB4A1}"/>
                </a:ext>
              </a:extLst>
            </p:cNvPr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447818" y="4066185"/>
              <a:ext cx="859697" cy="922674"/>
            </a:xfrm>
            <a:prstGeom prst="rect">
              <a:avLst/>
            </a:prstGeom>
          </p:spPr>
        </p:pic>
        <p:pic>
          <p:nvPicPr>
            <p:cNvPr id="21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406611" y="4066184"/>
              <a:ext cx="859697" cy="922674"/>
            </a:xfrm>
            <a:prstGeom prst="rect">
              <a:avLst/>
            </a:prstGeom>
          </p:spPr>
        </p:pic>
        <p:sp>
          <p:nvSpPr>
            <p:cNvPr id="22" name="Décagone 21"/>
            <p:cNvSpPr/>
            <p:nvPr/>
          </p:nvSpPr>
          <p:spPr>
            <a:xfrm>
              <a:off x="4649524" y="3671047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1</a:t>
              </a:r>
            </a:p>
          </p:txBody>
        </p:sp>
        <p:sp>
          <p:nvSpPr>
            <p:cNvPr id="23" name="Décagone 22"/>
            <p:cNvSpPr/>
            <p:nvPr/>
          </p:nvSpPr>
          <p:spPr>
            <a:xfrm>
              <a:off x="5160509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2</a:t>
              </a:r>
            </a:p>
          </p:txBody>
        </p:sp>
        <p:sp>
          <p:nvSpPr>
            <p:cNvPr id="24" name="Décagone 23"/>
            <p:cNvSpPr/>
            <p:nvPr/>
          </p:nvSpPr>
          <p:spPr>
            <a:xfrm>
              <a:off x="5623518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3</a:t>
              </a:r>
            </a:p>
          </p:txBody>
        </p:sp>
        <p:pic>
          <p:nvPicPr>
            <p:cNvPr id="25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754337" y="4066184"/>
              <a:ext cx="859697" cy="922674"/>
            </a:xfrm>
            <a:prstGeom prst="rect">
              <a:avLst/>
            </a:prstGeom>
          </p:spPr>
        </p:pic>
        <p:pic>
          <p:nvPicPr>
            <p:cNvPr id="26" name="Graphic 32" descr="Woman">
              <a:extLst>
                <a:ext uri="{FF2B5EF4-FFF2-40B4-BE49-F238E27FC236}">
                  <a16:creationId xmlns:a16="http://schemas.microsoft.com/office/drawing/2014/main" id="{694A69CA-89F1-49F9-BBE6-FBF7B45DB4A1}"/>
                </a:ext>
              </a:extLst>
            </p:cNvPr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263091" y="4066185"/>
              <a:ext cx="859697" cy="922674"/>
            </a:xfrm>
            <a:prstGeom prst="rect">
              <a:avLst/>
            </a:prstGeom>
          </p:spPr>
        </p:pic>
        <p:pic>
          <p:nvPicPr>
            <p:cNvPr id="27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221884" y="4066184"/>
              <a:ext cx="859697" cy="922674"/>
            </a:xfrm>
            <a:prstGeom prst="rect">
              <a:avLst/>
            </a:prstGeom>
          </p:spPr>
        </p:pic>
        <p:sp>
          <p:nvSpPr>
            <p:cNvPr id="28" name="Décagone 27"/>
            <p:cNvSpPr/>
            <p:nvPr/>
          </p:nvSpPr>
          <p:spPr>
            <a:xfrm>
              <a:off x="6464797" y="3671047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1</a:t>
              </a:r>
            </a:p>
          </p:txBody>
        </p:sp>
        <p:sp>
          <p:nvSpPr>
            <p:cNvPr id="29" name="Décagone 28"/>
            <p:cNvSpPr/>
            <p:nvPr/>
          </p:nvSpPr>
          <p:spPr>
            <a:xfrm>
              <a:off x="6975782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2</a:t>
              </a:r>
            </a:p>
          </p:txBody>
        </p:sp>
        <p:sp>
          <p:nvSpPr>
            <p:cNvPr id="30" name="Décagone 29"/>
            <p:cNvSpPr/>
            <p:nvPr/>
          </p:nvSpPr>
          <p:spPr>
            <a:xfrm>
              <a:off x="7438791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3</a:t>
              </a:r>
            </a:p>
          </p:txBody>
        </p:sp>
        <p:pic>
          <p:nvPicPr>
            <p:cNvPr id="31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8659217" y="4066184"/>
              <a:ext cx="859697" cy="922674"/>
            </a:xfrm>
            <a:prstGeom prst="rect">
              <a:avLst/>
            </a:prstGeom>
          </p:spPr>
        </p:pic>
        <p:pic>
          <p:nvPicPr>
            <p:cNvPr id="32" name="Graphic 32" descr="Woman">
              <a:extLst>
                <a:ext uri="{FF2B5EF4-FFF2-40B4-BE49-F238E27FC236}">
                  <a16:creationId xmlns:a16="http://schemas.microsoft.com/office/drawing/2014/main" id="{694A69CA-89F1-49F9-BBE6-FBF7B45DB4A1}"/>
                </a:ext>
              </a:extLst>
            </p:cNvPr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8167971" y="4066185"/>
              <a:ext cx="859697" cy="922674"/>
            </a:xfrm>
            <a:prstGeom prst="rect">
              <a:avLst/>
            </a:prstGeom>
          </p:spPr>
        </p:pic>
        <p:pic>
          <p:nvPicPr>
            <p:cNvPr id="33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126764" y="4066184"/>
              <a:ext cx="859697" cy="922674"/>
            </a:xfrm>
            <a:prstGeom prst="rect">
              <a:avLst/>
            </a:prstGeom>
          </p:spPr>
        </p:pic>
        <p:sp>
          <p:nvSpPr>
            <p:cNvPr id="34" name="Décagone 33"/>
            <p:cNvSpPr/>
            <p:nvPr/>
          </p:nvSpPr>
          <p:spPr>
            <a:xfrm>
              <a:off x="8369677" y="3671047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1</a:t>
              </a:r>
            </a:p>
          </p:txBody>
        </p:sp>
        <p:sp>
          <p:nvSpPr>
            <p:cNvPr id="35" name="Décagone 34"/>
            <p:cNvSpPr/>
            <p:nvPr/>
          </p:nvSpPr>
          <p:spPr>
            <a:xfrm>
              <a:off x="8880662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2</a:t>
              </a:r>
            </a:p>
          </p:txBody>
        </p:sp>
        <p:sp>
          <p:nvSpPr>
            <p:cNvPr id="36" name="Décagone 35"/>
            <p:cNvSpPr/>
            <p:nvPr/>
          </p:nvSpPr>
          <p:spPr>
            <a:xfrm>
              <a:off x="9343671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FR" b="0" i="0" u="none" baseline="0" dirty="0"/>
                <a:t>3</a:t>
              </a:r>
            </a:p>
          </p:txBody>
        </p:sp>
      </p:grpSp>
      <p:grpSp>
        <p:nvGrpSpPr>
          <p:cNvPr id="37" name="Groupe 36"/>
          <p:cNvGrpSpPr/>
          <p:nvPr>
            <p:custDataLst>
              <p:tags r:id="rId11"/>
            </p:custDataLst>
          </p:nvPr>
        </p:nvGrpSpPr>
        <p:grpSpPr>
          <a:xfrm>
            <a:off x="6088725" y="2139367"/>
            <a:ext cx="5818311" cy="1806947"/>
            <a:chOff x="6368106" y="3478111"/>
            <a:chExt cx="6504673" cy="2529942"/>
          </a:xfrm>
        </p:grpSpPr>
        <p:pic>
          <p:nvPicPr>
            <p:cNvPr id="38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3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10379635" y="4459518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3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8620666" y="4427764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31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6735230" y="4494376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368106" y="5584024"/>
              <a:ext cx="2222376" cy="409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fr-FR" sz="1300" b="0" i="0" u="none" baseline="0" dirty="0">
                  <a:solidFill>
                    <a:srgbClr val="00205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Groupe 1 + animateur</a:t>
              </a: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6717294" y="3576024"/>
              <a:ext cx="1774097" cy="1837074"/>
              <a:chOff x="7517361" y="3728529"/>
              <a:chExt cx="1774097" cy="1837074"/>
            </a:xfrm>
          </p:grpSpPr>
          <p:pic>
            <p:nvPicPr>
              <p:cNvPr id="63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517361" y="3728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4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669761" y="38809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5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822161" y="40333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6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974561" y="41857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7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126961" y="43381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8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279361" y="4490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9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431761" y="4642929"/>
                <a:ext cx="859697" cy="922674"/>
              </a:xfrm>
              <a:prstGeom prst="rect">
                <a:avLst/>
              </a:prstGeom>
            </p:spPr>
          </p:pic>
        </p:grpSp>
        <p:grpSp>
          <p:nvGrpSpPr>
            <p:cNvPr id="43" name="Groupe 42"/>
            <p:cNvGrpSpPr/>
            <p:nvPr/>
          </p:nvGrpSpPr>
          <p:grpSpPr>
            <a:xfrm>
              <a:off x="8675994" y="3603320"/>
              <a:ext cx="1774097" cy="1837074"/>
              <a:chOff x="7517361" y="3728529"/>
              <a:chExt cx="1774097" cy="1837074"/>
            </a:xfrm>
          </p:grpSpPr>
          <p:pic>
            <p:nvPicPr>
              <p:cNvPr id="55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517361" y="3728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6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669761" y="38809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7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822161" y="40333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8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974561" y="41857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9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126961" y="43381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0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279361" y="4490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1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431761" y="4642929"/>
                <a:ext cx="859697" cy="922674"/>
              </a:xfrm>
              <a:prstGeom prst="rect">
                <a:avLst/>
              </a:prstGeom>
            </p:spPr>
          </p:pic>
        </p:grpSp>
        <p:grpSp>
          <p:nvGrpSpPr>
            <p:cNvPr id="44" name="Groupe 43"/>
            <p:cNvGrpSpPr/>
            <p:nvPr/>
          </p:nvGrpSpPr>
          <p:grpSpPr>
            <a:xfrm>
              <a:off x="10226508" y="3478111"/>
              <a:ext cx="1774097" cy="1837074"/>
              <a:chOff x="7517361" y="3728529"/>
              <a:chExt cx="1774097" cy="1837074"/>
            </a:xfrm>
          </p:grpSpPr>
          <p:pic>
            <p:nvPicPr>
              <p:cNvPr id="47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517361" y="3728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48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669761" y="38809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49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822161" y="40333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0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974561" y="41857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1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126961" y="43381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2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279361" y="4490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3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431761" y="4642929"/>
                <a:ext cx="859697" cy="922674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>
            <a:xfrm>
              <a:off x="8511071" y="5592793"/>
              <a:ext cx="2079910" cy="409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fr-FR" sz="1300" b="0" i="0" u="none" baseline="0" dirty="0">
                  <a:solidFill>
                    <a:srgbClr val="00205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Groupe 2 + animateur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450091" y="5598675"/>
              <a:ext cx="2422688" cy="409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fr-FR" sz="1300" b="0" i="0" u="none" baseline="0" dirty="0">
                  <a:solidFill>
                    <a:srgbClr val="00205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Groupe 3 + animateur</a:t>
              </a:r>
            </a:p>
          </p:txBody>
        </p:sp>
      </p:grpSp>
      <p:sp>
        <p:nvSpPr>
          <p:cNvPr id="72" name="Rectangle 71"/>
          <p:cNvSpPr/>
          <p:nvPr>
            <p:custDataLst>
              <p:tags r:id="rId12"/>
            </p:custDataLst>
          </p:nvPr>
        </p:nvSpPr>
        <p:spPr>
          <a:xfrm>
            <a:off x="1542326" y="3604137"/>
            <a:ext cx="36086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Comptez de 1 à 3 pour constituer les groupes</a:t>
            </a:r>
            <a:r>
              <a:rPr lang="fr-FR" sz="1300" b="0" i="0" u="none" baseline="0" dirty="0"/>
              <a:t>.</a:t>
            </a:r>
            <a:endParaRPr lang="fr-FR" sz="1300" dirty="0"/>
          </a:p>
        </p:txBody>
      </p:sp>
      <p:sp>
        <p:nvSpPr>
          <p:cNvPr id="74" name="Rectangle 73"/>
          <p:cNvSpPr/>
          <p:nvPr>
            <p:custDataLst>
              <p:tags r:id="rId13"/>
            </p:custDataLst>
          </p:nvPr>
        </p:nvSpPr>
        <p:spPr>
          <a:xfrm>
            <a:off x="551949" y="4513007"/>
            <a:ext cx="4131443" cy="1131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FR" sz="15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Orientez les stagiaires vers le vestiaire afin que tout le monde soit vêtu de l’uniforme de la zone à faible risque, à savoir tenue de travail et bottes.</a:t>
            </a:r>
            <a:endParaRPr lang="fr-FR" sz="15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75" name="Image 74" descr="Aménager son vestiaire de restaurant - Vestimetal"/>
          <p:cNvPicPr/>
          <p:nvPr>
            <p:custDataLst>
              <p:tags r:id="rId14"/>
            </p:custDataLst>
          </p:nvPr>
        </p:nvPicPr>
        <p:blipFill>
          <a:blip r:embed="rId32" cstate="email">
            <a:grayscl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21" y="4395822"/>
            <a:ext cx="1800653" cy="11484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76" name="Groupe 75"/>
          <p:cNvGrpSpPr/>
          <p:nvPr>
            <p:custDataLst>
              <p:tags r:id="rId15"/>
            </p:custDataLst>
          </p:nvPr>
        </p:nvGrpSpPr>
        <p:grpSpPr>
          <a:xfrm>
            <a:off x="8001527" y="4381874"/>
            <a:ext cx="3589126" cy="1251365"/>
            <a:chOff x="5364057" y="4326520"/>
            <a:chExt cx="2951496" cy="934768"/>
          </a:xfrm>
        </p:grpSpPr>
        <p:pic>
          <p:nvPicPr>
            <p:cNvPr id="77" name="Image 76" descr="C:\Users\User\Pictures\EPI 2.PNG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57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Image 77" descr="C:\Users\User\Pictures\EPI 2.PNG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547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Image 78" descr="C:\Users\User\Pictures\EPI 2.PNG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037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Image 79" descr="C:\Users\User\Pictures\EPI 2.PNG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212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Image 80" descr="C:\Users\User\Pictures\EPI 2.PNG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044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Image 81" descr="C:\Users\User\Pictures\EPI 2.PNG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748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Rectangle 86"/>
          <p:cNvSpPr/>
          <p:nvPr>
            <p:custDataLst>
              <p:tags r:id="rId16"/>
            </p:custDataLst>
          </p:nvPr>
        </p:nvSpPr>
        <p:spPr>
          <a:xfrm>
            <a:off x="118255" y="365619"/>
            <a:ext cx="63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1" i="0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30 min</a:t>
            </a:r>
          </a:p>
        </p:txBody>
      </p:sp>
    </p:spTree>
    <p:extLst>
      <p:ext uri="{BB962C8B-B14F-4D97-AF65-F5344CB8AC3E}">
        <p14:creationId xmlns:p14="http://schemas.microsoft.com/office/powerpoint/2010/main" val="21994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>
            <p:custDataLst>
              <p:tags r:id="rId1"/>
            </p:custDataLst>
          </p:nvPr>
        </p:nvSpPr>
        <p:spPr>
          <a:xfrm>
            <a:off x="171449" y="3958172"/>
            <a:ext cx="11932267" cy="18274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>
          <a:xfrm>
            <a:off x="171449" y="941887"/>
            <a:ext cx="11932267" cy="29159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261051" y="1012932"/>
            <a:ext cx="4704218" cy="244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FR" sz="15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Chaque groupe choisit un responsable qui affectera les membres du groupe à différents postes, avec l’aide de l’animateur. 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FR" sz="15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responsable du groupe reçoit le matériel et les produits médicaux pour la zone à faible risque.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FR" sz="15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 peut se faire assister d’un membre du groupe qui les mettra à disposition au moment opportun.</a:t>
            </a:r>
            <a:endParaRPr lang="fr-FR" sz="15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>
            <p:custDataLst>
              <p:tags r:id="rId5"/>
            </p:custDataLst>
          </p:nvPr>
        </p:nvGrpSpPr>
        <p:grpSpPr>
          <a:xfrm>
            <a:off x="5086576" y="1344497"/>
            <a:ext cx="2313504" cy="1186131"/>
            <a:chOff x="5086576" y="1344497"/>
            <a:chExt cx="2313504" cy="1186131"/>
          </a:xfrm>
        </p:grpSpPr>
        <p:pic>
          <p:nvPicPr>
            <p:cNvPr id="16" name="Image 15" descr="Gestion d'équipe - Icônes la toile gratuites"/>
            <p:cNvPicPr/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6576" y="1344497"/>
              <a:ext cx="1442812" cy="11861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2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6529388" y="1344497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4814888" y="2546408"/>
            <a:ext cx="25851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Avec l’aide de l’animateur, les participants choisissent un responsable de groupe (5 min)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Image 18" descr="Gestión de eventos iconos de computadora reunión, reunión, texto, logo,  monocromo png | Klipartz"/>
          <p:cNvPicPr/>
          <p:nvPr>
            <p:custDataLst>
              <p:tags r:id="rId7"/>
            </p:custDataLst>
          </p:nvPr>
        </p:nvPicPr>
        <p:blipFill rotWithShape="1"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5357" y="1344497"/>
            <a:ext cx="1674076" cy="1201911"/>
          </a:xfrm>
          <a:prstGeom prst="rect">
            <a:avLst/>
          </a:prstGeom>
          <a:gradFill>
            <a:gsLst>
              <a:gs pos="87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>
            <p:custDataLst>
              <p:tags r:id="rId8"/>
            </p:custDataLst>
          </p:nvPr>
        </p:nvSpPr>
        <p:spPr>
          <a:xfrm>
            <a:off x="7557464" y="2530628"/>
            <a:ext cx="252718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responsable répartit les tâches selon les différents postes (5 min)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Image 20" descr="4 Receive - Customer Receive Icon Png Transparent PNG - 700x700 - Free  Download on NicePNG"/>
          <p:cNvPicPr/>
          <p:nvPr>
            <p:custDataLst>
              <p:tags r:id="rId9"/>
            </p:custDataLst>
          </p:nvPr>
        </p:nvPicPr>
        <p:blipFill rotWithShape="1"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977919" y="1221363"/>
            <a:ext cx="726832" cy="1140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 descr="4 Receive - Customer Receive Icon Png Transparent PNG - 700x700 - Free  Download on NicePNG"/>
          <p:cNvPicPr/>
          <p:nvPr>
            <p:custDataLst>
              <p:tags r:id="rId10"/>
            </p:custDataLst>
          </p:nvPr>
        </p:nvPicPr>
        <p:blipFill rotWithShape="1">
          <a:blip r:embed="rId3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426501" y="1259379"/>
            <a:ext cx="551418" cy="1140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9978650" y="2541565"/>
            <a:ext cx="220259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lui remet l’ensemble du matériel et des médicaments (2 min)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12"/>
            </p:custDataLst>
          </p:nvPr>
        </p:nvSpPr>
        <p:spPr>
          <a:xfrm>
            <a:off x="206907" y="4290401"/>
            <a:ext cx="3930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5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en lutte anti-infectieuse/WASH gère la zone d’habillage, en introduisant un membre de chaque groupe qui aidera les autres à s’habiller (hygiéniste).</a:t>
            </a:r>
            <a:endParaRPr lang="fr-FR" sz="15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Image 24" descr="Homme Qui Marche Avec Document Icône D'homme D'affaires Isométrique |  Vecteur Premium"/>
          <p:cNvPicPr/>
          <p:nvPr>
            <p:custDataLst>
              <p:tags r:id="rId13"/>
            </p:custDataLst>
          </p:nvPr>
        </p:nvPicPr>
        <p:blipFill rotWithShape="1">
          <a:blip r:embed="rId3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387257" y="4433278"/>
            <a:ext cx="751647" cy="122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User\Pictures\EPI 2.PNG"/>
          <p:cNvPicPr/>
          <p:nvPr>
            <p:custDataLst>
              <p:tags r:id="rId14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465" y="4363794"/>
            <a:ext cx="837386" cy="136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C:\Users\User\Pictures\EPI 2.PNG"/>
          <p:cNvPicPr/>
          <p:nvPr>
            <p:custDataLst>
              <p:tags r:id="rId15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98" y="4410627"/>
            <a:ext cx="837386" cy="136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C:\Users\User\Pictures\EPI 2.PNG"/>
          <p:cNvPicPr/>
          <p:nvPr>
            <p:custDataLst>
              <p:tags r:id="rId16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394" y="4169002"/>
            <a:ext cx="837386" cy="13621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>
            <p:custDataLst>
              <p:tags r:id="rId17"/>
            </p:custDataLst>
          </p:nvPr>
        </p:nvSpPr>
        <p:spPr>
          <a:xfrm>
            <a:off x="9700012" y="4946029"/>
            <a:ext cx="141096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Zone d’habillage</a:t>
            </a:r>
          </a:p>
        </p:txBody>
      </p:sp>
      <p:sp>
        <p:nvSpPr>
          <p:cNvPr id="31" name="Forme libre 30"/>
          <p:cNvSpPr/>
          <p:nvPr>
            <p:custDataLst>
              <p:tags r:id="rId18"/>
            </p:custDataLst>
          </p:nvPr>
        </p:nvSpPr>
        <p:spPr>
          <a:xfrm>
            <a:off x="7240575" y="4816349"/>
            <a:ext cx="1505043" cy="543848"/>
          </a:xfrm>
          <a:custGeom>
            <a:avLst/>
            <a:gdLst>
              <a:gd name="connsiteX0" fmla="*/ 0 w 2423886"/>
              <a:gd name="connsiteY0" fmla="*/ 698293 h 723862"/>
              <a:gd name="connsiteX1" fmla="*/ 566057 w 2423886"/>
              <a:gd name="connsiteY1" fmla="*/ 683779 h 723862"/>
              <a:gd name="connsiteX2" fmla="*/ 711200 w 2423886"/>
              <a:gd name="connsiteY2" fmla="*/ 640236 h 723862"/>
              <a:gd name="connsiteX3" fmla="*/ 827314 w 2423886"/>
              <a:gd name="connsiteY3" fmla="*/ 625722 h 723862"/>
              <a:gd name="connsiteX4" fmla="*/ 943429 w 2423886"/>
              <a:gd name="connsiteY4" fmla="*/ 596693 h 723862"/>
              <a:gd name="connsiteX5" fmla="*/ 1045029 w 2423886"/>
              <a:gd name="connsiteY5" fmla="*/ 567665 h 723862"/>
              <a:gd name="connsiteX6" fmla="*/ 1190172 w 2423886"/>
              <a:gd name="connsiteY6" fmla="*/ 553150 h 723862"/>
              <a:gd name="connsiteX7" fmla="*/ 1277257 w 2423886"/>
              <a:gd name="connsiteY7" fmla="*/ 509607 h 723862"/>
              <a:gd name="connsiteX8" fmla="*/ 1349829 w 2423886"/>
              <a:gd name="connsiteY8" fmla="*/ 466065 h 723862"/>
              <a:gd name="connsiteX9" fmla="*/ 1422400 w 2423886"/>
              <a:gd name="connsiteY9" fmla="*/ 378979 h 723862"/>
              <a:gd name="connsiteX10" fmla="*/ 1451429 w 2423886"/>
              <a:gd name="connsiteY10" fmla="*/ 335436 h 723862"/>
              <a:gd name="connsiteX11" fmla="*/ 1494972 w 2423886"/>
              <a:gd name="connsiteY11" fmla="*/ 320922 h 723862"/>
              <a:gd name="connsiteX12" fmla="*/ 1538514 w 2423886"/>
              <a:gd name="connsiteY12" fmla="*/ 291893 h 723862"/>
              <a:gd name="connsiteX13" fmla="*/ 1625600 w 2423886"/>
              <a:gd name="connsiteY13" fmla="*/ 219322 h 723862"/>
              <a:gd name="connsiteX14" fmla="*/ 1741714 w 2423886"/>
              <a:gd name="connsiteY14" fmla="*/ 204807 h 723862"/>
              <a:gd name="connsiteX15" fmla="*/ 1785257 w 2423886"/>
              <a:gd name="connsiteY15" fmla="*/ 190293 h 723862"/>
              <a:gd name="connsiteX16" fmla="*/ 1828800 w 2423886"/>
              <a:gd name="connsiteY16" fmla="*/ 103207 h 723862"/>
              <a:gd name="connsiteX17" fmla="*/ 1915886 w 2423886"/>
              <a:gd name="connsiteY17" fmla="*/ 88693 h 723862"/>
              <a:gd name="connsiteX18" fmla="*/ 1959429 w 2423886"/>
              <a:gd name="connsiteY18" fmla="*/ 74179 h 723862"/>
              <a:gd name="connsiteX19" fmla="*/ 2046514 w 2423886"/>
              <a:gd name="connsiteY19" fmla="*/ 59665 h 723862"/>
              <a:gd name="connsiteX20" fmla="*/ 2177143 w 2423886"/>
              <a:gd name="connsiteY20" fmla="*/ 30636 h 723862"/>
              <a:gd name="connsiteX21" fmla="*/ 2249714 w 2423886"/>
              <a:gd name="connsiteY21" fmla="*/ 16122 h 723862"/>
              <a:gd name="connsiteX22" fmla="*/ 2293257 w 2423886"/>
              <a:gd name="connsiteY22" fmla="*/ 1607 h 723862"/>
              <a:gd name="connsiteX23" fmla="*/ 2423886 w 2423886"/>
              <a:gd name="connsiteY23" fmla="*/ 1607 h 7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23886" h="723862">
                <a:moveTo>
                  <a:pt x="0" y="698293"/>
                </a:moveTo>
                <a:cubicBezTo>
                  <a:pt x="228556" y="744003"/>
                  <a:pt x="85323" y="721731"/>
                  <a:pt x="566057" y="683779"/>
                </a:cubicBezTo>
                <a:cubicBezTo>
                  <a:pt x="603698" y="680807"/>
                  <a:pt x="682042" y="646484"/>
                  <a:pt x="711200" y="640236"/>
                </a:cubicBezTo>
                <a:cubicBezTo>
                  <a:pt x="749340" y="632063"/>
                  <a:pt x="788609" y="630560"/>
                  <a:pt x="827314" y="625722"/>
                </a:cubicBezTo>
                <a:cubicBezTo>
                  <a:pt x="926838" y="592546"/>
                  <a:pt x="803325" y="631718"/>
                  <a:pt x="943429" y="596693"/>
                </a:cubicBezTo>
                <a:cubicBezTo>
                  <a:pt x="998572" y="582908"/>
                  <a:pt x="981679" y="576715"/>
                  <a:pt x="1045029" y="567665"/>
                </a:cubicBezTo>
                <a:cubicBezTo>
                  <a:pt x="1093163" y="560789"/>
                  <a:pt x="1141791" y="557988"/>
                  <a:pt x="1190172" y="553150"/>
                </a:cubicBezTo>
                <a:cubicBezTo>
                  <a:pt x="1314947" y="469967"/>
                  <a:pt x="1157083" y="569694"/>
                  <a:pt x="1277257" y="509607"/>
                </a:cubicBezTo>
                <a:cubicBezTo>
                  <a:pt x="1302489" y="496991"/>
                  <a:pt x="1325638" y="480579"/>
                  <a:pt x="1349829" y="466065"/>
                </a:cubicBezTo>
                <a:cubicBezTo>
                  <a:pt x="1421895" y="357963"/>
                  <a:pt x="1329276" y="490727"/>
                  <a:pt x="1422400" y="378979"/>
                </a:cubicBezTo>
                <a:cubicBezTo>
                  <a:pt x="1433567" y="365578"/>
                  <a:pt x="1437807" y="346333"/>
                  <a:pt x="1451429" y="335436"/>
                </a:cubicBezTo>
                <a:cubicBezTo>
                  <a:pt x="1463376" y="325879"/>
                  <a:pt x="1480458" y="325760"/>
                  <a:pt x="1494972" y="320922"/>
                </a:cubicBezTo>
                <a:cubicBezTo>
                  <a:pt x="1509486" y="311246"/>
                  <a:pt x="1525113" y="303060"/>
                  <a:pt x="1538514" y="291893"/>
                </a:cubicBezTo>
                <a:cubicBezTo>
                  <a:pt x="1560879" y="273255"/>
                  <a:pt x="1593458" y="228088"/>
                  <a:pt x="1625600" y="219322"/>
                </a:cubicBezTo>
                <a:cubicBezTo>
                  <a:pt x="1663231" y="209059"/>
                  <a:pt x="1703009" y="209645"/>
                  <a:pt x="1741714" y="204807"/>
                </a:cubicBezTo>
                <a:cubicBezTo>
                  <a:pt x="1756228" y="199969"/>
                  <a:pt x="1774439" y="201111"/>
                  <a:pt x="1785257" y="190293"/>
                </a:cubicBezTo>
                <a:cubicBezTo>
                  <a:pt x="1819602" y="155948"/>
                  <a:pt x="1774965" y="130124"/>
                  <a:pt x="1828800" y="103207"/>
                </a:cubicBezTo>
                <a:cubicBezTo>
                  <a:pt x="1855122" y="90046"/>
                  <a:pt x="1887158" y="95077"/>
                  <a:pt x="1915886" y="88693"/>
                </a:cubicBezTo>
                <a:cubicBezTo>
                  <a:pt x="1930821" y="85374"/>
                  <a:pt x="1944494" y="77498"/>
                  <a:pt x="1959429" y="74179"/>
                </a:cubicBezTo>
                <a:cubicBezTo>
                  <a:pt x="1988157" y="67795"/>
                  <a:pt x="2017560" y="64929"/>
                  <a:pt x="2046514" y="59665"/>
                </a:cubicBezTo>
                <a:cubicBezTo>
                  <a:pt x="2166888" y="37779"/>
                  <a:pt x="2072317" y="53930"/>
                  <a:pt x="2177143" y="30636"/>
                </a:cubicBezTo>
                <a:cubicBezTo>
                  <a:pt x="2201225" y="25285"/>
                  <a:pt x="2225781" y="22105"/>
                  <a:pt x="2249714" y="16122"/>
                </a:cubicBezTo>
                <a:cubicBezTo>
                  <a:pt x="2264557" y="12411"/>
                  <a:pt x="2278010" y="2878"/>
                  <a:pt x="2293257" y="1607"/>
                </a:cubicBezTo>
                <a:cubicBezTo>
                  <a:pt x="2336650" y="-2009"/>
                  <a:pt x="2380343" y="1607"/>
                  <a:pt x="2423886" y="1607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bg2"/>
            </a:solidFill>
            <a:prstDash val="lgDash"/>
            <a:headEnd type="oval" w="med" len="med"/>
            <a:tailEnd type="triangle" w="med" len="med"/>
          </a:ln>
          <a:effectLst>
            <a:outerShdw blurRad="50800" dist="38100" dir="2700000" sx="101000" sy="101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32" name="Picture 2" descr="Décoratif Miroir De Pierre Icône. Maison Maison Ou Salle De Bains Moderne  Design Isolé Vecteur De Salle De Bains Design Plat Illustration Sur Fond  Blanc Clip Art Libres De Droits , Svg ,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 rotWithShape="1">
          <a:blip r:embed="rId3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11154" y="4003239"/>
            <a:ext cx="733530" cy="9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cône de vecteur de désinfectant pour les mains 6389914 - Telecharger  Vectoriel Gratuit, Clipart Graphique, Vecteur Dessins et Pictogramme Gratuit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 rotWithShape="1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5850" y="4062166"/>
            <a:ext cx="251286" cy="4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Livre d'étagère - Icônes éducation gratuites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9010" y="4219236"/>
            <a:ext cx="698612" cy="6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>
            <p:custDataLst>
              <p:tags r:id="rId22"/>
            </p:custDataLst>
          </p:nvPr>
        </p:nvSpPr>
        <p:spPr>
          <a:xfrm>
            <a:off x="8558213" y="5269572"/>
            <a:ext cx="33088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3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Chaque agent de lutte anti-infectieuse du groupe prend sa panoplie d’EPI (5 min)</a:t>
            </a:r>
            <a:endParaRPr lang="fr-FR" sz="13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3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40" name="Rectangle 39"/>
          <p:cNvSpPr/>
          <p:nvPr>
            <p:custDataLst>
              <p:tags r:id="rId25"/>
            </p:custDataLst>
          </p:nvPr>
        </p:nvSpPr>
        <p:spPr>
          <a:xfrm>
            <a:off x="118255" y="365619"/>
            <a:ext cx="63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1" i="0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 min</a:t>
            </a:r>
          </a:p>
        </p:txBody>
      </p:sp>
    </p:spTree>
    <p:extLst>
      <p:ext uri="{BB962C8B-B14F-4D97-AF65-F5344CB8AC3E}">
        <p14:creationId xmlns:p14="http://schemas.microsoft.com/office/powerpoint/2010/main" val="302130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385888" y="2302350"/>
            <a:ext cx="9101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6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du groupe demande au groupe de commencer à préparer l’admission d’un patient et de la personne qui s’occupe de lui, qui arrivent dans 10 à 15 minutes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Man with a megaphone | Free stock photos - Rgbstock - Free stock images |  Ambroz | February - 05 - 2012 (94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828462" y="3041586"/>
            <a:ext cx="2975460" cy="21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644055" y="3282806"/>
            <a:ext cx="9038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300" b="1" i="0" u="none" baseline="0" dirty="0"/>
              <a:t>PARTEZ !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1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32" name="Rectangle 31"/>
          <p:cNvSpPr/>
          <p:nvPr>
            <p:custDataLst>
              <p:tags r:id="rId2"/>
            </p:custDataLst>
          </p:nvPr>
        </p:nvSpPr>
        <p:spPr>
          <a:xfrm>
            <a:off x="8612728" y="736440"/>
            <a:ext cx="3106833" cy="50357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Rectangle 30"/>
          <p:cNvSpPr/>
          <p:nvPr>
            <p:custDataLst>
              <p:tags r:id="rId3"/>
            </p:custDataLst>
          </p:nvPr>
        </p:nvSpPr>
        <p:spPr>
          <a:xfrm>
            <a:off x="499049" y="736440"/>
            <a:ext cx="7871517" cy="50357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25" name="Groupe 24"/>
          <p:cNvGrpSpPr/>
          <p:nvPr>
            <p:custDataLst>
              <p:tags r:id="rId5"/>
            </p:custDataLst>
          </p:nvPr>
        </p:nvGrpSpPr>
        <p:grpSpPr>
          <a:xfrm>
            <a:off x="585286" y="1910940"/>
            <a:ext cx="2333587" cy="2771775"/>
            <a:chOff x="85212" y="2200275"/>
            <a:chExt cx="2333587" cy="2771775"/>
          </a:xfrm>
        </p:grpSpPr>
        <p:grpSp>
          <p:nvGrpSpPr>
            <p:cNvPr id="5" name="Groupe 4"/>
            <p:cNvGrpSpPr/>
            <p:nvPr/>
          </p:nvGrpSpPr>
          <p:grpSpPr>
            <a:xfrm>
              <a:off x="266738" y="2427816"/>
              <a:ext cx="1957350" cy="2254899"/>
              <a:chOff x="351408" y="2218831"/>
              <a:chExt cx="2153085" cy="2480389"/>
            </a:xfrm>
          </p:grpSpPr>
          <p:pic>
            <p:nvPicPr>
              <p:cNvPr id="7" name="Image 6" descr="C:\Users\User\Pictures\EPI 2.PNG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923" y="2253699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 7" descr="C:\Users\User\Pictures\EPI 2.PNG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573" y="2380274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 8" descr="C:\Users\User\Pictures\EPI 2.PNG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08" y="3385081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 9" descr="C:\Users\User\Pictures\EPI 2.PNG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942" y="3567838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 10" descr="C:\Users\User\Pictures\EPI 2.PNG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70" y="2218831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Image 11" descr="C:\Users\User\Pictures\EPI 2.PNG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3970" y="3350213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Ellipse 12"/>
            <p:cNvSpPr/>
            <p:nvPr/>
          </p:nvSpPr>
          <p:spPr>
            <a:xfrm>
              <a:off x="85212" y="2200275"/>
              <a:ext cx="2333587" cy="27717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CC00B0DD-AB90-48BF-B5FE-142A691955A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99" y="860746"/>
            <a:ext cx="1929545" cy="132976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6138825" y="1164959"/>
            <a:ext cx="2039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4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préposé au dépistage rejoint son poste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 15" descr="C:\Users\User\Desktop\OMS\PAQUET FINAL DES LIVRABLES\Photos Ouganda\WhatsApp Image 2022-11-11 at 11.50.35.jpeg"/>
          <p:cNvPicPr/>
          <p:nvPr>
            <p:custDataLst>
              <p:tags r:id="rId8"/>
            </p:custDataLst>
          </p:nvPr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654" y="2427816"/>
            <a:ext cx="2021744" cy="14371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11" y="4113092"/>
            <a:ext cx="1969606" cy="154634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6138825" y="2504070"/>
            <a:ext cx="22317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4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 clinicien prépare le matériel nécessaire à la prise en charge du patient, ainsi que les formulaires requis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1"/>
            </p:custDataLst>
          </p:nvPr>
        </p:nvSpPr>
        <p:spPr>
          <a:xfrm>
            <a:off x="6178965" y="4516572"/>
            <a:ext cx="2151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4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 cliniciens affectés à la zone à haut risque se rendent dans la zone d’habillage pour mettre un EPI complet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e 19"/>
          <p:cNvGrpSpPr/>
          <p:nvPr>
            <p:custDataLst>
              <p:tags r:id="rId12"/>
            </p:custDataLst>
          </p:nvPr>
        </p:nvGrpSpPr>
        <p:grpSpPr>
          <a:xfrm>
            <a:off x="9069907" y="2362424"/>
            <a:ext cx="1952950" cy="1701153"/>
            <a:chOff x="9135221" y="2074666"/>
            <a:chExt cx="2859314" cy="2264234"/>
          </a:xfrm>
        </p:grpSpPr>
        <p:pic>
          <p:nvPicPr>
            <p:cNvPr id="21" name="Picture 2" descr="Conversation vector icon Stock Vector | Adobe Stock"/>
            <p:cNvPicPr>
              <a:picLocks noChangeAspect="1" noChangeArrowheads="1"/>
            </p:cNvPicPr>
            <p:nvPr/>
          </p:nvPicPr>
          <p:blipFill rotWithShape="1">
            <a:blip r:embed="rId2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35221" y="2074671"/>
              <a:ext cx="2859314" cy="2264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onversation vector icon Stock Vector | Adobe Stock"/>
            <p:cNvPicPr>
              <a:picLocks noChangeAspect="1" noChangeArrowheads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95429" y="2074666"/>
              <a:ext cx="1399106" cy="2264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8980036" y="4069794"/>
            <a:ext cx="2699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4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L’animateur prend le patient et la personne qui s’occupe de lui à part pour les informer du déroulement de la mise en situation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" descr="Homme Debout Avec Une Arme De Poing | Icons Gratuite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817162" y="1957422"/>
            <a:ext cx="662697" cy="19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èche droite 25"/>
          <p:cNvSpPr/>
          <p:nvPr>
            <p:custDataLst>
              <p:tags r:id="rId15"/>
            </p:custDataLst>
          </p:nvPr>
        </p:nvSpPr>
        <p:spPr>
          <a:xfrm rot="20238912">
            <a:off x="2833147" y="1688179"/>
            <a:ext cx="795889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Flèche droite 26"/>
          <p:cNvSpPr/>
          <p:nvPr>
            <p:custDataLst>
              <p:tags r:id="rId16"/>
            </p:custDataLst>
          </p:nvPr>
        </p:nvSpPr>
        <p:spPr>
          <a:xfrm>
            <a:off x="2972689" y="2961832"/>
            <a:ext cx="795889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Flèche droite 27"/>
          <p:cNvSpPr/>
          <p:nvPr>
            <p:custDataLst>
              <p:tags r:id="rId17"/>
            </p:custDataLst>
          </p:nvPr>
        </p:nvSpPr>
        <p:spPr>
          <a:xfrm rot="1430448">
            <a:off x="2972689" y="4122564"/>
            <a:ext cx="795889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34" name="Rectangle 33"/>
          <p:cNvSpPr/>
          <p:nvPr>
            <p:custDataLst>
              <p:tags r:id="rId19"/>
            </p:custDataLst>
          </p:nvPr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200" b="1" i="0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 min</a:t>
            </a:r>
          </a:p>
        </p:txBody>
      </p:sp>
    </p:spTree>
    <p:extLst>
      <p:ext uri="{BB962C8B-B14F-4D97-AF65-F5344CB8AC3E}">
        <p14:creationId xmlns:p14="http://schemas.microsoft.com/office/powerpoint/2010/main" val="258582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9158" y="685800"/>
            <a:ext cx="9442237" cy="1004888"/>
          </a:xfrm>
        </p:spPr>
        <p:txBody>
          <a:bodyPr/>
          <a:lstStyle/>
          <a:p>
            <a:pPr algn="l" rtl="0"/>
            <a:r>
              <a:rPr lang="fr-FR" b="0" i="0" u="none" baseline="0" dirty="0"/>
              <a:t>Scénario 1</a:t>
            </a:r>
            <a:br>
              <a:rPr lang="fr-FR" dirty="0"/>
            </a:br>
            <a:r>
              <a:rPr lang="fr-FR" b="0" i="0" u="none" baseline="0" dirty="0"/>
              <a:t>Accueil, dépistage et triage des patients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magine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060" y="2085975"/>
            <a:ext cx="6931880" cy="3069965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0" y="685800"/>
            <a:ext cx="789158" cy="5100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08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>
            <p:custDataLst>
              <p:tags r:id="rId1"/>
            </p:custDataLst>
          </p:nvPr>
        </p:nvSpPr>
        <p:spPr>
          <a:xfrm>
            <a:off x="8065034" y="682417"/>
            <a:ext cx="3791670" cy="5082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Rectangle 25"/>
          <p:cNvSpPr/>
          <p:nvPr>
            <p:custDataLst>
              <p:tags r:id="rId2"/>
            </p:custDataLst>
          </p:nvPr>
        </p:nvSpPr>
        <p:spPr>
          <a:xfrm>
            <a:off x="5316875" y="682417"/>
            <a:ext cx="2383965" cy="5082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Rectangle 24"/>
          <p:cNvSpPr/>
          <p:nvPr>
            <p:custDataLst>
              <p:tags r:id="rId3"/>
            </p:custDataLst>
          </p:nvPr>
        </p:nvSpPr>
        <p:spPr>
          <a:xfrm>
            <a:off x="2807045" y="682417"/>
            <a:ext cx="2225501" cy="5082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Ellipse 23"/>
          <p:cNvSpPr/>
          <p:nvPr>
            <p:custDataLst>
              <p:tags r:id="rId4"/>
            </p:custDataLst>
          </p:nvPr>
        </p:nvSpPr>
        <p:spPr>
          <a:xfrm>
            <a:off x="386155" y="1757363"/>
            <a:ext cx="2157413" cy="25678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rtl="0"/>
            <a:fld id="{714BF2E0-EE3B-6A4E-9FB9-82DE86E1F02F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Picture 2" descr="Vector Illustration Flat Ambulance Car Emergency Auto Vehicle Icon Stock  Illustration - Download Image Now - iStock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91466" y="2203871"/>
            <a:ext cx="1486777" cy="6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06,258 Patient Icon Images, Stock Photos &amp; Vectors | Shutterstock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3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705" y="3035746"/>
            <a:ext cx="967018" cy="11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8"/>
            </p:custDataLst>
          </p:nvPr>
        </p:nvSpPr>
        <p:spPr>
          <a:xfrm>
            <a:off x="70184" y="4519821"/>
            <a:ext cx="2693997" cy="71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 patient arrive soit à pied, soit en ambulance, accompagné de la personne qui s’occupe de lui.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566" y="825297"/>
            <a:ext cx="1874861" cy="140614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email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566" y="3850856"/>
            <a:ext cx="1844342" cy="116647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2875791" y="2181035"/>
            <a:ext cx="2113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Les cliniciens de la zone à haut risque sortent le patient de l’ambulance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2763347" y="5025867"/>
            <a:ext cx="2155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Ils soutiennent le patient et le placent dans un fauteuil roulant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661" y="924128"/>
            <a:ext cx="1873224" cy="1404917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40637" y="3334813"/>
            <a:ext cx="1871248" cy="140343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5296679" y="2343352"/>
            <a:ext cx="2357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Dépistage rapide (si le patient ne communique pas, interroger la personne qui s’occupe de lui)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5296023" y="4763468"/>
            <a:ext cx="2435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Triage : les cliniciens de la zone à haut risque observent les signes de danger pour mettre en route la prise en charge en urgence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42" y="682417"/>
            <a:ext cx="2154195" cy="119958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email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965" y="2257065"/>
            <a:ext cx="1882908" cy="1305039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92" y="4006750"/>
            <a:ext cx="1607022" cy="120526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/>
          <p:cNvSpPr/>
          <p:nvPr>
            <p:custDataLst>
              <p:tags r:id="rId20"/>
            </p:custDataLst>
          </p:nvPr>
        </p:nvSpPr>
        <p:spPr>
          <a:xfrm>
            <a:off x="8099502" y="1879830"/>
            <a:ext cx="3623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Transporter rapidement le patient dans la chambre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1"/>
            </p:custDataLst>
          </p:nvPr>
        </p:nvSpPr>
        <p:spPr>
          <a:xfrm>
            <a:off x="7946281" y="3533905"/>
            <a:ext cx="3910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Parallèlement, 2 cliniciens de la zone à faible risque se tiendront à la fenêtre de la chambre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22"/>
            </p:custDataLst>
          </p:nvPr>
        </p:nvSpPr>
        <p:spPr>
          <a:xfrm>
            <a:off x="8099502" y="5252320"/>
            <a:ext cx="36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L’accompagnateur reste dans la salle de dépistage ou d’attente, pour être à son tour dépisté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29" name="Ellipse 28"/>
          <p:cNvSpPr/>
          <p:nvPr>
            <p:custDataLst>
              <p:tags r:id="rId24"/>
            </p:custDataLst>
          </p:nvPr>
        </p:nvSpPr>
        <p:spPr>
          <a:xfrm>
            <a:off x="8985492" y="2307497"/>
            <a:ext cx="874059" cy="74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Rectangle 29"/>
          <p:cNvSpPr/>
          <p:nvPr>
            <p:custDataLst>
              <p:tags r:id="rId25"/>
            </p:custDataLst>
          </p:nvPr>
        </p:nvSpPr>
        <p:spPr>
          <a:xfrm>
            <a:off x="3620514" y="3082016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200" b="0" i="0" u="none" baseline="0" dirty="0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32" name="Rectangle 31"/>
          <p:cNvSpPr/>
          <p:nvPr>
            <p:custDataLst>
              <p:tags r:id="rId27"/>
            </p:custDataLst>
          </p:nvPr>
        </p:nvSpPr>
        <p:spPr>
          <a:xfrm>
            <a:off x="118255" y="365619"/>
            <a:ext cx="5886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000" b="1" i="0" u="none" baseline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 min</a:t>
            </a:r>
          </a:p>
        </p:txBody>
      </p:sp>
    </p:spTree>
    <p:extLst>
      <p:ext uri="{BB962C8B-B14F-4D97-AF65-F5344CB8AC3E}">
        <p14:creationId xmlns:p14="http://schemas.microsoft.com/office/powerpoint/2010/main" val="1455379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4" id="{3F25244E-52AF-8143-94B2-477AFE317D0A}" vid="{A3F7D523-2150-B74B-9B4D-93970DBDB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2682F4F9C1D44A6C609BC469A6292" ma:contentTypeVersion="16" ma:contentTypeDescription="Crée un document." ma:contentTypeScope="" ma:versionID="8ec25a4133c7f6c8ee696761dca11c5f">
  <xsd:schema xmlns:xsd="http://www.w3.org/2001/XMLSchema" xmlns:xs="http://www.w3.org/2001/XMLSchema" xmlns:p="http://schemas.microsoft.com/office/2006/metadata/properties" xmlns:ns2="7cd1cfde-dc9f-4e1b-a2b0-3af2c217950b" xmlns:ns3="5f3c8fab-e837-4e91-b3e4-7f9e038d9ed0" targetNamespace="http://schemas.microsoft.com/office/2006/metadata/properties" ma:root="true" ma:fieldsID="05e94e75fb6ed4099bea2dbbe7ace46e" ns2:_="" ns3:_="">
    <xsd:import namespace="7cd1cfde-dc9f-4e1b-a2b0-3af2c217950b"/>
    <xsd:import namespace="5f3c8fab-e837-4e91-b3e4-7f9e038d9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1cfde-dc9f-4e1b-a2b0-3af2c2179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c8fab-e837-4e91-b3e4-7f9e038d9e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accf4b4-01bd-4738-b8a2-2aff6d32cbd3}" ma:internalName="TaxCatchAll" ma:showField="CatchAllData" ma:web="5f3c8fab-e837-4e91-b3e4-7f9e038d9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14D5C-C190-44B3-ABD6-1D5CA7645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7B6CED-3B84-488F-98DD-BDB4B9697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1cfde-dc9f-4e1b-a2b0-3af2c217950b"/>
    <ds:schemaRef ds:uri="5f3c8fab-e837-4e91-b3e4-7f9e038d9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18060</TotalTime>
  <Words>1120</Words>
  <Application>Microsoft Office PowerPoint</Application>
  <PresentationFormat>Widescreen</PresentationFormat>
  <Paragraphs>128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Leelawadee</vt:lpstr>
      <vt:lpstr>Office Theme</vt:lpstr>
      <vt:lpstr>    Prise en charge clinique avancée des maladies à filovirus (MFV)</vt:lpstr>
      <vt:lpstr>Plan de la présentation</vt:lpstr>
      <vt:lpstr>Arrivée au centre de traitement et répartition des groupes</vt:lpstr>
      <vt:lpstr>PowerPoint Presentation</vt:lpstr>
      <vt:lpstr>PowerPoint Presentation</vt:lpstr>
      <vt:lpstr>PowerPoint Presentation</vt:lpstr>
      <vt:lpstr>PowerPoint Presentation</vt:lpstr>
      <vt:lpstr>Scénario 1 Accueil, dépistage et triage des patients</vt:lpstr>
      <vt:lpstr>PowerPoint Presentation</vt:lpstr>
      <vt:lpstr>Scénario 2 Évaluation et soins d’urgence</vt:lpstr>
      <vt:lpstr>PowerPoint Presentation</vt:lpstr>
      <vt:lpstr>Scénario 3 Documentation, plan de suivi du patient et débriefing</vt:lpstr>
      <vt:lpstr>PowerPoint Presentation</vt:lpstr>
      <vt:lpstr>Scénario 4 Préparation et administration des traitements contre les MFV</vt:lpstr>
      <vt:lpstr>PowerPoint Presentation</vt:lpstr>
      <vt:lpstr>Rappel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World Health Organization</dc:creator>
  <cp:keywords/>
  <dc:description/>
  <cp:lastModifiedBy>BRICE, Pascal</cp:lastModifiedBy>
  <cp:revision>243</cp:revision>
  <cp:lastPrinted>2024-10-18T07:00:18Z</cp:lastPrinted>
  <dcterms:created xsi:type="dcterms:W3CDTF">2022-01-05T17:32:59Z</dcterms:created>
  <dcterms:modified xsi:type="dcterms:W3CDTF">2024-10-22T08:48:03Z</dcterms:modified>
  <cp:category/>
</cp:coreProperties>
</file>