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6"/>
  </p:notesMasterIdLst>
  <p:handoutMasterIdLst>
    <p:handoutMasterId r:id="rId47"/>
  </p:handoutMasterIdLst>
  <p:sldIdLst>
    <p:sldId id="1284" r:id="rId2"/>
    <p:sldId id="791" r:id="rId3"/>
    <p:sldId id="1027" r:id="rId4"/>
    <p:sldId id="1004" r:id="rId5"/>
    <p:sldId id="1020" r:id="rId6"/>
    <p:sldId id="2147472183" r:id="rId7"/>
    <p:sldId id="2147472184" r:id="rId8"/>
    <p:sldId id="2147472185" r:id="rId9"/>
    <p:sldId id="2147472186" r:id="rId10"/>
    <p:sldId id="2147472187" r:id="rId11"/>
    <p:sldId id="2147472188" r:id="rId12"/>
    <p:sldId id="2147472154" r:id="rId13"/>
    <p:sldId id="2147472230" r:id="rId14"/>
    <p:sldId id="2147472229" r:id="rId15"/>
    <p:sldId id="2147472231" r:id="rId16"/>
    <p:sldId id="2147472236" r:id="rId17"/>
    <p:sldId id="2147472237" r:id="rId18"/>
    <p:sldId id="2147472238" r:id="rId19"/>
    <p:sldId id="2147472224" r:id="rId20"/>
    <p:sldId id="2147472225" r:id="rId21"/>
    <p:sldId id="2147472226" r:id="rId22"/>
    <p:sldId id="2147472219" r:id="rId23"/>
    <p:sldId id="2147472220" r:id="rId24"/>
    <p:sldId id="2147472223" r:id="rId25"/>
    <p:sldId id="2147472227" r:id="rId26"/>
    <p:sldId id="2147472221" r:id="rId27"/>
    <p:sldId id="2147472222" r:id="rId28"/>
    <p:sldId id="2147472213" r:id="rId29"/>
    <p:sldId id="2147472217" r:id="rId30"/>
    <p:sldId id="2147472218" r:id="rId31"/>
    <p:sldId id="2147472212" r:id="rId32"/>
    <p:sldId id="2147472243" r:id="rId33"/>
    <p:sldId id="2147472244" r:id="rId34"/>
    <p:sldId id="2147472245" r:id="rId35"/>
    <p:sldId id="2147472210" r:id="rId36"/>
    <p:sldId id="2147472211" r:id="rId37"/>
    <p:sldId id="2147472207" r:id="rId38"/>
    <p:sldId id="2147472208" r:id="rId39"/>
    <p:sldId id="950" r:id="rId40"/>
    <p:sldId id="952" r:id="rId41"/>
    <p:sldId id="2147472247" r:id="rId42"/>
    <p:sldId id="2147472248" r:id="rId43"/>
    <p:sldId id="2147472251" r:id="rId44"/>
    <p:sldId id="1121" r:id="rId45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22.Obstetric care" id="{6715E18A-BE79-3B41-95E3-8488872B5EA3}">
          <p14:sldIdLst>
            <p14:sldId id="1284"/>
            <p14:sldId id="791"/>
            <p14:sldId id="1027"/>
            <p14:sldId id="1004"/>
            <p14:sldId id="1020"/>
            <p14:sldId id="2147472183"/>
            <p14:sldId id="2147472184"/>
            <p14:sldId id="2147472185"/>
            <p14:sldId id="2147472186"/>
            <p14:sldId id="2147472187"/>
            <p14:sldId id="2147472188"/>
            <p14:sldId id="2147472154"/>
            <p14:sldId id="2147472230"/>
            <p14:sldId id="2147472229"/>
            <p14:sldId id="2147472231"/>
            <p14:sldId id="2147472236"/>
            <p14:sldId id="2147472237"/>
            <p14:sldId id="2147472238"/>
            <p14:sldId id="2147472224"/>
            <p14:sldId id="2147472225"/>
            <p14:sldId id="2147472226"/>
            <p14:sldId id="2147472219"/>
            <p14:sldId id="2147472220"/>
            <p14:sldId id="2147472223"/>
            <p14:sldId id="2147472227"/>
            <p14:sldId id="2147472221"/>
            <p14:sldId id="2147472222"/>
            <p14:sldId id="2147472213"/>
            <p14:sldId id="2147472217"/>
            <p14:sldId id="2147472218"/>
            <p14:sldId id="2147472212"/>
            <p14:sldId id="2147472243"/>
            <p14:sldId id="2147472244"/>
            <p14:sldId id="2147472245"/>
            <p14:sldId id="2147472210"/>
            <p14:sldId id="2147472211"/>
            <p14:sldId id="2147472207"/>
            <p14:sldId id="2147472208"/>
            <p14:sldId id="950"/>
            <p14:sldId id="952"/>
            <p14:sldId id="2147472247"/>
            <p14:sldId id="2147472248"/>
            <p14:sldId id="2147472251"/>
            <p14:sldId id="112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8A1B077-2B08-DAA0-6146-455CFFE42BE2}" name="Alessia Raiti" initials="AR" userId="S::alessia@acw.uk.com::3784e0bb-feaf-4022-a5f0-bd9537456f0d" providerId="AD"/>
  <p188:author id="{8FCB19D1-E3DD-C5B8-C8B0-50255A664EA1}" name="William Fischer" initials="WF" userId="S::william_fischer_med.unc.edu#ext#@worldhealthorg.onmicrosoft.com::6996b5bb-6bed-4884-92ec-acf424c2bd5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D1B8"/>
    <a:srgbClr val="BF0D0F"/>
    <a:srgbClr val="DF5269"/>
    <a:srgbClr val="FF627E"/>
    <a:srgbClr val="E9364F"/>
    <a:srgbClr val="FF9C6B"/>
    <a:srgbClr val="FFBF00"/>
    <a:srgbClr val="F8C261"/>
    <a:srgbClr val="F4C43D"/>
    <a:srgbClr val="A6D1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B9631B5-78F2-41C9-869B-9F39066F8104}" styleName="Medium Style 3 –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ABFCF23-3B69-468F-B69F-88F6DE6A72F2}" styleName="Medium Style 1 –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18"/>
    <p:restoredTop sz="95102"/>
  </p:normalViewPr>
  <p:slideViewPr>
    <p:cSldViewPr snapToGrid="0">
      <p:cViewPr varScale="1">
        <p:scale>
          <a:sx n="141" d="100"/>
          <a:sy n="141" d="100"/>
        </p:scale>
        <p:origin x="984" y="176"/>
      </p:cViewPr>
      <p:guideLst/>
    </p:cSldViewPr>
  </p:slideViewPr>
  <p:notesTextViewPr>
    <p:cViewPr>
      <p:scale>
        <a:sx n="254" d="100"/>
        <a:sy n="254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120" d="100"/>
          <a:sy n="120" d="100"/>
        </p:scale>
        <p:origin x="2968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DC5E8F-5FDA-0433-6420-6227521430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F63938-68E7-0283-1018-471640317AB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C43388-B9F7-624E-97BC-7337E465958A}" type="datetimeFigureOut">
              <a:rPr lang="en-US" smtClean="0"/>
              <a:t>1/26/24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00AA97-55CA-938E-E19F-4A870139E80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91C8E6-0550-8D0B-D301-43A12BE4B84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E7BC9-8B1A-B948-A363-5181401C5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638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76CF1-D203-FF4D-A791-62BAA38CE524}" type="datetimeFigureOut">
              <a:rPr lang="en-US" smtClean="0"/>
              <a:t>1/26/24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987C1-8E14-BC4B-9947-6F5F61098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05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5987C1-8E14-BC4B-9947-6F5F61098E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055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5987C1-8E14-BC4B-9947-6F5F61098E6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23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5987C1-8E14-BC4B-9947-6F5F61098E6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57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5987C1-8E14-BC4B-9947-6F5F61098E6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53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5987C1-8E14-BC4B-9947-6F5F61098E6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634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5987C1-8E14-BC4B-9947-6F5F61098E6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277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B703A9-5C81-BC94-7107-13A8785074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alphaModFix amt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4"/>
                    </a14:imgEffect>
                    <a14:imgEffect>
                      <a14:brightnessContrast bright="-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000" r="2000"/>
          <a:stretch/>
        </p:blipFill>
        <p:spPr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1630" y="358775"/>
            <a:ext cx="8432008" cy="2205567"/>
          </a:xfrm>
        </p:spPr>
        <p:txBody>
          <a:bodyPr tIns="180000" anchor="t" anchorCtr="0">
            <a:normAutofit/>
          </a:bodyPr>
          <a:lstStyle>
            <a:lvl1pPr algn="l" fontAlgn="t">
              <a:spcBef>
                <a:spcPts val="2400"/>
              </a:spcBef>
              <a:defRPr sz="3600" baseline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775" y="2943824"/>
            <a:ext cx="4122738" cy="586454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032C2FB-C1EC-35C1-8AA1-3F9E771C9608}"/>
              </a:ext>
            </a:extLst>
          </p:cNvPr>
          <p:cNvCxnSpPr>
            <a:cxnSpLocks/>
          </p:cNvCxnSpPr>
          <p:nvPr userDrawn="1"/>
        </p:nvCxnSpPr>
        <p:spPr>
          <a:xfrm>
            <a:off x="351630" y="358775"/>
            <a:ext cx="84320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6AA450B9-A930-18A0-CE37-5A713009466F}"/>
              </a:ext>
            </a:extLst>
          </p:cNvPr>
          <p:cNvSpPr/>
          <p:nvPr userDrawn="1"/>
        </p:nvSpPr>
        <p:spPr>
          <a:xfrm>
            <a:off x="-251011" y="0"/>
            <a:ext cx="9395011" cy="571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black and white, chain, metalware, monochrome&#10;&#10;Description automatically generated">
            <a:extLst>
              <a:ext uri="{FF2B5EF4-FFF2-40B4-BE49-F238E27FC236}">
                <a16:creationId xmlns:a16="http://schemas.microsoft.com/office/drawing/2014/main" id="{04E52122-AE7E-3CD2-1BB4-1F64D9D258B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525000" cy="5715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FC582BE-0A80-02A6-DA35-5B42ABFF2C50}"/>
              </a:ext>
            </a:extLst>
          </p:cNvPr>
          <p:cNvSpPr/>
          <p:nvPr userDrawn="1"/>
        </p:nvSpPr>
        <p:spPr>
          <a:xfrm>
            <a:off x="1" y="0"/>
            <a:ext cx="9524999" cy="5715000"/>
          </a:xfrm>
          <a:prstGeom prst="rect">
            <a:avLst/>
          </a:prstGeom>
          <a:solidFill>
            <a:schemeClr val="tx1">
              <a:alpha val="693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91C2A7C-3612-A034-C3D6-84EA270D5C4C}"/>
              </a:ext>
            </a:extLst>
          </p:cNvPr>
          <p:cNvSpPr txBox="1">
            <a:spLocks/>
          </p:cNvSpPr>
          <p:nvPr userDrawn="1"/>
        </p:nvSpPr>
        <p:spPr>
          <a:xfrm>
            <a:off x="511175" y="511175"/>
            <a:ext cx="4122737" cy="2205567"/>
          </a:xfrm>
          <a:prstGeom prst="rect">
            <a:avLst/>
          </a:prstGeom>
        </p:spPr>
        <p:txBody>
          <a:bodyPr vert="horz" lIns="0" tIns="180000" rIns="0" bIns="0" rtlCol="0" anchor="t" anchorCtr="0">
            <a:normAutofit/>
          </a:bodyPr>
          <a:lstStyle>
            <a:lvl1pPr algn="l" defTabSz="685800" rtl="0" eaLnBrk="1" fontAlgn="t" latinLnBrk="0" hangingPunct="1">
              <a:lnSpc>
                <a:spcPct val="90000"/>
              </a:lnSpc>
              <a:spcBef>
                <a:spcPts val="2400"/>
              </a:spcBef>
              <a:buNone/>
              <a:defRPr sz="3600" b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6375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 - no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F7F00-E15B-B9CF-3C44-719446305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406971"/>
            <a:ext cx="8424862" cy="834232"/>
          </a:xfrm>
        </p:spPr>
        <p:txBody>
          <a:bodyPr tIns="180000" anchor="t" anchorCtr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9962D0-25E1-3AAA-B7D9-18899ED830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775" y="2160000"/>
            <a:ext cx="4128524" cy="2892425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EF1B5A9-33A5-B308-25F2-968A33551F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61370" y="2160000"/>
            <a:ext cx="4122268" cy="2892425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251324-64C1-130E-2556-F526B0A91E11}"/>
              </a:ext>
            </a:extLst>
          </p:cNvPr>
          <p:cNvGrpSpPr/>
          <p:nvPr userDrawn="1"/>
        </p:nvGrpSpPr>
        <p:grpSpPr>
          <a:xfrm>
            <a:off x="8412892" y="5112585"/>
            <a:ext cx="370745" cy="370745"/>
            <a:chOff x="8412892" y="5112585"/>
            <a:chExt cx="370745" cy="37074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812C244-E80E-7FFD-73C4-B16BCFE617F7}"/>
                </a:ext>
              </a:extLst>
            </p:cNvPr>
            <p:cNvSpPr/>
            <p:nvPr userDrawn="1"/>
          </p:nvSpPr>
          <p:spPr>
            <a:xfrm>
              <a:off x="8412892" y="5112585"/>
              <a:ext cx="370745" cy="37074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459260E-9F1C-D825-65DE-DC62BF7CB4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76015" y="5178729"/>
              <a:ext cx="236042" cy="236846"/>
            </a:xfrm>
            <a:prstGeom prst="rect">
              <a:avLst/>
            </a:prstGeom>
          </p:spPr>
        </p:pic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8D8F7983-BFFB-104B-A5E3-4FBB851BB5FF}"/>
              </a:ext>
            </a:extLst>
          </p:cNvPr>
          <p:cNvSpPr txBox="1">
            <a:spLocks/>
          </p:cNvSpPr>
          <p:nvPr userDrawn="1"/>
        </p:nvSpPr>
        <p:spPr>
          <a:xfrm>
            <a:off x="8024464" y="5048829"/>
            <a:ext cx="419989" cy="366746"/>
          </a:xfrm>
          <a:prstGeom prst="rect">
            <a:avLst/>
          </a:prstGeom>
        </p:spPr>
        <p:txBody>
          <a:bodyPr vert="horz" lIns="0" tIns="180000" rIns="0" bIns="0" rtlCol="0" anchor="t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100"/>
              <a:t>Tools</a:t>
            </a:r>
            <a:endParaRPr lang="en-US" sz="11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6719D2-805B-4D4D-A8D2-329D5767D520}"/>
              </a:ext>
            </a:extLst>
          </p:cNvPr>
          <p:cNvSpPr txBox="1"/>
          <p:nvPr userDrawn="1"/>
        </p:nvSpPr>
        <p:spPr>
          <a:xfrm>
            <a:off x="358774" y="146790"/>
            <a:ext cx="561781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900" i="0" u="none" strike="noStrike" dirty="0" err="1">
                <a:solidFill>
                  <a:schemeClr val="tx1"/>
                </a:solidFill>
                <a:effectLst/>
              </a:rPr>
              <a:t>FiloTREAT</a:t>
            </a:r>
            <a:r>
              <a:rPr lang="en-GB" sz="900" i="0" u="none" strike="noStrike" dirty="0">
                <a:solidFill>
                  <a:schemeClr val="tx1"/>
                </a:solidFill>
                <a:effectLst/>
              </a:rPr>
              <a:t> (Team Readiness for Emergency and Advanced Treatment of Filovirus Diseases)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8A2D7B-C3E6-81F0-E401-9EEBB0DAB8AF}"/>
              </a:ext>
            </a:extLst>
          </p:cNvPr>
          <p:cNvSpPr txBox="1"/>
          <p:nvPr userDrawn="1"/>
        </p:nvSpPr>
        <p:spPr>
          <a:xfrm>
            <a:off x="7563426" y="153825"/>
            <a:ext cx="122021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chemeClr val="tx1"/>
                </a:solidFill>
              </a:rPr>
              <a:t>Module 23: </a:t>
            </a:r>
            <a:r>
              <a:rPr lang="en-GB" sz="900" dirty="0" err="1">
                <a:solidFill>
                  <a:schemeClr val="tx1"/>
                </a:solidFill>
                <a:latin typeface="Calibri" panose="020F0502020204030204" pitchFamily="34" charset="0"/>
              </a:rPr>
              <a:t>Newborn</a:t>
            </a:r>
            <a:r>
              <a:rPr lang="en-GB" sz="900" dirty="0">
                <a:solidFill>
                  <a:schemeClr val="tx1"/>
                </a:solidFill>
                <a:latin typeface="Calibri" panose="020F0502020204030204" pitchFamily="34" charset="0"/>
              </a:rPr>
              <a:t> care</a:t>
            </a:r>
          </a:p>
          <a:p>
            <a:endParaRPr 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638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1CA9FC-2567-9B45-AD47-65F2945007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730" y="164409"/>
            <a:ext cx="1224000" cy="372952"/>
          </a:xfrm>
          <a:prstGeom prst="rect">
            <a:avLst/>
          </a:prstGeom>
        </p:spPr>
      </p:pic>
      <p:pic>
        <p:nvPicPr>
          <p:cNvPr id="5" name="Picture 4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5E311CDB-A49F-B1AD-3076-A28AFBD5F0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2431" y="184555"/>
            <a:ext cx="1152000" cy="3317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19C0BB9-0294-4403-2306-B04BC24E9932}"/>
              </a:ext>
            </a:extLst>
          </p:cNvPr>
          <p:cNvSpPr/>
          <p:nvPr userDrawn="1"/>
        </p:nvSpPr>
        <p:spPr>
          <a:xfrm>
            <a:off x="359568" y="666895"/>
            <a:ext cx="8424863" cy="46087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white triangle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4E1EA2FB-BDDE-28BD-4336-74D73952531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318" y="5402708"/>
            <a:ext cx="147883" cy="147883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3DF5568-C6A6-5E6D-123C-3730256D05DA}"/>
              </a:ext>
            </a:extLst>
          </p:cNvPr>
          <p:cNvCxnSpPr/>
          <p:nvPr userDrawn="1"/>
        </p:nvCxnSpPr>
        <p:spPr>
          <a:xfrm>
            <a:off x="358775" y="5420522"/>
            <a:ext cx="21717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F01F338-C644-FBBB-9C06-A2AA8FBC190A}"/>
              </a:ext>
            </a:extLst>
          </p:cNvPr>
          <p:cNvCxnSpPr/>
          <p:nvPr userDrawn="1"/>
        </p:nvCxnSpPr>
        <p:spPr>
          <a:xfrm>
            <a:off x="358775" y="5479899"/>
            <a:ext cx="21717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FE1611-C8A3-D5EF-744C-F0AE7A88C32C}"/>
              </a:ext>
            </a:extLst>
          </p:cNvPr>
          <p:cNvCxnSpPr/>
          <p:nvPr userDrawn="1"/>
        </p:nvCxnSpPr>
        <p:spPr>
          <a:xfrm>
            <a:off x="358775" y="5539276"/>
            <a:ext cx="21717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A white arrow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36220BA9-322F-0B0E-9C2C-09F12217126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5284" y="5425708"/>
            <a:ext cx="125999" cy="125999"/>
          </a:xfrm>
          <a:prstGeom prst="rect">
            <a:avLst/>
          </a:prstGeom>
        </p:spPr>
      </p:pic>
      <p:pic>
        <p:nvPicPr>
          <p:cNvPr id="25" name="Picture 24" descr="A white arrow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0B4D3976-ADC7-2418-EB35-B64E098EEB4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8236380" y="5425708"/>
            <a:ext cx="125999" cy="125999"/>
          </a:xfrm>
          <a:prstGeom prst="rect">
            <a:avLst/>
          </a:prstGeom>
        </p:spPr>
      </p:pic>
      <p:pic>
        <p:nvPicPr>
          <p:cNvPr id="28" name="Picture 27" descr="A picture containing screenshot, graphics, line, white&#10;&#10;Description automatically generated">
            <a:extLst>
              <a:ext uri="{FF2B5EF4-FFF2-40B4-BE49-F238E27FC236}">
                <a16:creationId xmlns:a16="http://schemas.microsoft.com/office/drawing/2014/main" id="{820ED843-5A84-F2F3-D69E-83A25C273AB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7003" y="5409388"/>
            <a:ext cx="162000" cy="16200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ACE89A4-1431-7B1D-9D12-DF68D4C2EB28}"/>
              </a:ext>
            </a:extLst>
          </p:cNvPr>
          <p:cNvCxnSpPr>
            <a:cxnSpLocks/>
          </p:cNvCxnSpPr>
          <p:nvPr userDrawn="1"/>
        </p:nvCxnSpPr>
        <p:spPr>
          <a:xfrm>
            <a:off x="1187532" y="5540958"/>
            <a:ext cx="2422567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1023C3F-4891-7FA4-2A93-036C0FB12FF1}"/>
              </a:ext>
            </a:extLst>
          </p:cNvPr>
          <p:cNvCxnSpPr>
            <a:cxnSpLocks/>
          </p:cNvCxnSpPr>
          <p:nvPr userDrawn="1"/>
        </p:nvCxnSpPr>
        <p:spPr>
          <a:xfrm>
            <a:off x="1187532" y="5540958"/>
            <a:ext cx="1438894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ubtitle 2">
            <a:extLst>
              <a:ext uri="{FF2B5EF4-FFF2-40B4-BE49-F238E27FC236}">
                <a16:creationId xmlns:a16="http://schemas.microsoft.com/office/drawing/2014/main" id="{64BBC49A-B929-072D-65BF-E1418B229790}"/>
              </a:ext>
            </a:extLst>
          </p:cNvPr>
          <p:cNvSpPr txBox="1">
            <a:spLocks/>
          </p:cNvSpPr>
          <p:nvPr userDrawn="1"/>
        </p:nvSpPr>
        <p:spPr>
          <a:xfrm>
            <a:off x="3354465" y="5383183"/>
            <a:ext cx="439387" cy="1439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/>
              <a:t>00:38</a:t>
            </a:r>
            <a:endParaRPr lang="en-US" sz="900"/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9DBA1A65-EBD8-2A71-5ABF-D1137622CFDF}"/>
              </a:ext>
            </a:extLst>
          </p:cNvPr>
          <p:cNvSpPr txBox="1">
            <a:spLocks/>
          </p:cNvSpPr>
          <p:nvPr userDrawn="1"/>
        </p:nvSpPr>
        <p:spPr>
          <a:xfrm>
            <a:off x="1193470" y="5383183"/>
            <a:ext cx="439387" cy="1439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/>
              <a:t>30/50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3865598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1CA9FC-2567-9B45-AD47-65F2945007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730" y="164409"/>
            <a:ext cx="1224000" cy="372952"/>
          </a:xfrm>
          <a:prstGeom prst="rect">
            <a:avLst/>
          </a:prstGeom>
        </p:spPr>
      </p:pic>
      <p:pic>
        <p:nvPicPr>
          <p:cNvPr id="5" name="Picture 4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5E311CDB-A49F-B1AD-3076-A28AFBD5F0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2431" y="184555"/>
            <a:ext cx="1152000" cy="3317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19C0BB9-0294-4403-2306-B04BC24E9932}"/>
              </a:ext>
            </a:extLst>
          </p:cNvPr>
          <p:cNvSpPr/>
          <p:nvPr userDrawn="1"/>
        </p:nvSpPr>
        <p:spPr>
          <a:xfrm>
            <a:off x="359568" y="666895"/>
            <a:ext cx="8424863" cy="46087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white triangle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4E1EA2FB-BDDE-28BD-4336-74D73952531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998" y="5402708"/>
            <a:ext cx="147883" cy="14788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948ACBE-1700-288B-1024-C2685602B84B}"/>
              </a:ext>
            </a:extLst>
          </p:cNvPr>
          <p:cNvGrpSpPr/>
          <p:nvPr userDrawn="1"/>
        </p:nvGrpSpPr>
        <p:grpSpPr>
          <a:xfrm>
            <a:off x="8567253" y="5420522"/>
            <a:ext cx="217178" cy="118754"/>
            <a:chOff x="8567253" y="5420522"/>
            <a:chExt cx="217178" cy="11875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3DF5568-C6A6-5E6D-123C-3730256D05DA}"/>
                </a:ext>
              </a:extLst>
            </p:cNvPr>
            <p:cNvCxnSpPr/>
            <p:nvPr userDrawn="1"/>
          </p:nvCxnSpPr>
          <p:spPr>
            <a:xfrm>
              <a:off x="8567253" y="5420522"/>
              <a:ext cx="217178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F01F338-C644-FBBB-9C06-A2AA8FBC190A}"/>
                </a:ext>
              </a:extLst>
            </p:cNvPr>
            <p:cNvCxnSpPr/>
            <p:nvPr userDrawn="1"/>
          </p:nvCxnSpPr>
          <p:spPr>
            <a:xfrm>
              <a:off x="8567253" y="5479899"/>
              <a:ext cx="217178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8FE1611-C8A3-D5EF-744C-F0AE7A88C32C}"/>
                </a:ext>
              </a:extLst>
            </p:cNvPr>
            <p:cNvCxnSpPr/>
            <p:nvPr userDrawn="1"/>
          </p:nvCxnSpPr>
          <p:spPr>
            <a:xfrm>
              <a:off x="8567253" y="5539276"/>
              <a:ext cx="217178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Picture 23" descr="A white arrow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36220BA9-322F-0B0E-9C2C-09F12217126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2905" y="5412863"/>
            <a:ext cx="125999" cy="125999"/>
          </a:xfrm>
          <a:prstGeom prst="rect">
            <a:avLst/>
          </a:prstGeom>
        </p:spPr>
      </p:pic>
      <p:pic>
        <p:nvPicPr>
          <p:cNvPr id="25" name="Picture 24" descr="A white arrow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0B4D3976-ADC7-2418-EB35-B64E098EEB4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207729" y="5412864"/>
            <a:ext cx="125999" cy="125999"/>
          </a:xfrm>
          <a:prstGeom prst="rect">
            <a:avLst/>
          </a:prstGeom>
        </p:spPr>
      </p:pic>
      <p:pic>
        <p:nvPicPr>
          <p:cNvPr id="28" name="Picture 27" descr="A picture containing screenshot, graphics, line, white&#10;&#10;Description automatically generated">
            <a:extLst>
              <a:ext uri="{FF2B5EF4-FFF2-40B4-BE49-F238E27FC236}">
                <a16:creationId xmlns:a16="http://schemas.microsoft.com/office/drawing/2014/main" id="{820ED843-5A84-F2F3-D69E-83A25C273AB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4202" y="5402708"/>
            <a:ext cx="162000" cy="162000"/>
          </a:xfrm>
          <a:prstGeom prst="rect">
            <a:avLst/>
          </a:prstGeom>
        </p:spPr>
      </p:pic>
      <p:sp>
        <p:nvSpPr>
          <p:cNvPr id="35" name="Subtitle 2">
            <a:extLst>
              <a:ext uri="{FF2B5EF4-FFF2-40B4-BE49-F238E27FC236}">
                <a16:creationId xmlns:a16="http://schemas.microsoft.com/office/drawing/2014/main" id="{64BBC49A-B929-072D-65BF-E1418B229790}"/>
              </a:ext>
            </a:extLst>
          </p:cNvPr>
          <p:cNvSpPr txBox="1">
            <a:spLocks/>
          </p:cNvSpPr>
          <p:nvPr userDrawn="1"/>
        </p:nvSpPr>
        <p:spPr>
          <a:xfrm>
            <a:off x="1093741" y="5428451"/>
            <a:ext cx="702638" cy="16318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/>
              <a:t>00:38 / 21:00</a:t>
            </a:r>
            <a:endParaRPr lang="en-US" sz="900"/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9DBA1A65-EBD8-2A71-5ABF-D1137622CFDF}"/>
              </a:ext>
            </a:extLst>
          </p:cNvPr>
          <p:cNvSpPr txBox="1">
            <a:spLocks/>
          </p:cNvSpPr>
          <p:nvPr userDrawn="1"/>
        </p:nvSpPr>
        <p:spPr>
          <a:xfrm>
            <a:off x="4466597" y="5412864"/>
            <a:ext cx="343677" cy="1377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50"/>
              <a:t>30/50</a:t>
            </a:r>
            <a:endParaRPr lang="en-US" sz="950"/>
          </a:p>
        </p:txBody>
      </p:sp>
      <p:pic>
        <p:nvPicPr>
          <p:cNvPr id="8" name="Picture 7" descr="A picture containing logo, graphics, symbol, clipart&#10;&#10;Description automatically generated">
            <a:extLst>
              <a:ext uri="{FF2B5EF4-FFF2-40B4-BE49-F238E27FC236}">
                <a16:creationId xmlns:a16="http://schemas.microsoft.com/office/drawing/2014/main" id="{C99BD519-1994-E20C-0A89-050D198AD19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191" y="5396662"/>
            <a:ext cx="174240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4044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lack and white, chain, metalware, monochrome&#10;&#10;Description automatically generated">
            <a:extLst>
              <a:ext uri="{FF2B5EF4-FFF2-40B4-BE49-F238E27FC236}">
                <a16:creationId xmlns:a16="http://schemas.microsoft.com/office/drawing/2014/main" id="{DEF2F2E0-D88A-BB7F-0C17-0262B33675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3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525000" cy="5715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ADCACC8-1ED0-DDA6-A69E-0BB41EECF4FA}"/>
              </a:ext>
            </a:extLst>
          </p:cNvPr>
          <p:cNvSpPr/>
          <p:nvPr userDrawn="1"/>
        </p:nvSpPr>
        <p:spPr>
          <a:xfrm>
            <a:off x="1" y="0"/>
            <a:ext cx="9524999" cy="5715000"/>
          </a:xfrm>
          <a:prstGeom prst="rect">
            <a:avLst/>
          </a:prstGeom>
          <a:solidFill>
            <a:srgbClr val="76D1B8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3ACBFC2-5065-3F3E-8F6C-7122BEE6545D}"/>
              </a:ext>
            </a:extLst>
          </p:cNvPr>
          <p:cNvCxnSpPr>
            <a:cxnSpLocks/>
          </p:cNvCxnSpPr>
          <p:nvPr userDrawn="1"/>
        </p:nvCxnSpPr>
        <p:spPr>
          <a:xfrm>
            <a:off x="358775" y="358775"/>
            <a:ext cx="84248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BF5C9565-9ED6-AC62-4E37-86CA1D3C0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27" y="4412926"/>
            <a:ext cx="8424863" cy="83423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GB" dirty="0"/>
              <a:t>Click to edit Master title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CCB362-75FA-D2BF-3DE3-0DD27269DE29}"/>
              </a:ext>
            </a:extLst>
          </p:cNvPr>
          <p:cNvSpPr txBox="1"/>
          <p:nvPr userDrawn="1"/>
        </p:nvSpPr>
        <p:spPr>
          <a:xfrm>
            <a:off x="358774" y="146790"/>
            <a:ext cx="561781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900" i="0" u="none" strike="noStrike" dirty="0" err="1">
                <a:solidFill>
                  <a:schemeClr val="tx1"/>
                </a:solidFill>
                <a:effectLst/>
              </a:rPr>
              <a:t>FiloTREAT</a:t>
            </a:r>
            <a:r>
              <a:rPr lang="en-GB" sz="900" i="0" u="none" strike="noStrike" dirty="0">
                <a:solidFill>
                  <a:schemeClr val="tx1"/>
                </a:solidFill>
                <a:effectLst/>
              </a:rPr>
              <a:t> (Team Readiness for Emergency and Advanced Treatment of Filovirus Diseases)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611D10-550E-82F2-5C47-6BAF8BE6BAE0}"/>
              </a:ext>
            </a:extLst>
          </p:cNvPr>
          <p:cNvSpPr txBox="1"/>
          <p:nvPr userDrawn="1"/>
        </p:nvSpPr>
        <p:spPr>
          <a:xfrm>
            <a:off x="7563426" y="153825"/>
            <a:ext cx="122021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chemeClr val="tx1"/>
                </a:solidFill>
              </a:rPr>
              <a:t>Module 23: </a:t>
            </a:r>
            <a:r>
              <a:rPr lang="en-GB" sz="900" dirty="0" err="1">
                <a:solidFill>
                  <a:schemeClr val="tx1"/>
                </a:solidFill>
                <a:latin typeface="Calibri" panose="020F0502020204030204" pitchFamily="34" charset="0"/>
              </a:rPr>
              <a:t>Newborn</a:t>
            </a:r>
            <a:r>
              <a:rPr lang="en-GB" sz="900" dirty="0">
                <a:solidFill>
                  <a:schemeClr val="tx1"/>
                </a:solidFill>
                <a:latin typeface="Calibri" panose="020F0502020204030204" pitchFamily="34" charset="0"/>
              </a:rPr>
              <a:t> care</a:t>
            </a:r>
          </a:p>
          <a:p>
            <a:endParaRPr 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35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ark-white logo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775" y="358776"/>
            <a:ext cx="8424863" cy="1349952"/>
          </a:xfrm>
        </p:spPr>
        <p:txBody>
          <a:bodyPr tIns="180000" anchor="t" anchorCtr="0">
            <a:normAutofit/>
          </a:bodyPr>
          <a:lstStyle>
            <a:lvl1pPr algn="l" fontAlgn="t">
              <a:spcBef>
                <a:spcPts val="2400"/>
              </a:spcBef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032C2FB-C1EC-35C1-8AA1-3F9E771C9608}"/>
              </a:ext>
            </a:extLst>
          </p:cNvPr>
          <p:cNvCxnSpPr>
            <a:cxnSpLocks/>
          </p:cNvCxnSpPr>
          <p:nvPr userDrawn="1"/>
        </p:nvCxnSpPr>
        <p:spPr>
          <a:xfrm>
            <a:off x="358775" y="358775"/>
            <a:ext cx="8424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304887C-4F0E-159C-EA1D-8B431341EF9B}"/>
              </a:ext>
            </a:extLst>
          </p:cNvPr>
          <p:cNvSpPr txBox="1"/>
          <p:nvPr userDrawn="1"/>
        </p:nvSpPr>
        <p:spPr>
          <a:xfrm>
            <a:off x="358774" y="146790"/>
            <a:ext cx="561781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900" i="0" u="none" strike="noStrike" dirty="0" err="1">
                <a:solidFill>
                  <a:schemeClr val="bg1"/>
                </a:solidFill>
                <a:effectLst/>
              </a:rPr>
              <a:t>FiloTREAT</a:t>
            </a:r>
            <a:r>
              <a:rPr lang="en-GB" sz="900" i="0" u="none" strike="noStrike" dirty="0">
                <a:solidFill>
                  <a:schemeClr val="bg1"/>
                </a:solidFill>
                <a:effectLst/>
              </a:rPr>
              <a:t> (Team Readiness for Emergency and Advanced Treatment of Filovirus Diseases)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381198-11A0-8518-B031-546C4E14AE23}"/>
              </a:ext>
            </a:extLst>
          </p:cNvPr>
          <p:cNvSpPr txBox="1"/>
          <p:nvPr userDrawn="1"/>
        </p:nvSpPr>
        <p:spPr>
          <a:xfrm>
            <a:off x="7563426" y="153825"/>
            <a:ext cx="122021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chemeClr val="bg1"/>
                </a:solidFill>
                <a:latin typeface="+mn-lt"/>
              </a:rPr>
              <a:t>Module 23: </a:t>
            </a:r>
            <a:r>
              <a:rPr lang="en-GB" sz="900" dirty="0" err="1">
                <a:solidFill>
                  <a:schemeClr val="bg1"/>
                </a:solidFill>
                <a:latin typeface="+mn-lt"/>
              </a:rPr>
              <a:t>Newborn</a:t>
            </a:r>
            <a:r>
              <a:rPr lang="en-GB" sz="900" dirty="0">
                <a:solidFill>
                  <a:schemeClr val="bg1"/>
                </a:solidFill>
                <a:latin typeface="+mn-lt"/>
              </a:rPr>
              <a:t> care</a:t>
            </a:r>
          </a:p>
          <a:p>
            <a:endParaRPr 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5787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Dark-white logo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775" y="358776"/>
            <a:ext cx="8424862" cy="1303770"/>
          </a:xfrm>
        </p:spPr>
        <p:txBody>
          <a:bodyPr tIns="180000" anchor="t" anchorCtr="0">
            <a:normAutofit/>
          </a:bodyPr>
          <a:lstStyle>
            <a:lvl1pPr algn="l" fontAlgn="t">
              <a:spcBef>
                <a:spcPts val="2400"/>
              </a:spcBef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032C2FB-C1EC-35C1-8AA1-3F9E771C9608}"/>
              </a:ext>
            </a:extLst>
          </p:cNvPr>
          <p:cNvCxnSpPr>
            <a:cxnSpLocks/>
          </p:cNvCxnSpPr>
          <p:nvPr userDrawn="1"/>
        </p:nvCxnSpPr>
        <p:spPr>
          <a:xfrm>
            <a:off x="358775" y="358775"/>
            <a:ext cx="8424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1FE2E4F6-D913-7A26-7959-D8320FB1CB97}"/>
              </a:ext>
            </a:extLst>
          </p:cNvPr>
          <p:cNvSpPr/>
          <p:nvPr userDrawn="1"/>
        </p:nvSpPr>
        <p:spPr>
          <a:xfrm>
            <a:off x="8412892" y="5112585"/>
            <a:ext cx="370745" cy="3707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DA4713E-6FB8-AEBF-A4EA-F491FFD919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0243" y="5179534"/>
            <a:ext cx="236042" cy="236846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9D2C71F6-D674-1E05-B9B7-47F36ACEE7A2}"/>
              </a:ext>
            </a:extLst>
          </p:cNvPr>
          <p:cNvSpPr txBox="1">
            <a:spLocks/>
          </p:cNvSpPr>
          <p:nvPr userDrawn="1"/>
        </p:nvSpPr>
        <p:spPr>
          <a:xfrm>
            <a:off x="8024464" y="5048829"/>
            <a:ext cx="419989" cy="366746"/>
          </a:xfrm>
          <a:prstGeom prst="rect">
            <a:avLst/>
          </a:prstGeom>
        </p:spPr>
        <p:txBody>
          <a:bodyPr vert="horz" lIns="0" tIns="180000" rIns="0" bIns="0" rtlCol="0" anchor="t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100">
                <a:solidFill>
                  <a:schemeClr val="bg1"/>
                </a:solidFill>
              </a:rPr>
              <a:t>Tools</a:t>
            </a:r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5B166C-25CF-01BF-2617-CAE10BE91726}"/>
              </a:ext>
            </a:extLst>
          </p:cNvPr>
          <p:cNvSpPr txBox="1"/>
          <p:nvPr userDrawn="1"/>
        </p:nvSpPr>
        <p:spPr>
          <a:xfrm>
            <a:off x="358774" y="146790"/>
            <a:ext cx="561781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900" i="0" u="none" strike="noStrike" dirty="0" err="1">
                <a:solidFill>
                  <a:schemeClr val="bg1"/>
                </a:solidFill>
                <a:effectLst/>
              </a:rPr>
              <a:t>FiloTREAT</a:t>
            </a:r>
            <a:r>
              <a:rPr lang="en-GB" sz="900" i="0" u="none" strike="noStrike" dirty="0">
                <a:solidFill>
                  <a:schemeClr val="bg1"/>
                </a:solidFill>
                <a:effectLst/>
              </a:rPr>
              <a:t> (Team Readiness for Emergency and Advanced Treatment of Filovirus Diseases)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3FE852-8EB1-DBAE-7893-19730DB7C04F}"/>
              </a:ext>
            </a:extLst>
          </p:cNvPr>
          <p:cNvSpPr txBox="1"/>
          <p:nvPr userDrawn="1"/>
        </p:nvSpPr>
        <p:spPr>
          <a:xfrm>
            <a:off x="7563426" y="153825"/>
            <a:ext cx="122021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chemeClr val="bg1"/>
                </a:solidFill>
                <a:latin typeface="+mn-lt"/>
              </a:rPr>
              <a:t>Module 23: </a:t>
            </a:r>
            <a:r>
              <a:rPr lang="en-GB" sz="900" dirty="0" err="1">
                <a:solidFill>
                  <a:schemeClr val="bg1"/>
                </a:solidFill>
                <a:latin typeface="+mn-lt"/>
              </a:rPr>
              <a:t>Newborn</a:t>
            </a:r>
            <a:r>
              <a:rPr lang="en-GB" sz="900" dirty="0">
                <a:solidFill>
                  <a:schemeClr val="bg1"/>
                </a:solidFill>
                <a:latin typeface="+mn-lt"/>
              </a:rPr>
              <a:t> care</a:t>
            </a:r>
          </a:p>
          <a:p>
            <a:endParaRPr 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6880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dules">
    <p:bg>
      <p:bgPr>
        <a:solidFill>
          <a:srgbClr val="76D1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775" y="358775"/>
            <a:ext cx="8424863" cy="3472558"/>
          </a:xfrm>
        </p:spPr>
        <p:txBody>
          <a:bodyPr tIns="180000" anchor="t" anchorCtr="0">
            <a:noAutofit/>
          </a:bodyPr>
          <a:lstStyle>
            <a:lvl1pPr algn="l" fontAlgn="t">
              <a:spcBef>
                <a:spcPts val="2400"/>
              </a:spcBef>
              <a:defRPr sz="80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032C2FB-C1EC-35C1-8AA1-3F9E771C9608}"/>
              </a:ext>
            </a:extLst>
          </p:cNvPr>
          <p:cNvCxnSpPr>
            <a:cxnSpLocks/>
          </p:cNvCxnSpPr>
          <p:nvPr userDrawn="1"/>
        </p:nvCxnSpPr>
        <p:spPr>
          <a:xfrm>
            <a:off x="358775" y="358775"/>
            <a:ext cx="8424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6067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Grey – No voice-ov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D2C971B-E508-5FD0-A35A-EDF870C4A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406971"/>
            <a:ext cx="8424862" cy="834232"/>
          </a:xfrm>
        </p:spPr>
        <p:txBody>
          <a:bodyPr tIns="180000" anchor="t" anchorCtr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77D527A-E7B4-93E9-2175-9DA60ED2A633}"/>
              </a:ext>
            </a:extLst>
          </p:cNvPr>
          <p:cNvGrpSpPr/>
          <p:nvPr userDrawn="1"/>
        </p:nvGrpSpPr>
        <p:grpSpPr>
          <a:xfrm>
            <a:off x="8412892" y="5112585"/>
            <a:ext cx="370745" cy="370745"/>
            <a:chOff x="8412892" y="5112585"/>
            <a:chExt cx="370745" cy="370745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05FEC60-4CEA-AAE1-7F5A-8E1AB1812168}"/>
                </a:ext>
              </a:extLst>
            </p:cNvPr>
            <p:cNvSpPr/>
            <p:nvPr userDrawn="1"/>
          </p:nvSpPr>
          <p:spPr>
            <a:xfrm>
              <a:off x="8412892" y="5112585"/>
              <a:ext cx="370745" cy="37074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BCE79CD-0154-AB99-D8DF-474D92A29D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76015" y="5178729"/>
              <a:ext cx="236042" cy="236846"/>
            </a:xfrm>
            <a:prstGeom prst="rect">
              <a:avLst/>
            </a:prstGeom>
          </p:spPr>
        </p:pic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98FB7EE6-B1B9-CED1-A06E-C70520FB38B9}"/>
              </a:ext>
            </a:extLst>
          </p:cNvPr>
          <p:cNvSpPr txBox="1">
            <a:spLocks/>
          </p:cNvSpPr>
          <p:nvPr userDrawn="1"/>
        </p:nvSpPr>
        <p:spPr>
          <a:xfrm>
            <a:off x="8024464" y="5048829"/>
            <a:ext cx="419989" cy="366746"/>
          </a:xfrm>
          <a:prstGeom prst="rect">
            <a:avLst/>
          </a:prstGeom>
        </p:spPr>
        <p:txBody>
          <a:bodyPr vert="horz" lIns="0" tIns="180000" rIns="0" bIns="0" rtlCol="0" anchor="t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100"/>
              <a:t>Tools</a:t>
            </a:r>
            <a:endParaRPr lang="en-US" sz="110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C60B4B8-AA99-8B44-DEBC-DD39766F184C}"/>
              </a:ext>
            </a:extLst>
          </p:cNvPr>
          <p:cNvCxnSpPr>
            <a:cxnSpLocks/>
          </p:cNvCxnSpPr>
          <p:nvPr userDrawn="1"/>
        </p:nvCxnSpPr>
        <p:spPr>
          <a:xfrm>
            <a:off x="358775" y="358775"/>
            <a:ext cx="84248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3DCCAC9-52D1-5C77-4509-2140FE376F29}"/>
              </a:ext>
            </a:extLst>
          </p:cNvPr>
          <p:cNvSpPr txBox="1"/>
          <p:nvPr userDrawn="1"/>
        </p:nvSpPr>
        <p:spPr>
          <a:xfrm>
            <a:off x="358774" y="146790"/>
            <a:ext cx="561781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900" i="0" u="none" strike="noStrike" dirty="0" err="1">
                <a:solidFill>
                  <a:schemeClr val="tx1"/>
                </a:solidFill>
                <a:effectLst/>
              </a:rPr>
              <a:t>FiloTREAT</a:t>
            </a:r>
            <a:r>
              <a:rPr lang="en-GB" sz="900" i="0" u="none" strike="noStrike" dirty="0">
                <a:solidFill>
                  <a:schemeClr val="tx1"/>
                </a:solidFill>
                <a:effectLst/>
              </a:rPr>
              <a:t> (Team Readiness for Emergency and Advanced Treatment of Filovirus Diseases)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9A4040-F1B8-7921-ED4A-14449E46956F}"/>
              </a:ext>
            </a:extLst>
          </p:cNvPr>
          <p:cNvSpPr txBox="1"/>
          <p:nvPr userDrawn="1"/>
        </p:nvSpPr>
        <p:spPr>
          <a:xfrm>
            <a:off x="7563426" y="153825"/>
            <a:ext cx="122021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chemeClr val="tx1"/>
                </a:solidFill>
              </a:rPr>
              <a:t>Module 23: </a:t>
            </a:r>
            <a:r>
              <a:rPr lang="en-GB" sz="900" dirty="0" err="1">
                <a:solidFill>
                  <a:schemeClr val="tx1"/>
                </a:solidFill>
                <a:latin typeface="Calibri" panose="020F0502020204030204" pitchFamily="34" charset="0"/>
              </a:rPr>
              <a:t>Newborn</a:t>
            </a:r>
            <a:r>
              <a:rPr lang="en-GB" sz="900" dirty="0">
                <a:solidFill>
                  <a:schemeClr val="tx1"/>
                </a:solidFill>
                <a:latin typeface="Calibri" panose="020F0502020204030204" pitchFamily="34" charset="0"/>
              </a:rPr>
              <a:t> care</a:t>
            </a:r>
          </a:p>
          <a:p>
            <a:endParaRPr 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5713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87830D-BA5C-9740-544A-3D11125878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730" y="164410"/>
            <a:ext cx="1224000" cy="372952"/>
          </a:xfrm>
          <a:prstGeom prst="rect">
            <a:avLst/>
          </a:prstGeom>
        </p:spPr>
      </p:pic>
      <p:pic>
        <p:nvPicPr>
          <p:cNvPr id="4" name="Picture 3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2314110F-2D5D-DC27-8DBC-8F0A62A6C30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2431" y="184555"/>
            <a:ext cx="1152000" cy="3317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CF8279-66C0-F060-27C6-2E23C7F5B598}"/>
              </a:ext>
            </a:extLst>
          </p:cNvPr>
          <p:cNvSpPr/>
          <p:nvPr userDrawn="1"/>
        </p:nvSpPr>
        <p:spPr>
          <a:xfrm>
            <a:off x="359572" y="666895"/>
            <a:ext cx="8424863" cy="4608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80"/>
          </a:p>
        </p:txBody>
      </p:sp>
      <p:pic>
        <p:nvPicPr>
          <p:cNvPr id="6" name="Picture 5" descr="A white triangle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0953791F-B1BE-EDDF-444B-26F19A2CFC5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719" y="5423353"/>
            <a:ext cx="108000" cy="10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D65A3FA-CCB4-2651-C3F7-9A2F4B2BA88A}"/>
              </a:ext>
            </a:extLst>
          </p:cNvPr>
          <p:cNvGrpSpPr/>
          <p:nvPr userDrawn="1"/>
        </p:nvGrpSpPr>
        <p:grpSpPr>
          <a:xfrm>
            <a:off x="358776" y="5420522"/>
            <a:ext cx="164938" cy="90189"/>
            <a:chOff x="358776" y="5420522"/>
            <a:chExt cx="217178" cy="118754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08E5DE2-B496-0B4B-B97D-5BA19A82C4F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58776" y="5420522"/>
              <a:ext cx="217178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5CD10DF-97E2-9E9C-74F3-35E976080CE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58776" y="5479899"/>
              <a:ext cx="217178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DE22F17-ECCB-B441-F5D0-CE4CAC20C67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58776" y="5539276"/>
              <a:ext cx="217178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 descr="A white arrow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3692FA84-AC8A-9958-1376-F41F771C590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5287" y="5425712"/>
            <a:ext cx="104653" cy="104653"/>
          </a:xfrm>
          <a:prstGeom prst="rect">
            <a:avLst/>
          </a:prstGeom>
        </p:spPr>
      </p:pic>
      <p:pic>
        <p:nvPicPr>
          <p:cNvPr id="12" name="Picture 11" descr="A white arrow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4C9075FE-8ADE-59B2-7B25-2E72A536B26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810493" y="5425711"/>
            <a:ext cx="104653" cy="104653"/>
          </a:xfrm>
          <a:prstGeom prst="rect">
            <a:avLst/>
          </a:prstGeom>
        </p:spPr>
      </p:pic>
      <p:pic>
        <p:nvPicPr>
          <p:cNvPr id="13" name="Picture 12" descr="A picture containing screenshot, graphics, line, white&#10;&#10;Description automatically generated">
            <a:extLst>
              <a:ext uri="{FF2B5EF4-FFF2-40B4-BE49-F238E27FC236}">
                <a16:creationId xmlns:a16="http://schemas.microsoft.com/office/drawing/2014/main" id="{E8780F1B-16E3-C828-83F0-216D92073DC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730" y="5420522"/>
            <a:ext cx="108000" cy="108000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A302D9F2-7B47-3AA4-8BD2-7B03134BE3E5}"/>
              </a:ext>
            </a:extLst>
          </p:cNvPr>
          <p:cNvSpPr txBox="1">
            <a:spLocks/>
          </p:cNvSpPr>
          <p:nvPr userDrawn="1"/>
        </p:nvSpPr>
        <p:spPr>
          <a:xfrm>
            <a:off x="8425593" y="5431309"/>
            <a:ext cx="439387" cy="1439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700"/>
              <a:t>NEXT</a:t>
            </a:r>
            <a:endParaRPr lang="en-US" sz="70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E3D043C6-B356-7DC8-F319-63FD44AB9835}"/>
              </a:ext>
            </a:extLst>
          </p:cNvPr>
          <p:cNvSpPr txBox="1">
            <a:spLocks/>
          </p:cNvSpPr>
          <p:nvPr userDrawn="1"/>
        </p:nvSpPr>
        <p:spPr>
          <a:xfrm>
            <a:off x="7958847" y="5431309"/>
            <a:ext cx="439387" cy="1439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700"/>
              <a:t>PREV</a:t>
            </a:r>
            <a:endParaRPr lang="en-US" sz="70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C17FEF23-31F9-5C23-4D75-C5D0C94B8FF0}"/>
              </a:ext>
            </a:extLst>
          </p:cNvPr>
          <p:cNvSpPr txBox="1">
            <a:spLocks/>
          </p:cNvSpPr>
          <p:nvPr userDrawn="1"/>
        </p:nvSpPr>
        <p:spPr>
          <a:xfrm>
            <a:off x="7357425" y="5431309"/>
            <a:ext cx="439387" cy="1439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700"/>
              <a:t>1 of 50</a:t>
            </a:r>
            <a:endParaRPr lang="en-US" sz="700"/>
          </a:p>
        </p:txBody>
      </p:sp>
      <p:pic>
        <p:nvPicPr>
          <p:cNvPr id="17" name="Picture 16" descr="A white paper clip on a black background&#10;&#10;Description automatically generated">
            <a:extLst>
              <a:ext uri="{FF2B5EF4-FFF2-40B4-BE49-F238E27FC236}">
                <a16:creationId xmlns:a16="http://schemas.microsoft.com/office/drawing/2014/main" id="{FB41E2E3-9B6C-A84C-7D64-23F44ACED20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9900" y="292071"/>
            <a:ext cx="120146" cy="120146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B6DBAE2D-D90C-094E-8B14-A88854FA44E3}"/>
              </a:ext>
            </a:extLst>
          </p:cNvPr>
          <p:cNvSpPr txBox="1">
            <a:spLocks/>
          </p:cNvSpPr>
          <p:nvPr userDrawn="1"/>
        </p:nvSpPr>
        <p:spPr>
          <a:xfrm>
            <a:off x="6588693" y="292072"/>
            <a:ext cx="538619" cy="1706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/>
              <a:t>References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023868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ansition slide Grey – No voice-ov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D2C971B-E508-5FD0-A35A-EDF870C4A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406971"/>
            <a:ext cx="8424862" cy="834232"/>
          </a:xfrm>
        </p:spPr>
        <p:txBody>
          <a:bodyPr tIns="180000" anchor="t" anchorCtr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ADA86E-95CE-2696-8FC8-54D0F3BCF3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8223" y="4998739"/>
            <a:ext cx="297400" cy="2984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3AC8A4-06D1-5464-1B42-4710E5A633CF}"/>
              </a:ext>
            </a:extLst>
          </p:cNvPr>
          <p:cNvSpPr txBox="1"/>
          <p:nvPr userDrawn="1"/>
        </p:nvSpPr>
        <p:spPr>
          <a:xfrm>
            <a:off x="358774" y="146790"/>
            <a:ext cx="561781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900" i="0" u="none" strike="noStrike" dirty="0" err="1">
                <a:solidFill>
                  <a:schemeClr val="tx1"/>
                </a:solidFill>
                <a:effectLst/>
              </a:rPr>
              <a:t>FiloTREAT</a:t>
            </a:r>
            <a:r>
              <a:rPr lang="en-GB" sz="900" i="0" u="none" strike="noStrike" dirty="0">
                <a:solidFill>
                  <a:schemeClr val="tx1"/>
                </a:solidFill>
                <a:effectLst/>
              </a:rPr>
              <a:t> (Team Readiness for Emergency and Advanced Treatment of Filovirus Diseases)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754EA2-AEEF-3696-A0AF-035A32D71837}"/>
              </a:ext>
            </a:extLst>
          </p:cNvPr>
          <p:cNvSpPr txBox="1"/>
          <p:nvPr userDrawn="1"/>
        </p:nvSpPr>
        <p:spPr>
          <a:xfrm>
            <a:off x="7563426" y="153825"/>
            <a:ext cx="122021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chemeClr val="tx1"/>
                </a:solidFill>
              </a:rPr>
              <a:t>Module 23: </a:t>
            </a:r>
            <a:r>
              <a:rPr lang="en-GB" sz="900" dirty="0" err="1">
                <a:solidFill>
                  <a:schemeClr val="tx1"/>
                </a:solidFill>
                <a:latin typeface="Calibri" panose="020F0502020204030204" pitchFamily="34" charset="0"/>
              </a:rPr>
              <a:t>Newborn</a:t>
            </a:r>
            <a:r>
              <a:rPr lang="en-GB" sz="900" dirty="0">
                <a:solidFill>
                  <a:schemeClr val="tx1"/>
                </a:solidFill>
                <a:latin typeface="Calibri" panose="020F0502020204030204" pitchFamily="34" charset="0"/>
              </a:rPr>
              <a:t> care</a:t>
            </a:r>
          </a:p>
          <a:p>
            <a:endParaRPr 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1583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9962D0-25E1-3AAA-B7D9-18899ED830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775" y="2160000"/>
            <a:ext cx="4128524" cy="2892425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EF1B5A9-33A5-B308-25F2-968A33551F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61370" y="2160000"/>
            <a:ext cx="4122268" cy="2892425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D7BD33-7462-3191-A5BD-E55F89027164}"/>
              </a:ext>
            </a:extLst>
          </p:cNvPr>
          <p:cNvSpPr txBox="1"/>
          <p:nvPr userDrawn="1"/>
        </p:nvSpPr>
        <p:spPr>
          <a:xfrm>
            <a:off x="358774" y="146790"/>
            <a:ext cx="561781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900" i="0" u="none" strike="noStrike" dirty="0" err="1">
                <a:solidFill>
                  <a:schemeClr val="tx1"/>
                </a:solidFill>
                <a:effectLst/>
              </a:rPr>
              <a:t>FiloTREAT</a:t>
            </a:r>
            <a:r>
              <a:rPr lang="en-GB" sz="900" i="0" u="none" strike="noStrike" dirty="0">
                <a:solidFill>
                  <a:schemeClr val="tx1"/>
                </a:solidFill>
                <a:effectLst/>
              </a:rPr>
              <a:t> (Team Readiness for Emergency and Advanced Treatment of Filovirus Diseases)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44D2DC1-2000-2FF0-E24A-BCAE6474C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406971"/>
            <a:ext cx="8424862" cy="834232"/>
          </a:xfrm>
        </p:spPr>
        <p:txBody>
          <a:bodyPr tIns="180000" anchor="t" anchorCtr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76C706-F9F3-07C1-E1CC-FCC7CC655451}"/>
              </a:ext>
            </a:extLst>
          </p:cNvPr>
          <p:cNvSpPr txBox="1"/>
          <p:nvPr userDrawn="1"/>
        </p:nvSpPr>
        <p:spPr>
          <a:xfrm>
            <a:off x="7563426" y="153825"/>
            <a:ext cx="122021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chemeClr val="tx1"/>
                </a:solidFill>
              </a:rPr>
              <a:t>Module 23: </a:t>
            </a:r>
            <a:r>
              <a:rPr lang="en-GB" sz="900" dirty="0" err="1">
                <a:solidFill>
                  <a:schemeClr val="tx1"/>
                </a:solidFill>
                <a:latin typeface="Calibri" panose="020F0502020204030204" pitchFamily="34" charset="0"/>
              </a:rPr>
              <a:t>Newborn</a:t>
            </a:r>
            <a:r>
              <a:rPr lang="en-GB" sz="900" dirty="0">
                <a:solidFill>
                  <a:schemeClr val="tx1"/>
                </a:solidFill>
                <a:latin typeface="Calibri" panose="020F0502020204030204" pitchFamily="34" charset="0"/>
              </a:rPr>
              <a:t> care</a:t>
            </a:r>
          </a:p>
          <a:p>
            <a:endParaRPr 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858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774" y="574675"/>
            <a:ext cx="8424863" cy="8342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dirty="0"/>
              <a:t>Click to edit Master title style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4" y="1620456"/>
            <a:ext cx="8424864" cy="34643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ECD8B39-0FF9-A997-947D-B5DFC86DD9B0}"/>
              </a:ext>
            </a:extLst>
          </p:cNvPr>
          <p:cNvCxnSpPr>
            <a:cxnSpLocks/>
          </p:cNvCxnSpPr>
          <p:nvPr userDrawn="1"/>
        </p:nvCxnSpPr>
        <p:spPr>
          <a:xfrm>
            <a:off x="358774" y="358775"/>
            <a:ext cx="84248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549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1" r:id="rId2"/>
    <p:sldLayoutId id="2147483670" r:id="rId3"/>
    <p:sldLayoutId id="2147483674" r:id="rId4"/>
    <p:sldLayoutId id="2147483669" r:id="rId5"/>
    <p:sldLayoutId id="2147483667" r:id="rId6"/>
    <p:sldLayoutId id="2147483683" r:id="rId7"/>
    <p:sldLayoutId id="2147483682" r:id="rId8"/>
    <p:sldLayoutId id="2147483663" r:id="rId9"/>
    <p:sldLayoutId id="2147483672" r:id="rId10"/>
    <p:sldLayoutId id="2147483662" r:id="rId11"/>
    <p:sldLayoutId id="214748367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26B43"/>
          </p15:clr>
        </p15:guide>
        <p15:guide id="2" pos="5760" userDrawn="1">
          <p15:clr>
            <a:srgbClr val="F26B43"/>
          </p15:clr>
        </p15:guide>
        <p15:guide id="3" pos="226" userDrawn="1">
          <p15:clr>
            <a:srgbClr val="F26B43"/>
          </p15:clr>
        </p15:guide>
        <p15:guide id="4" pos="565" userDrawn="1">
          <p15:clr>
            <a:srgbClr val="F26B43"/>
          </p15:clr>
        </p15:guide>
        <p15:guide id="5" pos="678" userDrawn="1">
          <p15:clr>
            <a:srgbClr val="F26B43"/>
          </p15:clr>
        </p15:guide>
        <p15:guide id="6" pos="1016" userDrawn="1">
          <p15:clr>
            <a:srgbClr val="F26B43"/>
          </p15:clr>
        </p15:guide>
        <p15:guide id="7" pos="1130" userDrawn="1">
          <p15:clr>
            <a:srgbClr val="F26B43"/>
          </p15:clr>
        </p15:guide>
        <p15:guide id="8" pos="1468" userDrawn="1">
          <p15:clr>
            <a:srgbClr val="F26B43"/>
          </p15:clr>
        </p15:guide>
        <p15:guide id="9" pos="1581" userDrawn="1">
          <p15:clr>
            <a:srgbClr val="F26B43"/>
          </p15:clr>
        </p15:guide>
        <p15:guide id="10" pos="1919" userDrawn="1">
          <p15:clr>
            <a:srgbClr val="F26B43"/>
          </p15:clr>
        </p15:guide>
        <p15:guide id="11" pos="2033" userDrawn="1">
          <p15:clr>
            <a:srgbClr val="F26B43"/>
          </p15:clr>
        </p15:guide>
        <p15:guide id="12" pos="2371" userDrawn="1">
          <p15:clr>
            <a:srgbClr val="F26B43"/>
          </p15:clr>
        </p15:guide>
        <p15:guide id="13" pos="2485" userDrawn="1">
          <p15:clr>
            <a:srgbClr val="F26B43"/>
          </p15:clr>
        </p15:guide>
        <p15:guide id="14" pos="2823" userDrawn="1">
          <p15:clr>
            <a:srgbClr val="F26B43"/>
          </p15:clr>
        </p15:guide>
        <p15:guide id="15" pos="2936" userDrawn="1">
          <p15:clr>
            <a:srgbClr val="F26B43"/>
          </p15:clr>
        </p15:guide>
        <p15:guide id="16" pos="3274" userDrawn="1">
          <p15:clr>
            <a:srgbClr val="F26B43"/>
          </p15:clr>
        </p15:guide>
        <p15:guide id="17" pos="3388" userDrawn="1">
          <p15:clr>
            <a:srgbClr val="F26B43"/>
          </p15:clr>
        </p15:guide>
        <p15:guide id="18" pos="3726" userDrawn="1">
          <p15:clr>
            <a:srgbClr val="F26B43"/>
          </p15:clr>
        </p15:guide>
        <p15:guide id="19" pos="3839" userDrawn="1">
          <p15:clr>
            <a:srgbClr val="F26B43"/>
          </p15:clr>
        </p15:guide>
        <p15:guide id="20" pos="4178" userDrawn="1">
          <p15:clr>
            <a:srgbClr val="F26B43"/>
          </p15:clr>
        </p15:guide>
        <p15:guide id="21" pos="4291" userDrawn="1">
          <p15:clr>
            <a:srgbClr val="F26B43"/>
          </p15:clr>
        </p15:guide>
        <p15:guide id="22" pos="4629" userDrawn="1">
          <p15:clr>
            <a:srgbClr val="F26B43"/>
          </p15:clr>
        </p15:guide>
        <p15:guide id="23" pos="4743" userDrawn="1">
          <p15:clr>
            <a:srgbClr val="F26B43"/>
          </p15:clr>
        </p15:guide>
        <p15:guide id="24" pos="5081" userDrawn="1">
          <p15:clr>
            <a:srgbClr val="F26B43"/>
          </p15:clr>
        </p15:guide>
        <p15:guide id="25" pos="5194" userDrawn="1">
          <p15:clr>
            <a:srgbClr val="F26B43"/>
          </p15:clr>
        </p15:guide>
        <p15:guide id="26" pos="5533" userDrawn="1">
          <p15:clr>
            <a:srgbClr val="F26B43"/>
          </p15:clr>
        </p15:guide>
        <p15:guide id="27" orient="horz" userDrawn="1">
          <p15:clr>
            <a:srgbClr val="F26B43"/>
          </p15:clr>
        </p15:guide>
        <p15:guide id="28" orient="horz" pos="3600" userDrawn="1">
          <p15:clr>
            <a:srgbClr val="F26B43"/>
          </p15:clr>
        </p15:guide>
        <p15:guide id="29" orient="horz" pos="226" userDrawn="1">
          <p15:clr>
            <a:srgbClr val="F26B43"/>
          </p15:clr>
        </p15:guide>
        <p15:guide id="30" orient="horz" pos="320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emf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emf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emf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ho.int/teams/maternal-newborn-child-adolescent-health-and-ageing/newborn-health/essential-newborn-care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240B7-98F0-FE33-D5CB-7D671F4E7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775" y="358775"/>
            <a:ext cx="8551761" cy="3472558"/>
          </a:xfrm>
        </p:spPr>
        <p:txBody>
          <a:bodyPr/>
          <a:lstStyle/>
          <a:p>
            <a:r>
              <a:rPr lang="en-GB" sz="7200" dirty="0">
                <a:effectLst/>
                <a:latin typeface="Calibri" panose="020F0502020204030204" pitchFamily="34" charset="0"/>
              </a:rPr>
              <a:t>Optimized supportive care for FVD: Care for special populations</a:t>
            </a:r>
            <a:endParaRPr lang="en-US" sz="7600" dirty="0"/>
          </a:p>
        </p:txBody>
      </p:sp>
      <p:pic>
        <p:nvPicPr>
          <p:cNvPr id="3" name="Picture 2" descr="A white line drawing of medical equipment&#10;&#10;Description automatically generated">
            <a:extLst>
              <a:ext uri="{FF2B5EF4-FFF2-40B4-BE49-F238E27FC236}">
                <a16:creationId xmlns:a16="http://schemas.microsoft.com/office/drawing/2014/main" id="{38547A6E-A64B-7465-9A89-E1A7215DE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5473" y="3976051"/>
            <a:ext cx="1850037" cy="150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144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D77E7-D9EC-5DEA-C27B-874D4ECC9D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300" dirty="0"/>
              <a:t>Preparing the Treatment Centre</a:t>
            </a:r>
            <a:br>
              <a:rPr lang="en-US" dirty="0"/>
            </a:b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9D68EC3-08BD-E056-6AAC-E21AC9E4835B}"/>
              </a:ext>
            </a:extLst>
          </p:cNvPr>
          <p:cNvSpPr>
            <a:spLocks/>
          </p:cNvSpPr>
          <p:nvPr/>
        </p:nvSpPr>
        <p:spPr>
          <a:xfrm>
            <a:off x="1978474" y="2142264"/>
            <a:ext cx="1930006" cy="1930006"/>
          </a:xfrm>
          <a:prstGeom prst="ellipse">
            <a:avLst/>
          </a:prstGeom>
          <a:solidFill>
            <a:srgbClr val="76D1B8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C354050-95BD-0785-587A-067317D251AF}"/>
              </a:ext>
            </a:extLst>
          </p:cNvPr>
          <p:cNvSpPr>
            <a:spLocks/>
          </p:cNvSpPr>
          <p:nvPr/>
        </p:nvSpPr>
        <p:spPr>
          <a:xfrm>
            <a:off x="337509" y="2142264"/>
            <a:ext cx="1930006" cy="1930006"/>
          </a:xfrm>
          <a:prstGeom prst="ellipse">
            <a:avLst/>
          </a:prstGeom>
          <a:solidFill>
            <a:srgbClr val="76D1B8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B97CF5-0702-310C-59F9-A4D070F1342B}"/>
              </a:ext>
            </a:extLst>
          </p:cNvPr>
          <p:cNvSpPr/>
          <p:nvPr/>
        </p:nvSpPr>
        <p:spPr>
          <a:xfrm>
            <a:off x="601135" y="3107267"/>
            <a:ext cx="13718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ea typeface="MS PGothic"/>
                <a:cs typeface="Arial" panose="020B0604020202020204" pitchFamily="34" charset="0"/>
              </a:rPr>
              <a:t>Structure</a:t>
            </a:r>
            <a:endParaRPr lang="en" sz="1400" b="1" dirty="0">
              <a:ea typeface="MS PGothic"/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74C543B-C214-DA31-679D-AC62B8D24757}"/>
              </a:ext>
            </a:extLst>
          </p:cNvPr>
          <p:cNvSpPr>
            <a:spLocks/>
          </p:cNvSpPr>
          <p:nvPr/>
        </p:nvSpPr>
        <p:spPr>
          <a:xfrm>
            <a:off x="3595811" y="2142265"/>
            <a:ext cx="1930006" cy="1930006"/>
          </a:xfrm>
          <a:prstGeom prst="ellipse">
            <a:avLst/>
          </a:prstGeom>
          <a:solidFill>
            <a:srgbClr val="76D1B8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A069454-9C03-2BEB-71EA-954C0F4DAE81}"/>
              </a:ext>
            </a:extLst>
          </p:cNvPr>
          <p:cNvSpPr>
            <a:spLocks/>
          </p:cNvSpPr>
          <p:nvPr/>
        </p:nvSpPr>
        <p:spPr>
          <a:xfrm>
            <a:off x="5229882" y="2142264"/>
            <a:ext cx="1930006" cy="1930006"/>
          </a:xfrm>
          <a:prstGeom prst="ellipse">
            <a:avLst/>
          </a:prstGeom>
          <a:solidFill>
            <a:srgbClr val="76D1B8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9715D89-93F1-6448-FF68-4C8ACF1844C7}"/>
              </a:ext>
            </a:extLst>
          </p:cNvPr>
          <p:cNvSpPr>
            <a:spLocks/>
          </p:cNvSpPr>
          <p:nvPr/>
        </p:nvSpPr>
        <p:spPr>
          <a:xfrm>
            <a:off x="6867448" y="2142264"/>
            <a:ext cx="1930006" cy="1930006"/>
          </a:xfrm>
          <a:prstGeom prst="ellipse">
            <a:avLst/>
          </a:prstGeom>
          <a:solidFill>
            <a:srgbClr val="76D1B8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D3AE0E-AFA0-079B-4EDB-9CD6987E91CB}"/>
              </a:ext>
            </a:extLst>
          </p:cNvPr>
          <p:cNvSpPr/>
          <p:nvPr/>
        </p:nvSpPr>
        <p:spPr>
          <a:xfrm>
            <a:off x="2463632" y="3115734"/>
            <a:ext cx="9493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ea typeface="MS PGothic"/>
                <a:cs typeface="Arial" panose="020B0604020202020204" pitchFamily="34" charset="0"/>
              </a:rPr>
              <a:t>Supplies</a:t>
            </a:r>
            <a:endParaRPr lang="en" sz="1400" b="1" dirty="0">
              <a:ea typeface="MS PGothic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A67A294-3E92-2A54-3B4F-328435FF2AFF}"/>
              </a:ext>
            </a:extLst>
          </p:cNvPr>
          <p:cNvSpPr/>
          <p:nvPr/>
        </p:nvSpPr>
        <p:spPr>
          <a:xfrm>
            <a:off x="4263258" y="3107267"/>
            <a:ext cx="587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ea typeface="MS PGothic"/>
                <a:cs typeface="Arial" panose="020B0604020202020204" pitchFamily="34" charset="0"/>
              </a:rPr>
              <a:t>Staff</a:t>
            </a:r>
            <a:endParaRPr lang="en" sz="1400" b="1" dirty="0">
              <a:ea typeface="MS PGothic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31F95FC-AA2F-D0EA-B009-F8D4818772DB}"/>
              </a:ext>
            </a:extLst>
          </p:cNvPr>
          <p:cNvSpPr/>
          <p:nvPr/>
        </p:nvSpPr>
        <p:spPr>
          <a:xfrm>
            <a:off x="5738532" y="3115734"/>
            <a:ext cx="9127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ea typeface="MS PGothic"/>
                <a:cs typeface="Arial" panose="020B0604020202020204" pitchFamily="34" charset="0"/>
              </a:rPr>
              <a:t>Security</a:t>
            </a:r>
            <a:endParaRPr lang="en" sz="1400" b="1" dirty="0">
              <a:ea typeface="MS PGothic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59747FC-15A9-7AD6-C850-92D1658A8195}"/>
              </a:ext>
            </a:extLst>
          </p:cNvPr>
          <p:cNvSpPr/>
          <p:nvPr/>
        </p:nvSpPr>
        <p:spPr>
          <a:xfrm>
            <a:off x="7426898" y="3107267"/>
            <a:ext cx="8111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ea typeface="MS PGothic"/>
                <a:cs typeface="Arial" panose="020B0604020202020204" pitchFamily="34" charset="0"/>
              </a:rPr>
              <a:t>System</a:t>
            </a:r>
            <a:endParaRPr lang="en" sz="1400" b="1" dirty="0">
              <a:ea typeface="MS PGothic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5E6847C-6A4E-E90A-81C5-627BCDE2EDE3}"/>
              </a:ext>
            </a:extLst>
          </p:cNvPr>
          <p:cNvGrpSpPr/>
          <p:nvPr/>
        </p:nvGrpSpPr>
        <p:grpSpPr>
          <a:xfrm>
            <a:off x="1162268" y="3566714"/>
            <a:ext cx="249599" cy="249599"/>
            <a:chOff x="1429044" y="4127102"/>
            <a:chExt cx="587240" cy="58724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47F1A42-9A99-FE30-5031-E3A922466000}"/>
                </a:ext>
              </a:extLst>
            </p:cNvPr>
            <p:cNvSpPr/>
            <p:nvPr/>
          </p:nvSpPr>
          <p:spPr>
            <a:xfrm>
              <a:off x="1429044" y="4127102"/>
              <a:ext cx="587240" cy="5872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/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10256113-C347-F742-F42E-A574A63EDBD0}"/>
                </a:ext>
              </a:extLst>
            </p:cNvPr>
            <p:cNvCxnSpPr>
              <a:cxnSpLocks/>
            </p:cNvCxnSpPr>
            <p:nvPr/>
          </p:nvCxnSpPr>
          <p:spPr>
            <a:xfrm>
              <a:off x="1710438" y="4420722"/>
              <a:ext cx="185713" cy="0"/>
            </a:xfrm>
            <a:prstGeom prst="straightConnector1">
              <a:avLst/>
            </a:prstGeom>
            <a:ln w="412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254FDDB-CCD9-DD8C-B3FC-CB64A69D85BE}"/>
              </a:ext>
            </a:extLst>
          </p:cNvPr>
          <p:cNvGrpSpPr/>
          <p:nvPr/>
        </p:nvGrpSpPr>
        <p:grpSpPr>
          <a:xfrm>
            <a:off x="2821365" y="3566714"/>
            <a:ext cx="249599" cy="249599"/>
            <a:chOff x="1429044" y="4127102"/>
            <a:chExt cx="587240" cy="58724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DA09803-3B0A-E720-AB54-663F34D3125E}"/>
                </a:ext>
              </a:extLst>
            </p:cNvPr>
            <p:cNvSpPr/>
            <p:nvPr/>
          </p:nvSpPr>
          <p:spPr>
            <a:xfrm>
              <a:off x="1429044" y="4127102"/>
              <a:ext cx="587240" cy="5872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/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940A50C5-7D2E-5F27-20BB-8F5D7E96EA8C}"/>
                </a:ext>
              </a:extLst>
            </p:cNvPr>
            <p:cNvCxnSpPr>
              <a:cxnSpLocks/>
            </p:cNvCxnSpPr>
            <p:nvPr/>
          </p:nvCxnSpPr>
          <p:spPr>
            <a:xfrm>
              <a:off x="1710438" y="4420722"/>
              <a:ext cx="185713" cy="0"/>
            </a:xfrm>
            <a:prstGeom prst="straightConnector1">
              <a:avLst/>
            </a:prstGeom>
            <a:ln w="412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133065C-DCE2-EAD1-26FD-1AF5CC4C99FD}"/>
              </a:ext>
            </a:extLst>
          </p:cNvPr>
          <p:cNvGrpSpPr/>
          <p:nvPr/>
        </p:nvGrpSpPr>
        <p:grpSpPr>
          <a:xfrm>
            <a:off x="4447798" y="3566714"/>
            <a:ext cx="249599" cy="249599"/>
            <a:chOff x="1429044" y="4127102"/>
            <a:chExt cx="587240" cy="58724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2F9B5B6-3CBF-7B91-0642-55F4123F10EB}"/>
                </a:ext>
              </a:extLst>
            </p:cNvPr>
            <p:cNvSpPr/>
            <p:nvPr/>
          </p:nvSpPr>
          <p:spPr>
            <a:xfrm>
              <a:off x="1429044" y="4127102"/>
              <a:ext cx="587240" cy="5872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/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EA7544E2-3980-2311-CF45-A2C4AF19C8DC}"/>
                </a:ext>
              </a:extLst>
            </p:cNvPr>
            <p:cNvCxnSpPr>
              <a:cxnSpLocks/>
            </p:cNvCxnSpPr>
            <p:nvPr/>
          </p:nvCxnSpPr>
          <p:spPr>
            <a:xfrm>
              <a:off x="1710438" y="4420722"/>
              <a:ext cx="185713" cy="0"/>
            </a:xfrm>
            <a:prstGeom prst="straightConnector1">
              <a:avLst/>
            </a:prstGeom>
            <a:ln w="412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FAF60DA-B448-AD61-D1D0-FBAFEAFAE265}"/>
              </a:ext>
            </a:extLst>
          </p:cNvPr>
          <p:cNvGrpSpPr/>
          <p:nvPr/>
        </p:nvGrpSpPr>
        <p:grpSpPr>
          <a:xfrm>
            <a:off x="6066736" y="3566714"/>
            <a:ext cx="249599" cy="249599"/>
            <a:chOff x="1429044" y="4127102"/>
            <a:chExt cx="587240" cy="58724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AE38BCD-A5F7-B223-5E1A-B57D437E6FA6}"/>
                </a:ext>
              </a:extLst>
            </p:cNvPr>
            <p:cNvSpPr/>
            <p:nvPr/>
          </p:nvSpPr>
          <p:spPr>
            <a:xfrm>
              <a:off x="1429044" y="4127102"/>
              <a:ext cx="587240" cy="5872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/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374D7562-60BF-FF09-9966-B3297700FD2A}"/>
                </a:ext>
              </a:extLst>
            </p:cNvPr>
            <p:cNvCxnSpPr>
              <a:cxnSpLocks/>
            </p:cNvCxnSpPr>
            <p:nvPr/>
          </p:nvCxnSpPr>
          <p:spPr>
            <a:xfrm>
              <a:off x="1710438" y="4420722"/>
              <a:ext cx="185713" cy="0"/>
            </a:xfrm>
            <a:prstGeom prst="straightConnector1">
              <a:avLst/>
            </a:prstGeom>
            <a:ln w="412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B0E44F8-7290-8A36-6BE3-B35BA2DC7A17}"/>
              </a:ext>
            </a:extLst>
          </p:cNvPr>
          <p:cNvGrpSpPr/>
          <p:nvPr/>
        </p:nvGrpSpPr>
        <p:grpSpPr>
          <a:xfrm>
            <a:off x="7708159" y="3566714"/>
            <a:ext cx="249599" cy="249599"/>
            <a:chOff x="1429044" y="4127102"/>
            <a:chExt cx="587240" cy="58724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7173AF24-9E51-83F6-E1F5-85548DA4C128}"/>
                </a:ext>
              </a:extLst>
            </p:cNvPr>
            <p:cNvSpPr/>
            <p:nvPr/>
          </p:nvSpPr>
          <p:spPr>
            <a:xfrm>
              <a:off x="1429044" y="4127102"/>
              <a:ext cx="587240" cy="5872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/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620EE983-429D-3B89-AA43-FD2F78DFB981}"/>
                </a:ext>
              </a:extLst>
            </p:cNvPr>
            <p:cNvCxnSpPr>
              <a:cxnSpLocks/>
            </p:cNvCxnSpPr>
            <p:nvPr/>
          </p:nvCxnSpPr>
          <p:spPr>
            <a:xfrm>
              <a:off x="1710438" y="4420722"/>
              <a:ext cx="185713" cy="0"/>
            </a:xfrm>
            <a:prstGeom prst="straightConnector1">
              <a:avLst/>
            </a:prstGeom>
            <a:ln w="412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03FAB94C-2739-4A71-D863-ADCB50D0D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0198" y="2367248"/>
            <a:ext cx="694911" cy="67135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7B2024A-77D8-3FB3-EAA2-4385090F5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739" y="2451100"/>
            <a:ext cx="456645" cy="53136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8A285C87-5C88-F760-A77C-B88BB376CA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8981" y="2536419"/>
            <a:ext cx="511647" cy="446051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8385B3C5-1414-80CB-C79B-6289ADDB6A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5074" y="2539622"/>
            <a:ext cx="442847" cy="442847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6978CD73-A9E0-39F6-9279-888122D673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5730" y="2362412"/>
            <a:ext cx="465740" cy="564262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3C7A21FC-659B-470D-9391-A72D8EFA40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2012" y="2536418"/>
            <a:ext cx="494393" cy="54528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CF7FC4C-BA0F-D6EE-CC3F-86DA3DCB3B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8891" y="2443551"/>
            <a:ext cx="713559" cy="55243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1E6B45C-2190-50A6-0066-E9FF0EC84A9A}"/>
              </a:ext>
            </a:extLst>
          </p:cNvPr>
          <p:cNvGrpSpPr/>
          <p:nvPr/>
        </p:nvGrpSpPr>
        <p:grpSpPr>
          <a:xfrm>
            <a:off x="4363795" y="0"/>
            <a:ext cx="4802978" cy="5715000"/>
            <a:chOff x="4363795" y="0"/>
            <a:chExt cx="4802978" cy="5715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EA44D68-6390-F306-B4A2-E0FE550E9C60}"/>
                </a:ext>
              </a:extLst>
            </p:cNvPr>
            <p:cNvSpPr/>
            <p:nvPr/>
          </p:nvSpPr>
          <p:spPr>
            <a:xfrm>
              <a:off x="4363795" y="0"/>
              <a:ext cx="4802978" cy="5715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24000" tIns="900000" rIns="468000" rtlCol="0" anchor="t" anchorCtr="0"/>
            <a:lstStyle/>
            <a:p>
              <a:pPr>
                <a:spcBef>
                  <a:spcPts val="600"/>
                </a:spcBef>
              </a:pPr>
              <a:r>
                <a:rPr lang="en-GB" sz="2200" b="1" dirty="0">
                  <a:solidFill>
                    <a:srgbClr val="76D1B8"/>
                  </a:solidFill>
                  <a:cs typeface="Arial"/>
                </a:rPr>
                <a:t>Security</a:t>
              </a:r>
              <a:endParaRPr lang="en" sz="2200" b="1" dirty="0">
                <a:solidFill>
                  <a:srgbClr val="76D1B8"/>
                </a:solidFill>
                <a:cs typeface="Arial"/>
              </a:endParaRPr>
            </a:p>
            <a:p>
              <a:pPr>
                <a:spcBef>
                  <a:spcPts val="600"/>
                </a:spcBef>
              </a:pPr>
              <a:endParaRPr lang="en" sz="1000" b="1" dirty="0">
                <a:solidFill>
                  <a:srgbClr val="FF9C6B"/>
                </a:solidFill>
                <a:ea typeface="ＭＳ Ｐゴシック"/>
                <a:cs typeface="Arial"/>
              </a:endParaRPr>
            </a:p>
            <a:p>
              <a:pPr marL="249750" lvl="2" indent="-249750">
                <a:spcBef>
                  <a:spcPts val="400"/>
                </a:spcBef>
                <a:buClr>
                  <a:srgbClr val="76D1B8"/>
                </a:buClr>
                <a:buFont typeface="Arial" panose="020B0604020202020204" pitchFamily="34" charset="0"/>
                <a:buChar char="•"/>
              </a:pPr>
              <a:r>
                <a:rPr lang="en-US" sz="1800" dirty="0">
                  <a:solidFill>
                    <a:schemeClr val="tx1"/>
                  </a:solidFill>
                  <a:ea typeface="MS PGothic"/>
                  <a:cs typeface="Arial" panose="020B0604020202020204" pitchFamily="34" charset="0"/>
                </a:rPr>
                <a:t>Apply standard precautions and FVD-specific Infection Prevention Control (IPC) measures for management of pregnant women and their babies</a:t>
              </a:r>
              <a:endParaRPr lang="fr-FR" sz="1800" dirty="0">
                <a:solidFill>
                  <a:schemeClr val="tx1"/>
                </a:solidFill>
                <a:ea typeface="MS PGothic"/>
                <a:cs typeface="Arial" panose="020B0604020202020204" pitchFamily="34" charset="0"/>
              </a:endParaRPr>
            </a:p>
            <a:p>
              <a:pPr marL="249750" lvl="2" indent="-249750">
                <a:spcBef>
                  <a:spcPts val="400"/>
                </a:spcBef>
                <a:buClr>
                  <a:srgbClr val="76D1B8"/>
                </a:buClr>
                <a:buFont typeface="Arial" panose="020B0604020202020204" pitchFamily="34" charset="0"/>
                <a:buChar char="•"/>
              </a:pPr>
              <a:endParaRPr lang="fr-FR" sz="1800" dirty="0">
                <a:solidFill>
                  <a:schemeClr val="tx1"/>
                </a:solidFill>
                <a:ea typeface="MS PGothic"/>
                <a:cs typeface="Arial"/>
              </a:endParaRPr>
            </a:p>
            <a:p>
              <a:pPr marL="249750" lvl="2" indent="-249750">
                <a:spcBef>
                  <a:spcPts val="400"/>
                </a:spcBef>
                <a:buClr>
                  <a:srgbClr val="76D1B8"/>
                </a:buClr>
                <a:buFont typeface="Arial" panose="020B0604020202020204" pitchFamily="34" charset="0"/>
                <a:buChar char="•"/>
              </a:pPr>
              <a:endParaRPr lang="fr-FR" sz="180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FAD5AC4-84AE-E016-C241-74C416399299}"/>
                </a:ext>
              </a:extLst>
            </p:cNvPr>
            <p:cNvGrpSpPr/>
            <p:nvPr/>
          </p:nvGrpSpPr>
          <p:grpSpPr>
            <a:xfrm>
              <a:off x="8437677" y="359998"/>
              <a:ext cx="339570" cy="339570"/>
              <a:chOff x="6055825" y="2829595"/>
              <a:chExt cx="248147" cy="248147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4ED0832-AF2B-62AE-0887-F5862509AF32}"/>
                  </a:ext>
                </a:extLst>
              </p:cNvPr>
              <p:cNvSpPr/>
              <p:nvPr/>
            </p:nvSpPr>
            <p:spPr>
              <a:xfrm>
                <a:off x="6055825" y="2829595"/>
                <a:ext cx="248147" cy="248147"/>
              </a:xfrm>
              <a:prstGeom prst="ellipse">
                <a:avLst/>
              </a:prstGeom>
              <a:solidFill>
                <a:srgbClr val="76D1B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latin typeface="Montserrat" pitchFamily="2" charset="77"/>
                  <a:ea typeface="DIN 2014" panose="020B0504020202020204" pitchFamily="34" charset="77"/>
                  <a:cs typeface="Arial" panose="020B0604020202020204" pitchFamily="34" charset="0"/>
                </a:endParaRP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94E9257D-7C91-946F-5513-2A22762F8F43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>
                <a:off x="6179899" y="2870773"/>
                <a:ext cx="0" cy="162000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4A080934-0D81-A1C8-DF38-39EC71428B29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179899" y="2870590"/>
                <a:ext cx="0" cy="162000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25471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D77E7-D9EC-5DEA-C27B-874D4ECC9D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300" dirty="0"/>
              <a:t>Preparing the Treatment Centre</a:t>
            </a:r>
            <a:br>
              <a:rPr lang="en-US" dirty="0"/>
            </a:b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9D68EC3-08BD-E056-6AAC-E21AC9E4835B}"/>
              </a:ext>
            </a:extLst>
          </p:cNvPr>
          <p:cNvSpPr>
            <a:spLocks/>
          </p:cNvSpPr>
          <p:nvPr/>
        </p:nvSpPr>
        <p:spPr>
          <a:xfrm>
            <a:off x="1978474" y="2142264"/>
            <a:ext cx="1930006" cy="1930006"/>
          </a:xfrm>
          <a:prstGeom prst="ellipse">
            <a:avLst/>
          </a:prstGeom>
          <a:solidFill>
            <a:srgbClr val="76D1B8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C354050-95BD-0785-587A-067317D251AF}"/>
              </a:ext>
            </a:extLst>
          </p:cNvPr>
          <p:cNvSpPr>
            <a:spLocks/>
          </p:cNvSpPr>
          <p:nvPr/>
        </p:nvSpPr>
        <p:spPr>
          <a:xfrm>
            <a:off x="337509" y="2142264"/>
            <a:ext cx="1930006" cy="1930006"/>
          </a:xfrm>
          <a:prstGeom prst="ellipse">
            <a:avLst/>
          </a:prstGeom>
          <a:solidFill>
            <a:srgbClr val="76D1B8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B97CF5-0702-310C-59F9-A4D070F1342B}"/>
              </a:ext>
            </a:extLst>
          </p:cNvPr>
          <p:cNvSpPr/>
          <p:nvPr/>
        </p:nvSpPr>
        <p:spPr>
          <a:xfrm>
            <a:off x="601135" y="3107267"/>
            <a:ext cx="13718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ea typeface="MS PGothic"/>
                <a:cs typeface="Arial" panose="020B0604020202020204" pitchFamily="34" charset="0"/>
              </a:rPr>
              <a:t>Structure</a:t>
            </a:r>
            <a:endParaRPr lang="en" sz="1400" b="1" dirty="0">
              <a:ea typeface="MS PGothic"/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74C543B-C214-DA31-679D-AC62B8D24757}"/>
              </a:ext>
            </a:extLst>
          </p:cNvPr>
          <p:cNvSpPr>
            <a:spLocks/>
          </p:cNvSpPr>
          <p:nvPr/>
        </p:nvSpPr>
        <p:spPr>
          <a:xfrm>
            <a:off x="3595811" y="2142265"/>
            <a:ext cx="1930006" cy="1930006"/>
          </a:xfrm>
          <a:prstGeom prst="ellipse">
            <a:avLst/>
          </a:prstGeom>
          <a:solidFill>
            <a:srgbClr val="76D1B8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A069454-9C03-2BEB-71EA-954C0F4DAE81}"/>
              </a:ext>
            </a:extLst>
          </p:cNvPr>
          <p:cNvSpPr>
            <a:spLocks/>
          </p:cNvSpPr>
          <p:nvPr/>
        </p:nvSpPr>
        <p:spPr>
          <a:xfrm>
            <a:off x="5229882" y="2142264"/>
            <a:ext cx="1930006" cy="1930006"/>
          </a:xfrm>
          <a:prstGeom prst="ellipse">
            <a:avLst/>
          </a:prstGeom>
          <a:solidFill>
            <a:srgbClr val="76D1B8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9715D89-93F1-6448-FF68-4C8ACF1844C7}"/>
              </a:ext>
            </a:extLst>
          </p:cNvPr>
          <p:cNvSpPr>
            <a:spLocks/>
          </p:cNvSpPr>
          <p:nvPr/>
        </p:nvSpPr>
        <p:spPr>
          <a:xfrm>
            <a:off x="6867448" y="2142264"/>
            <a:ext cx="1930006" cy="1930006"/>
          </a:xfrm>
          <a:prstGeom prst="ellipse">
            <a:avLst/>
          </a:prstGeom>
          <a:solidFill>
            <a:srgbClr val="76D1B8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D3AE0E-AFA0-079B-4EDB-9CD6987E91CB}"/>
              </a:ext>
            </a:extLst>
          </p:cNvPr>
          <p:cNvSpPr/>
          <p:nvPr/>
        </p:nvSpPr>
        <p:spPr>
          <a:xfrm>
            <a:off x="2463632" y="3115734"/>
            <a:ext cx="9493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ea typeface="MS PGothic"/>
                <a:cs typeface="Arial" panose="020B0604020202020204" pitchFamily="34" charset="0"/>
              </a:rPr>
              <a:t>Supplies</a:t>
            </a:r>
            <a:endParaRPr lang="en" sz="1400" b="1" dirty="0">
              <a:ea typeface="MS PGothic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A67A294-3E92-2A54-3B4F-328435FF2AFF}"/>
              </a:ext>
            </a:extLst>
          </p:cNvPr>
          <p:cNvSpPr/>
          <p:nvPr/>
        </p:nvSpPr>
        <p:spPr>
          <a:xfrm>
            <a:off x="4263258" y="3107267"/>
            <a:ext cx="587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ea typeface="MS PGothic"/>
                <a:cs typeface="Arial" panose="020B0604020202020204" pitchFamily="34" charset="0"/>
              </a:rPr>
              <a:t>Staff</a:t>
            </a:r>
            <a:endParaRPr lang="en" sz="1400" b="1" dirty="0">
              <a:ea typeface="MS PGothic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31F95FC-AA2F-D0EA-B009-F8D4818772DB}"/>
              </a:ext>
            </a:extLst>
          </p:cNvPr>
          <p:cNvSpPr/>
          <p:nvPr/>
        </p:nvSpPr>
        <p:spPr>
          <a:xfrm>
            <a:off x="5738532" y="3115734"/>
            <a:ext cx="9127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ea typeface="MS PGothic"/>
                <a:cs typeface="Arial" panose="020B0604020202020204" pitchFamily="34" charset="0"/>
              </a:rPr>
              <a:t>Security</a:t>
            </a:r>
            <a:endParaRPr lang="en" sz="1400" b="1" dirty="0">
              <a:ea typeface="MS PGothic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59747FC-15A9-7AD6-C850-92D1658A8195}"/>
              </a:ext>
            </a:extLst>
          </p:cNvPr>
          <p:cNvSpPr/>
          <p:nvPr/>
        </p:nvSpPr>
        <p:spPr>
          <a:xfrm>
            <a:off x="7426898" y="3107267"/>
            <a:ext cx="8111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ea typeface="MS PGothic"/>
                <a:cs typeface="Arial" panose="020B0604020202020204" pitchFamily="34" charset="0"/>
              </a:rPr>
              <a:t>System</a:t>
            </a:r>
            <a:endParaRPr lang="en" sz="1400" b="1" dirty="0">
              <a:ea typeface="MS PGothic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5E6847C-6A4E-E90A-81C5-627BCDE2EDE3}"/>
              </a:ext>
            </a:extLst>
          </p:cNvPr>
          <p:cNvGrpSpPr/>
          <p:nvPr/>
        </p:nvGrpSpPr>
        <p:grpSpPr>
          <a:xfrm>
            <a:off x="1162268" y="3566714"/>
            <a:ext cx="249599" cy="249599"/>
            <a:chOff x="1429044" y="4127102"/>
            <a:chExt cx="587240" cy="58724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47F1A42-9A99-FE30-5031-E3A922466000}"/>
                </a:ext>
              </a:extLst>
            </p:cNvPr>
            <p:cNvSpPr/>
            <p:nvPr/>
          </p:nvSpPr>
          <p:spPr>
            <a:xfrm>
              <a:off x="1429044" y="4127102"/>
              <a:ext cx="587240" cy="5872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/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10256113-C347-F742-F42E-A574A63EDBD0}"/>
                </a:ext>
              </a:extLst>
            </p:cNvPr>
            <p:cNvCxnSpPr>
              <a:cxnSpLocks/>
            </p:cNvCxnSpPr>
            <p:nvPr/>
          </p:nvCxnSpPr>
          <p:spPr>
            <a:xfrm>
              <a:off x="1710438" y="4420722"/>
              <a:ext cx="185713" cy="0"/>
            </a:xfrm>
            <a:prstGeom prst="straightConnector1">
              <a:avLst/>
            </a:prstGeom>
            <a:ln w="412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254FDDB-CCD9-DD8C-B3FC-CB64A69D85BE}"/>
              </a:ext>
            </a:extLst>
          </p:cNvPr>
          <p:cNvGrpSpPr/>
          <p:nvPr/>
        </p:nvGrpSpPr>
        <p:grpSpPr>
          <a:xfrm>
            <a:off x="2821365" y="3566714"/>
            <a:ext cx="249599" cy="249599"/>
            <a:chOff x="1429044" y="4127102"/>
            <a:chExt cx="587240" cy="58724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DA09803-3B0A-E720-AB54-663F34D3125E}"/>
                </a:ext>
              </a:extLst>
            </p:cNvPr>
            <p:cNvSpPr/>
            <p:nvPr/>
          </p:nvSpPr>
          <p:spPr>
            <a:xfrm>
              <a:off x="1429044" y="4127102"/>
              <a:ext cx="587240" cy="5872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/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940A50C5-7D2E-5F27-20BB-8F5D7E96EA8C}"/>
                </a:ext>
              </a:extLst>
            </p:cNvPr>
            <p:cNvCxnSpPr>
              <a:cxnSpLocks/>
            </p:cNvCxnSpPr>
            <p:nvPr/>
          </p:nvCxnSpPr>
          <p:spPr>
            <a:xfrm>
              <a:off x="1710438" y="4420722"/>
              <a:ext cx="185713" cy="0"/>
            </a:xfrm>
            <a:prstGeom prst="straightConnector1">
              <a:avLst/>
            </a:prstGeom>
            <a:ln w="412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133065C-DCE2-EAD1-26FD-1AF5CC4C99FD}"/>
              </a:ext>
            </a:extLst>
          </p:cNvPr>
          <p:cNvGrpSpPr/>
          <p:nvPr/>
        </p:nvGrpSpPr>
        <p:grpSpPr>
          <a:xfrm>
            <a:off x="4447798" y="3566714"/>
            <a:ext cx="249599" cy="249599"/>
            <a:chOff x="1429044" y="4127102"/>
            <a:chExt cx="587240" cy="58724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2F9B5B6-3CBF-7B91-0642-55F4123F10EB}"/>
                </a:ext>
              </a:extLst>
            </p:cNvPr>
            <p:cNvSpPr/>
            <p:nvPr/>
          </p:nvSpPr>
          <p:spPr>
            <a:xfrm>
              <a:off x="1429044" y="4127102"/>
              <a:ext cx="587240" cy="5872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/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EA7544E2-3980-2311-CF45-A2C4AF19C8DC}"/>
                </a:ext>
              </a:extLst>
            </p:cNvPr>
            <p:cNvCxnSpPr>
              <a:cxnSpLocks/>
            </p:cNvCxnSpPr>
            <p:nvPr/>
          </p:nvCxnSpPr>
          <p:spPr>
            <a:xfrm>
              <a:off x="1710438" y="4420722"/>
              <a:ext cx="185713" cy="0"/>
            </a:xfrm>
            <a:prstGeom prst="straightConnector1">
              <a:avLst/>
            </a:prstGeom>
            <a:ln w="412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FAF60DA-B448-AD61-D1D0-FBAFEAFAE265}"/>
              </a:ext>
            </a:extLst>
          </p:cNvPr>
          <p:cNvGrpSpPr/>
          <p:nvPr/>
        </p:nvGrpSpPr>
        <p:grpSpPr>
          <a:xfrm>
            <a:off x="6066736" y="3566714"/>
            <a:ext cx="249599" cy="249599"/>
            <a:chOff x="1429044" y="4127102"/>
            <a:chExt cx="587240" cy="58724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AE38BCD-A5F7-B223-5E1A-B57D437E6FA6}"/>
                </a:ext>
              </a:extLst>
            </p:cNvPr>
            <p:cNvSpPr/>
            <p:nvPr/>
          </p:nvSpPr>
          <p:spPr>
            <a:xfrm>
              <a:off x="1429044" y="4127102"/>
              <a:ext cx="587240" cy="5872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/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374D7562-60BF-FF09-9966-B3297700FD2A}"/>
                </a:ext>
              </a:extLst>
            </p:cNvPr>
            <p:cNvCxnSpPr>
              <a:cxnSpLocks/>
            </p:cNvCxnSpPr>
            <p:nvPr/>
          </p:nvCxnSpPr>
          <p:spPr>
            <a:xfrm>
              <a:off x="1710438" y="4420722"/>
              <a:ext cx="185713" cy="0"/>
            </a:xfrm>
            <a:prstGeom prst="straightConnector1">
              <a:avLst/>
            </a:prstGeom>
            <a:ln w="412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B0E44F8-7290-8A36-6BE3-B35BA2DC7A17}"/>
              </a:ext>
            </a:extLst>
          </p:cNvPr>
          <p:cNvGrpSpPr/>
          <p:nvPr/>
        </p:nvGrpSpPr>
        <p:grpSpPr>
          <a:xfrm>
            <a:off x="7708159" y="3566714"/>
            <a:ext cx="249599" cy="249599"/>
            <a:chOff x="1429044" y="4127102"/>
            <a:chExt cx="587240" cy="58724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7173AF24-9E51-83F6-E1F5-85548DA4C128}"/>
                </a:ext>
              </a:extLst>
            </p:cNvPr>
            <p:cNvSpPr/>
            <p:nvPr/>
          </p:nvSpPr>
          <p:spPr>
            <a:xfrm>
              <a:off x="1429044" y="4127102"/>
              <a:ext cx="587240" cy="5872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/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620EE983-429D-3B89-AA43-FD2F78DFB981}"/>
                </a:ext>
              </a:extLst>
            </p:cNvPr>
            <p:cNvCxnSpPr>
              <a:cxnSpLocks/>
            </p:cNvCxnSpPr>
            <p:nvPr/>
          </p:nvCxnSpPr>
          <p:spPr>
            <a:xfrm>
              <a:off x="1710438" y="4420722"/>
              <a:ext cx="185713" cy="0"/>
            </a:xfrm>
            <a:prstGeom prst="straightConnector1">
              <a:avLst/>
            </a:prstGeom>
            <a:ln w="412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03FAB94C-2739-4A71-D863-ADCB50D0D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0198" y="2367248"/>
            <a:ext cx="694911" cy="67135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7B2024A-77D8-3FB3-EAA2-4385090F5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739" y="2451100"/>
            <a:ext cx="456645" cy="53136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8A285C87-5C88-F760-A77C-B88BB376CA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8981" y="2536419"/>
            <a:ext cx="511647" cy="446051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8385B3C5-1414-80CB-C79B-6289ADDB6A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5074" y="2539622"/>
            <a:ext cx="442847" cy="442847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6978CD73-A9E0-39F6-9279-888122D673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5730" y="2362412"/>
            <a:ext cx="465740" cy="564262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3C7A21FC-659B-470D-9391-A72D8EFA40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2012" y="2536418"/>
            <a:ext cx="494393" cy="54528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CF7FC4C-BA0F-D6EE-CC3F-86DA3DCB3B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8891" y="2443551"/>
            <a:ext cx="713559" cy="55243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1E6B45C-2190-50A6-0066-E9FF0EC84A9A}"/>
              </a:ext>
            </a:extLst>
          </p:cNvPr>
          <p:cNvGrpSpPr/>
          <p:nvPr/>
        </p:nvGrpSpPr>
        <p:grpSpPr>
          <a:xfrm>
            <a:off x="4363795" y="0"/>
            <a:ext cx="4802978" cy="5715000"/>
            <a:chOff x="4363795" y="0"/>
            <a:chExt cx="4802978" cy="5715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EA44D68-6390-F306-B4A2-E0FE550E9C60}"/>
                </a:ext>
              </a:extLst>
            </p:cNvPr>
            <p:cNvSpPr/>
            <p:nvPr/>
          </p:nvSpPr>
          <p:spPr>
            <a:xfrm>
              <a:off x="4363795" y="0"/>
              <a:ext cx="4802978" cy="5715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24000" tIns="900000" rIns="468000" rtlCol="0" anchor="t" anchorCtr="0"/>
            <a:lstStyle/>
            <a:p>
              <a:pPr>
                <a:spcBef>
                  <a:spcPts val="600"/>
                </a:spcBef>
              </a:pPr>
              <a:r>
                <a:rPr lang="en-GB" sz="2200" b="1" dirty="0">
                  <a:solidFill>
                    <a:srgbClr val="76D1B8"/>
                  </a:solidFill>
                  <a:cs typeface="Arial"/>
                </a:rPr>
                <a:t>System</a:t>
              </a:r>
              <a:endParaRPr lang="en" sz="2200" b="1" dirty="0">
                <a:solidFill>
                  <a:srgbClr val="76D1B8"/>
                </a:solidFill>
                <a:cs typeface="Arial"/>
              </a:endParaRPr>
            </a:p>
            <a:p>
              <a:pPr>
                <a:spcBef>
                  <a:spcPts val="600"/>
                </a:spcBef>
              </a:pPr>
              <a:endParaRPr lang="en" sz="1000" b="1" dirty="0">
                <a:solidFill>
                  <a:srgbClr val="FF9C6B"/>
                </a:solidFill>
                <a:ea typeface="ＭＳ Ｐゴシック"/>
                <a:cs typeface="Arial"/>
              </a:endParaRPr>
            </a:p>
            <a:p>
              <a:pPr marL="249750" lvl="2" indent="-249750">
                <a:spcBef>
                  <a:spcPts val="1000"/>
                </a:spcBef>
                <a:buClr>
                  <a:srgbClr val="76D1B8"/>
                </a:buClr>
                <a:buFont typeface="Arial" panose="020B0604020202020204" pitchFamily="34" charset="0"/>
                <a:buChar char="•"/>
              </a:pPr>
              <a:r>
                <a:rPr lang="en-US" sz="1800" dirty="0">
                  <a:solidFill>
                    <a:schemeClr val="tx1"/>
                  </a:solidFill>
                  <a:ea typeface="MS PGothic"/>
                  <a:cs typeface="Arial" panose="020B0604020202020204" pitchFamily="34" charset="0"/>
                </a:rPr>
                <a:t>Rapid screening mechanism for pregnant women and admission</a:t>
              </a:r>
            </a:p>
            <a:p>
              <a:pPr marL="249750" lvl="2" indent="-249750">
                <a:spcBef>
                  <a:spcPts val="1000"/>
                </a:spcBef>
                <a:buClr>
                  <a:srgbClr val="76D1B8"/>
                </a:buClr>
                <a:buFont typeface="Arial" panose="020B0604020202020204" pitchFamily="34" charset="0"/>
                <a:buChar char="•"/>
              </a:pPr>
              <a:r>
                <a:rPr lang="en" sz="1800" dirty="0">
                  <a:solidFill>
                    <a:schemeClr val="tx1"/>
                  </a:solidFill>
                  <a:ea typeface="MS PGothic"/>
                  <a:cs typeface="Arial" panose="020B0604020202020204" pitchFamily="34" charset="0"/>
                </a:rPr>
                <a:t>Systematic initial triage and clinical assessment</a:t>
              </a:r>
              <a:endParaRPr lang="fr-FR" sz="1800" dirty="0">
                <a:solidFill>
                  <a:schemeClr val="tx1"/>
                </a:solidFill>
                <a:ea typeface="MS PGothic"/>
                <a:cs typeface="Arial" panose="020B0604020202020204" pitchFamily="34" charset="0"/>
              </a:endParaRPr>
            </a:p>
            <a:p>
              <a:pPr marL="249750" lvl="2" indent="-249750">
                <a:spcBef>
                  <a:spcPts val="400"/>
                </a:spcBef>
                <a:buClr>
                  <a:srgbClr val="76D1B8"/>
                </a:buClr>
                <a:buFont typeface="Arial" panose="020B0604020202020204" pitchFamily="34" charset="0"/>
                <a:buChar char="•"/>
              </a:pPr>
              <a:endParaRPr lang="fr-FR" sz="1800" dirty="0">
                <a:solidFill>
                  <a:schemeClr val="tx1"/>
                </a:solidFill>
                <a:ea typeface="MS PGothic"/>
                <a:cs typeface="Arial"/>
              </a:endParaRPr>
            </a:p>
            <a:p>
              <a:pPr marL="249750" lvl="2" indent="-249750">
                <a:spcBef>
                  <a:spcPts val="400"/>
                </a:spcBef>
                <a:buClr>
                  <a:srgbClr val="76D1B8"/>
                </a:buClr>
                <a:buFont typeface="Arial" panose="020B0604020202020204" pitchFamily="34" charset="0"/>
                <a:buChar char="•"/>
              </a:pPr>
              <a:endParaRPr lang="fr-FR" sz="180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FAD5AC4-84AE-E016-C241-74C416399299}"/>
                </a:ext>
              </a:extLst>
            </p:cNvPr>
            <p:cNvGrpSpPr/>
            <p:nvPr/>
          </p:nvGrpSpPr>
          <p:grpSpPr>
            <a:xfrm>
              <a:off x="8437677" y="359998"/>
              <a:ext cx="339570" cy="339570"/>
              <a:chOff x="6055825" y="2829595"/>
              <a:chExt cx="248147" cy="248147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4ED0832-AF2B-62AE-0887-F5862509AF32}"/>
                  </a:ext>
                </a:extLst>
              </p:cNvPr>
              <p:cNvSpPr/>
              <p:nvPr/>
            </p:nvSpPr>
            <p:spPr>
              <a:xfrm>
                <a:off x="6055825" y="2829595"/>
                <a:ext cx="248147" cy="248147"/>
              </a:xfrm>
              <a:prstGeom prst="ellipse">
                <a:avLst/>
              </a:prstGeom>
              <a:solidFill>
                <a:srgbClr val="76D1B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latin typeface="Montserrat" pitchFamily="2" charset="77"/>
                  <a:ea typeface="DIN 2014" panose="020B0504020202020204" pitchFamily="34" charset="77"/>
                  <a:cs typeface="Arial" panose="020B0604020202020204" pitchFamily="34" charset="0"/>
                </a:endParaRP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94E9257D-7C91-946F-5513-2A22762F8F43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>
                <a:off x="6179899" y="2870773"/>
                <a:ext cx="0" cy="162000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4A080934-0D81-A1C8-DF38-39EC71428B29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179899" y="2870590"/>
                <a:ext cx="0" cy="162000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24608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C1954-7968-2C4D-C6E2-2578AC460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27" y="4880768"/>
            <a:ext cx="8576227" cy="834232"/>
          </a:xfrm>
        </p:spPr>
        <p:txBody>
          <a:bodyPr/>
          <a:lstStyle/>
          <a:p>
            <a:r>
              <a:rPr lang="en-US" dirty="0"/>
              <a:t>2</a:t>
            </a:r>
            <a:r>
              <a:rPr lang="en-US" sz="6000" dirty="0"/>
              <a:t>.</a:t>
            </a:r>
            <a:r>
              <a:rPr lang="en-US" dirty="0"/>
              <a:t>Essential newborn care</a:t>
            </a:r>
            <a:br>
              <a:rPr lang="en-US" dirty="0">
                <a:latin typeface="+mn-lt"/>
                <a:cs typeface="Arial"/>
              </a:rPr>
            </a:b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704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54F1D-E8B3-2A1F-3DAB-C5D1642B7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Management of newborn and infants</a:t>
            </a:r>
            <a:endParaRPr lang="en-US" dirty="0"/>
          </a:p>
        </p:txBody>
      </p:sp>
      <p:pic>
        <p:nvPicPr>
          <p:cNvPr id="3" name="Image 9">
            <a:extLst>
              <a:ext uri="{FF2B5EF4-FFF2-40B4-BE49-F238E27FC236}">
                <a16:creationId xmlns:a16="http://schemas.microsoft.com/office/drawing/2014/main" id="{413B6B8A-85EE-1608-2D03-EDC8CEBE0469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75260" y="1951768"/>
            <a:ext cx="4193480" cy="306722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0F95848-4C3A-98BF-38B1-0225C9647A52}"/>
              </a:ext>
            </a:extLst>
          </p:cNvPr>
          <p:cNvSpPr/>
          <p:nvPr/>
        </p:nvSpPr>
        <p:spPr>
          <a:xfrm>
            <a:off x="1741296" y="1241203"/>
            <a:ext cx="5659819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rtl="0"/>
            <a:r>
              <a:rPr lang="en" sz="2400" b="1" dirty="0">
                <a:solidFill>
                  <a:srgbClr val="00205C"/>
                </a:solidFill>
                <a:cs typeface="Arial" panose="020B0604020202020204" pitchFamily="34" charset="0"/>
              </a:rPr>
              <a:t>Screen, triage, clinical assessment and care</a:t>
            </a:r>
          </a:p>
        </p:txBody>
      </p:sp>
    </p:spTree>
    <p:extLst>
      <p:ext uri="{BB962C8B-B14F-4D97-AF65-F5344CB8AC3E}">
        <p14:creationId xmlns:p14="http://schemas.microsoft.com/office/powerpoint/2010/main" val="1117745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D1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742D9-2198-F623-909A-C0722919D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Resuscitation of newborn 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96E31EA-E6FF-B76A-7768-964BCC8B8E5F}"/>
              </a:ext>
            </a:extLst>
          </p:cNvPr>
          <p:cNvSpPr txBox="1">
            <a:spLocks/>
          </p:cNvSpPr>
          <p:nvPr/>
        </p:nvSpPr>
        <p:spPr>
          <a:xfrm>
            <a:off x="358775" y="1348518"/>
            <a:ext cx="8040946" cy="1670456"/>
          </a:xfrm>
          <a:prstGeom prst="rect">
            <a:avLst/>
          </a:prstGeom>
        </p:spPr>
        <p:txBody>
          <a:bodyPr vert="horz" lIns="0" tIns="18000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solidFill>
                  <a:schemeClr val="bg1"/>
                </a:solidFill>
                <a:latin typeface="+mn-lt"/>
                <a:cs typeface="Arial"/>
              </a:rPr>
              <a:t>A newborn born to an FVD confirmed mother or who is born in an FVD Treatment Centre is assumed FVD-positive and care provided should be in accordance with full PPE and IPC protocols</a:t>
            </a:r>
            <a:endParaRPr lang="fr-FR" sz="4200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EAC5CA0-D4BC-A065-4D93-6920D050C345}"/>
              </a:ext>
            </a:extLst>
          </p:cNvPr>
          <p:cNvGrpSpPr/>
          <p:nvPr/>
        </p:nvGrpSpPr>
        <p:grpSpPr>
          <a:xfrm>
            <a:off x="5502802" y="4490189"/>
            <a:ext cx="342017" cy="437043"/>
            <a:chOff x="6586152" y="2565966"/>
            <a:chExt cx="342017" cy="437043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7BCD4B4-BA61-8726-8D1F-33BDB48C3D05}"/>
                </a:ext>
              </a:extLst>
            </p:cNvPr>
            <p:cNvSpPr/>
            <p:nvPr/>
          </p:nvSpPr>
          <p:spPr>
            <a:xfrm>
              <a:off x="6586152" y="2647487"/>
              <a:ext cx="342017" cy="330804"/>
            </a:xfrm>
            <a:prstGeom prst="ellipse">
              <a:avLst/>
            </a:prstGeom>
            <a:solidFill>
              <a:srgbClr val="BE0409">
                <a:alpha val="9398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E3DAB4C-0D7A-CC46-19EC-280639A23F0D}"/>
                </a:ext>
              </a:extLst>
            </p:cNvPr>
            <p:cNvSpPr txBox="1"/>
            <p:nvPr/>
          </p:nvSpPr>
          <p:spPr>
            <a:xfrm>
              <a:off x="6624417" y="2565966"/>
              <a:ext cx="170442" cy="4370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92075" lvl="3" indent="0" algn="ctr">
                <a:lnSpc>
                  <a:spcPct val="120000"/>
                </a:lnSpc>
                <a:spcBef>
                  <a:spcPts val="600"/>
                </a:spcBef>
                <a:buClr>
                  <a:srgbClr val="59C6D0"/>
                </a:buClr>
                <a:buNone/>
              </a:pPr>
              <a:r>
                <a:rPr lang="en" sz="2000" b="1" dirty="0">
                  <a:solidFill>
                    <a:schemeClr val="bg1"/>
                  </a:solidFill>
                  <a:cs typeface="Arial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5506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D1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742D9-2198-F623-909A-C0722919D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Resuscitation of newborn 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96E31EA-E6FF-B76A-7768-964BCC8B8E5F}"/>
              </a:ext>
            </a:extLst>
          </p:cNvPr>
          <p:cNvSpPr txBox="1">
            <a:spLocks/>
          </p:cNvSpPr>
          <p:nvPr/>
        </p:nvSpPr>
        <p:spPr>
          <a:xfrm>
            <a:off x="358775" y="1348518"/>
            <a:ext cx="8040946" cy="1670456"/>
          </a:xfrm>
          <a:prstGeom prst="rect">
            <a:avLst/>
          </a:prstGeom>
        </p:spPr>
        <p:txBody>
          <a:bodyPr vert="horz" lIns="0" tIns="18000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solidFill>
                  <a:schemeClr val="bg1"/>
                </a:solidFill>
                <a:latin typeface="+mn-lt"/>
                <a:cs typeface="Arial"/>
              </a:rPr>
              <a:t>A newborn born to an FVD confirmed mother or who is born in an FVD Treatment Centre is assumed FVD-positive and care provided should be in accordance with full PPE and IPC protocols</a:t>
            </a:r>
            <a:endParaRPr lang="fr-FR" sz="4200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EAC5CA0-D4BC-A065-4D93-6920D050C345}"/>
              </a:ext>
            </a:extLst>
          </p:cNvPr>
          <p:cNvGrpSpPr/>
          <p:nvPr/>
        </p:nvGrpSpPr>
        <p:grpSpPr>
          <a:xfrm>
            <a:off x="5502802" y="4490189"/>
            <a:ext cx="342017" cy="437043"/>
            <a:chOff x="6586152" y="2565966"/>
            <a:chExt cx="342017" cy="437043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7BCD4B4-BA61-8726-8D1F-33BDB48C3D05}"/>
                </a:ext>
              </a:extLst>
            </p:cNvPr>
            <p:cNvSpPr/>
            <p:nvPr/>
          </p:nvSpPr>
          <p:spPr>
            <a:xfrm>
              <a:off x="6586152" y="2647487"/>
              <a:ext cx="342017" cy="330804"/>
            </a:xfrm>
            <a:prstGeom prst="ellipse">
              <a:avLst/>
            </a:prstGeom>
            <a:solidFill>
              <a:srgbClr val="BE0409">
                <a:alpha val="9398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E3DAB4C-0D7A-CC46-19EC-280639A23F0D}"/>
                </a:ext>
              </a:extLst>
            </p:cNvPr>
            <p:cNvSpPr txBox="1"/>
            <p:nvPr/>
          </p:nvSpPr>
          <p:spPr>
            <a:xfrm>
              <a:off x="6624417" y="2565966"/>
              <a:ext cx="170442" cy="4370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92075" lvl="3" indent="0" algn="ctr">
                <a:lnSpc>
                  <a:spcPct val="120000"/>
                </a:lnSpc>
                <a:spcBef>
                  <a:spcPts val="600"/>
                </a:spcBef>
                <a:buClr>
                  <a:srgbClr val="59C6D0"/>
                </a:buClr>
                <a:buNone/>
              </a:pPr>
              <a:r>
                <a:rPr lang="en" sz="2000" b="1" dirty="0">
                  <a:solidFill>
                    <a:schemeClr val="bg1"/>
                  </a:solidFill>
                  <a:cs typeface="Arial"/>
                </a:rPr>
                <a:t>!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9668E05-AF38-9FB0-D0C2-4E7DA028A8A4}"/>
              </a:ext>
            </a:extLst>
          </p:cNvPr>
          <p:cNvGrpSpPr/>
          <p:nvPr/>
        </p:nvGrpSpPr>
        <p:grpSpPr>
          <a:xfrm>
            <a:off x="4044949" y="2337695"/>
            <a:ext cx="3257722" cy="2234015"/>
            <a:chOff x="4344472" y="2989829"/>
            <a:chExt cx="4267376" cy="247445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9FA30526-D390-01AB-D7DA-38F14B47CC60}"/>
                </a:ext>
              </a:extLst>
            </p:cNvPr>
            <p:cNvSpPr/>
            <p:nvPr/>
          </p:nvSpPr>
          <p:spPr>
            <a:xfrm>
              <a:off x="4344472" y="2989829"/>
              <a:ext cx="4267376" cy="2198344"/>
            </a:xfrm>
            <a:prstGeom prst="roundRect">
              <a:avLst/>
            </a:prstGeom>
            <a:solidFill>
              <a:srgbClr val="BF0D0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riangle 11">
              <a:extLst>
                <a:ext uri="{FF2B5EF4-FFF2-40B4-BE49-F238E27FC236}">
                  <a16:creationId xmlns:a16="http://schemas.microsoft.com/office/drawing/2014/main" id="{47A8A7CF-1774-B96E-CB5A-99004BC964A6}"/>
                </a:ext>
              </a:extLst>
            </p:cNvPr>
            <p:cNvSpPr/>
            <p:nvPr/>
          </p:nvSpPr>
          <p:spPr>
            <a:xfrm rot="10800000">
              <a:off x="6253497" y="5183627"/>
              <a:ext cx="449326" cy="280656"/>
            </a:xfrm>
            <a:prstGeom prst="triangle">
              <a:avLst/>
            </a:prstGeom>
            <a:solidFill>
              <a:srgbClr val="BF0D0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6DF386F-6FCB-D262-5CE7-0565AA8F50A0}"/>
                </a:ext>
              </a:extLst>
            </p:cNvPr>
            <p:cNvSpPr txBox="1"/>
            <p:nvPr/>
          </p:nvSpPr>
          <p:spPr>
            <a:xfrm>
              <a:off x="4700108" y="3613104"/>
              <a:ext cx="3556102" cy="10227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cs typeface="Arial" panose="020B0604020202020204" pitchFamily="34" charset="0"/>
                </a:rPr>
                <a:t>Rapid RT-PCR FVD testing of the newborn should be prioritized</a:t>
              </a:r>
              <a:endParaRPr lang="fr-FR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968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AEAB0-2DE2-C041-A194-3033CBAACC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" sz="3300" dirty="0"/>
              <a:t>Resuscitation of newborn </a:t>
            </a:r>
            <a:endParaRPr lang="en-US" sz="3300" dirty="0"/>
          </a:p>
        </p:txBody>
      </p:sp>
      <p:pic>
        <p:nvPicPr>
          <p:cNvPr id="5" name="Image 5">
            <a:extLst>
              <a:ext uri="{FF2B5EF4-FFF2-40B4-BE49-F238E27FC236}">
                <a16:creationId xmlns:a16="http://schemas.microsoft.com/office/drawing/2014/main" id="{8F4764A1-B0DD-81A7-B5C5-4C595DC4DB1F}"/>
              </a:ext>
            </a:extLst>
          </p:cNvPr>
          <p:cNvPicPr/>
          <p:nvPr/>
        </p:nvPicPr>
        <p:blipFill rotWithShape="1">
          <a:blip r:embed="rId3"/>
          <a:srcRect l="2966" t="11224" r="7271" b="-1"/>
          <a:stretch/>
        </p:blipFill>
        <p:spPr>
          <a:xfrm>
            <a:off x="7013289" y="2160087"/>
            <a:ext cx="1327615" cy="844738"/>
          </a:xfrm>
          <a:prstGeom prst="rect">
            <a:avLst/>
          </a:prstGeom>
        </p:spPr>
      </p:pic>
      <p:pic>
        <p:nvPicPr>
          <p:cNvPr id="6" name="Image 52">
            <a:extLst>
              <a:ext uri="{FF2B5EF4-FFF2-40B4-BE49-F238E27FC236}">
                <a16:creationId xmlns:a16="http://schemas.microsoft.com/office/drawing/2014/main" id="{95D266E6-65B9-A62C-2E7C-7AE17A5DCE27}"/>
              </a:ext>
            </a:extLst>
          </p:cNvPr>
          <p:cNvPicPr/>
          <p:nvPr/>
        </p:nvPicPr>
        <p:blipFill rotWithShape="1">
          <a:blip r:embed="rId4"/>
          <a:srcRect b="3355"/>
          <a:stretch/>
        </p:blipFill>
        <p:spPr>
          <a:xfrm>
            <a:off x="7013289" y="1191620"/>
            <a:ext cx="1327615" cy="715990"/>
          </a:xfrm>
          <a:prstGeom prst="rect">
            <a:avLst/>
          </a:prstGeom>
        </p:spPr>
      </p:pic>
      <p:pic>
        <p:nvPicPr>
          <p:cNvPr id="7" name="Image 57">
            <a:extLst>
              <a:ext uri="{FF2B5EF4-FFF2-40B4-BE49-F238E27FC236}">
                <a16:creationId xmlns:a16="http://schemas.microsoft.com/office/drawing/2014/main" id="{EE31B2D8-5125-52F9-5A12-ED16C083A30F}"/>
              </a:ext>
            </a:extLst>
          </p:cNvPr>
          <p:cNvPicPr/>
          <p:nvPr/>
        </p:nvPicPr>
        <p:blipFill rotWithShape="1">
          <a:blip r:embed="rId5"/>
          <a:srcRect t="11409" b="3205"/>
          <a:stretch/>
        </p:blipFill>
        <p:spPr>
          <a:xfrm>
            <a:off x="760028" y="1188641"/>
            <a:ext cx="1396704" cy="720021"/>
          </a:xfrm>
          <a:prstGeom prst="rect">
            <a:avLst/>
          </a:prstGeom>
        </p:spPr>
      </p:pic>
      <p:pic>
        <p:nvPicPr>
          <p:cNvPr id="8" name="Image 80">
            <a:extLst>
              <a:ext uri="{FF2B5EF4-FFF2-40B4-BE49-F238E27FC236}">
                <a16:creationId xmlns:a16="http://schemas.microsoft.com/office/drawing/2014/main" id="{EC3F55DE-4298-A80E-938D-5474A02AB8B2}"/>
              </a:ext>
            </a:extLst>
          </p:cNvPr>
          <p:cNvPicPr/>
          <p:nvPr/>
        </p:nvPicPr>
        <p:blipFill rotWithShape="1">
          <a:blip r:embed="rId6"/>
          <a:srcRect l="1204" t="2573" r="51870" b="2830"/>
          <a:stretch/>
        </p:blipFill>
        <p:spPr>
          <a:xfrm>
            <a:off x="356901" y="4256492"/>
            <a:ext cx="900774" cy="994064"/>
          </a:xfrm>
          <a:prstGeom prst="rect">
            <a:avLst/>
          </a:prstGeom>
        </p:spPr>
      </p:pic>
      <p:pic>
        <p:nvPicPr>
          <p:cNvPr id="9" name="Image 89">
            <a:extLst>
              <a:ext uri="{FF2B5EF4-FFF2-40B4-BE49-F238E27FC236}">
                <a16:creationId xmlns:a16="http://schemas.microsoft.com/office/drawing/2014/main" id="{56A63BF4-2874-DF9B-C0A4-617E43AA00F2}"/>
              </a:ext>
            </a:extLst>
          </p:cNvPr>
          <p:cNvPicPr/>
          <p:nvPr/>
        </p:nvPicPr>
        <p:blipFill rotWithShape="1">
          <a:blip r:embed="rId6"/>
          <a:srcRect l="52662" t="2219" r="273" b="2284"/>
          <a:stretch/>
        </p:blipFill>
        <p:spPr>
          <a:xfrm>
            <a:off x="1583646" y="4256492"/>
            <a:ext cx="943855" cy="994064"/>
          </a:xfrm>
          <a:prstGeom prst="rect">
            <a:avLst/>
          </a:prstGeom>
        </p:spPr>
      </p:pic>
      <p:pic>
        <p:nvPicPr>
          <p:cNvPr id="10" name="Image 91">
            <a:extLst>
              <a:ext uri="{FF2B5EF4-FFF2-40B4-BE49-F238E27FC236}">
                <a16:creationId xmlns:a16="http://schemas.microsoft.com/office/drawing/2014/main" id="{4BD9BA13-2901-6964-1BB0-E5DEB8E0117B}"/>
              </a:ext>
            </a:extLst>
          </p:cNvPr>
          <p:cNvPicPr/>
          <p:nvPr/>
        </p:nvPicPr>
        <p:blipFill rotWithShape="1">
          <a:blip r:embed="rId7"/>
          <a:srcRect l="1615" t="1314" r="1557" b="2047"/>
          <a:stretch/>
        </p:blipFill>
        <p:spPr>
          <a:xfrm>
            <a:off x="2880011" y="4259803"/>
            <a:ext cx="1024789" cy="990749"/>
          </a:xfrm>
          <a:prstGeom prst="rect">
            <a:avLst/>
          </a:prstGeom>
        </p:spPr>
      </p:pic>
      <p:pic>
        <p:nvPicPr>
          <p:cNvPr id="12" name="Image 101">
            <a:extLst>
              <a:ext uri="{FF2B5EF4-FFF2-40B4-BE49-F238E27FC236}">
                <a16:creationId xmlns:a16="http://schemas.microsoft.com/office/drawing/2014/main" id="{169126FC-C2B3-0885-7C14-58A8FF3075CE}"/>
              </a:ext>
            </a:extLst>
          </p:cNvPr>
          <p:cNvPicPr/>
          <p:nvPr/>
        </p:nvPicPr>
        <p:blipFill rotWithShape="1">
          <a:blip r:embed="rId8"/>
          <a:srcRect l="4495" t="3077" r="4054" b="12499"/>
          <a:stretch/>
        </p:blipFill>
        <p:spPr>
          <a:xfrm>
            <a:off x="6383424" y="3266743"/>
            <a:ext cx="997919" cy="844738"/>
          </a:xfrm>
          <a:prstGeom prst="rect">
            <a:avLst/>
          </a:prstGeom>
        </p:spPr>
      </p:pic>
      <p:pic>
        <p:nvPicPr>
          <p:cNvPr id="13" name="Image 104">
            <a:extLst>
              <a:ext uri="{FF2B5EF4-FFF2-40B4-BE49-F238E27FC236}">
                <a16:creationId xmlns:a16="http://schemas.microsoft.com/office/drawing/2014/main" id="{2B34EA43-780D-6DF0-D21D-AF4013A9B389}"/>
              </a:ext>
            </a:extLst>
          </p:cNvPr>
          <p:cNvPicPr/>
          <p:nvPr/>
        </p:nvPicPr>
        <p:blipFill rotWithShape="1">
          <a:blip r:embed="rId9"/>
          <a:srcRect l="7495" t="4596" r="21159"/>
          <a:stretch/>
        </p:blipFill>
        <p:spPr>
          <a:xfrm>
            <a:off x="6383423" y="4692651"/>
            <a:ext cx="997920" cy="779401"/>
          </a:xfrm>
          <a:prstGeom prst="rect">
            <a:avLst/>
          </a:prstGeom>
        </p:spPr>
      </p:pic>
      <p:sp>
        <p:nvSpPr>
          <p:cNvPr id="14" name="Rectangle à coins arrondis 4">
            <a:extLst>
              <a:ext uri="{FF2B5EF4-FFF2-40B4-BE49-F238E27FC236}">
                <a16:creationId xmlns:a16="http://schemas.microsoft.com/office/drawing/2014/main" id="{B9AC6DE9-387E-0394-4D21-F639D645BA89}"/>
              </a:ext>
            </a:extLst>
          </p:cNvPr>
          <p:cNvSpPr/>
          <p:nvPr/>
        </p:nvSpPr>
        <p:spPr>
          <a:xfrm>
            <a:off x="3367925" y="1158952"/>
            <a:ext cx="2431547" cy="779398"/>
          </a:xfrm>
          <a:prstGeom prst="roundRect">
            <a:avLst/>
          </a:prstGeom>
          <a:solidFill>
            <a:srgbClr val="76D1B8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rtl="0"/>
            <a:r>
              <a:rPr lang="en" sz="1600" b="1" noProof="0" dirty="0">
                <a:solidFill>
                  <a:schemeClr val="bg1"/>
                </a:solidFill>
                <a:cs typeface="Arial"/>
              </a:rPr>
              <a:t>Immediately after birth</a:t>
            </a:r>
          </a:p>
          <a:p>
            <a:pPr algn="ctr"/>
            <a:r>
              <a:rPr lang="en-US" sz="1200" dirty="0">
                <a:solidFill>
                  <a:srgbClr val="00205C"/>
                </a:solidFill>
                <a:cs typeface="Arial" panose="020B0604020202020204" pitchFamily="34" charset="0"/>
              </a:rPr>
              <a:t>Dry the baby with a clean cloth and  keep warm</a:t>
            </a:r>
          </a:p>
        </p:txBody>
      </p:sp>
      <p:sp>
        <p:nvSpPr>
          <p:cNvPr id="15" name="Rectangle à coins arrondis 4">
            <a:extLst>
              <a:ext uri="{FF2B5EF4-FFF2-40B4-BE49-F238E27FC236}">
                <a16:creationId xmlns:a16="http://schemas.microsoft.com/office/drawing/2014/main" id="{F292D78F-C8BA-AB0F-223B-17DDAA8927A6}"/>
              </a:ext>
            </a:extLst>
          </p:cNvPr>
          <p:cNvSpPr/>
          <p:nvPr/>
        </p:nvSpPr>
        <p:spPr>
          <a:xfrm>
            <a:off x="637793" y="3441659"/>
            <a:ext cx="1603336" cy="476896"/>
          </a:xfrm>
          <a:prstGeom prst="roundRect">
            <a:avLst/>
          </a:prstGeom>
          <a:solidFill>
            <a:srgbClr val="76D1B8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rtl="0"/>
            <a:r>
              <a:rPr lang="en-GB" sz="1400" b="1" dirty="0">
                <a:solidFill>
                  <a:schemeClr val="bg1"/>
                </a:solidFill>
                <a:cs typeface="Arial"/>
              </a:rPr>
              <a:t>Observe breathing</a:t>
            </a:r>
            <a:endParaRPr lang="en-US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FCC7A82-3AA7-C29F-B5E8-24D966BFCBDB}"/>
              </a:ext>
            </a:extLst>
          </p:cNvPr>
          <p:cNvGrpSpPr/>
          <p:nvPr/>
        </p:nvGrpSpPr>
        <p:grpSpPr>
          <a:xfrm>
            <a:off x="814735" y="3921534"/>
            <a:ext cx="1249452" cy="321853"/>
            <a:chOff x="755206" y="3528695"/>
            <a:chExt cx="2879180" cy="360000"/>
          </a:xfrm>
        </p:grpSpPr>
        <p:cxnSp>
          <p:nvCxnSpPr>
            <p:cNvPr id="16" name="Elbow Connector 15">
              <a:extLst>
                <a:ext uri="{FF2B5EF4-FFF2-40B4-BE49-F238E27FC236}">
                  <a16:creationId xmlns:a16="http://schemas.microsoft.com/office/drawing/2014/main" id="{1A8C588E-D854-389E-7326-F8EE316BB30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295206" y="2988695"/>
              <a:ext cx="360000" cy="1440000"/>
            </a:xfrm>
            <a:prstGeom prst="bentConnector3">
              <a:avLst>
                <a:gd name="adj1" fmla="val 34760"/>
              </a:avLst>
            </a:prstGeom>
            <a:ln w="25400">
              <a:solidFill>
                <a:srgbClr val="76D1B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16">
              <a:extLst>
                <a:ext uri="{FF2B5EF4-FFF2-40B4-BE49-F238E27FC236}">
                  <a16:creationId xmlns:a16="http://schemas.microsoft.com/office/drawing/2014/main" id="{7861E83B-6323-B6B7-0DB2-BE724FDD6FE6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770386" y="3024695"/>
              <a:ext cx="288000" cy="1440000"/>
            </a:xfrm>
            <a:prstGeom prst="bentConnector3">
              <a:avLst>
                <a:gd name="adj1" fmla="val 18477"/>
              </a:avLst>
            </a:prstGeom>
            <a:ln w="25400">
              <a:solidFill>
                <a:srgbClr val="76D1B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246120D-5926-8499-429B-974E83346F6F}"/>
              </a:ext>
            </a:extLst>
          </p:cNvPr>
          <p:cNvCxnSpPr>
            <a:cxnSpLocks/>
          </p:cNvCxnSpPr>
          <p:nvPr/>
        </p:nvCxnSpPr>
        <p:spPr>
          <a:xfrm>
            <a:off x="5789969" y="1538384"/>
            <a:ext cx="1211193" cy="0"/>
          </a:xfrm>
          <a:prstGeom prst="straightConnector1">
            <a:avLst/>
          </a:prstGeom>
          <a:ln w="28575">
            <a:solidFill>
              <a:srgbClr val="76D1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0AEFECA-8DFC-03B1-E721-811EC095AC2B}"/>
              </a:ext>
            </a:extLst>
          </p:cNvPr>
          <p:cNvCxnSpPr>
            <a:cxnSpLocks/>
            <a:stCxn id="25" idx="2"/>
          </p:cNvCxnSpPr>
          <p:nvPr/>
        </p:nvCxnSpPr>
        <p:spPr>
          <a:xfrm>
            <a:off x="1439461" y="3153615"/>
            <a:ext cx="2204" cy="299836"/>
          </a:xfrm>
          <a:prstGeom prst="straightConnector1">
            <a:avLst/>
          </a:prstGeom>
          <a:ln w="28575">
            <a:solidFill>
              <a:srgbClr val="76D1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2D5F0BD-53BC-B281-7DE2-616BE63B7283}"/>
              </a:ext>
            </a:extLst>
          </p:cNvPr>
          <p:cNvCxnSpPr>
            <a:cxnSpLocks/>
          </p:cNvCxnSpPr>
          <p:nvPr/>
        </p:nvCxnSpPr>
        <p:spPr>
          <a:xfrm>
            <a:off x="2527501" y="4753524"/>
            <a:ext cx="354124" cy="0"/>
          </a:xfrm>
          <a:prstGeom prst="straightConnector1">
            <a:avLst/>
          </a:prstGeom>
          <a:ln w="28575">
            <a:solidFill>
              <a:srgbClr val="76D1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8D25A4A-5CF5-63E2-0AA7-7497F8AD9ACE}"/>
              </a:ext>
            </a:extLst>
          </p:cNvPr>
          <p:cNvCxnSpPr>
            <a:cxnSpLocks/>
          </p:cNvCxnSpPr>
          <p:nvPr/>
        </p:nvCxnSpPr>
        <p:spPr>
          <a:xfrm>
            <a:off x="3904800" y="4753524"/>
            <a:ext cx="354124" cy="0"/>
          </a:xfrm>
          <a:prstGeom prst="straightConnector1">
            <a:avLst/>
          </a:prstGeom>
          <a:ln w="28575">
            <a:solidFill>
              <a:srgbClr val="76D1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344FFB1-01CD-ACEF-E50D-862750A5C814}"/>
              </a:ext>
            </a:extLst>
          </p:cNvPr>
          <p:cNvCxnSpPr>
            <a:cxnSpLocks/>
            <a:endCxn id="40" idx="2"/>
          </p:cNvCxnSpPr>
          <p:nvPr/>
        </p:nvCxnSpPr>
        <p:spPr>
          <a:xfrm flipV="1">
            <a:off x="4957276" y="3921535"/>
            <a:ext cx="0" cy="454366"/>
          </a:xfrm>
          <a:prstGeom prst="straightConnector1">
            <a:avLst/>
          </a:prstGeom>
          <a:ln w="28575">
            <a:solidFill>
              <a:srgbClr val="76D1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6BF2FEF-3EBE-A24C-D140-9B4730D7DD4A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 flipH="1">
            <a:off x="6882383" y="4111481"/>
            <a:ext cx="1" cy="581170"/>
          </a:xfrm>
          <a:prstGeom prst="straightConnector1">
            <a:avLst/>
          </a:prstGeom>
          <a:ln w="28575">
            <a:solidFill>
              <a:srgbClr val="76D1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à coins arrondis 92">
            <a:extLst>
              <a:ext uri="{FF2B5EF4-FFF2-40B4-BE49-F238E27FC236}">
                <a16:creationId xmlns:a16="http://schemas.microsoft.com/office/drawing/2014/main" id="{ED29F405-1418-E830-0B70-31C3828A6225}"/>
              </a:ext>
            </a:extLst>
          </p:cNvPr>
          <p:cNvSpPr/>
          <p:nvPr/>
        </p:nvSpPr>
        <p:spPr>
          <a:xfrm>
            <a:off x="2720890" y="2918677"/>
            <a:ext cx="959618" cy="4768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76D1B8"/>
                </a:solidFill>
                <a:cs typeface="Arial" panose="020B0604020202020204" pitchFamily="34" charset="0"/>
              </a:rPr>
              <a:t>Golden minute</a:t>
            </a:r>
          </a:p>
        </p:txBody>
      </p:sp>
      <p:sp>
        <p:nvSpPr>
          <p:cNvPr id="40" name="Rectangle à coins arrondis 4">
            <a:extLst>
              <a:ext uri="{FF2B5EF4-FFF2-40B4-BE49-F238E27FC236}">
                <a16:creationId xmlns:a16="http://schemas.microsoft.com/office/drawing/2014/main" id="{7F2C537E-E07E-B400-6C51-594FC43D1E29}"/>
              </a:ext>
            </a:extLst>
          </p:cNvPr>
          <p:cNvSpPr/>
          <p:nvPr/>
        </p:nvSpPr>
        <p:spPr>
          <a:xfrm>
            <a:off x="4258924" y="3438061"/>
            <a:ext cx="1396704" cy="4834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205C"/>
                </a:solidFill>
                <a:cs typeface="Arial" panose="020B0604020202020204" pitchFamily="34" charset="0"/>
              </a:rPr>
              <a:t>Check breathing, keep baby warm</a:t>
            </a:r>
            <a:endParaRPr lang="fr-FR" sz="1200" dirty="0">
              <a:solidFill>
                <a:srgbClr val="00205C"/>
              </a:solidFill>
              <a:cs typeface="Arial" panose="020B0604020202020204" pitchFamily="34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98EFBE3-4B02-7538-A803-3EA44B97E19A}"/>
              </a:ext>
            </a:extLst>
          </p:cNvPr>
          <p:cNvCxnSpPr>
            <a:cxnSpLocks/>
            <a:stCxn id="40" idx="3"/>
          </p:cNvCxnSpPr>
          <p:nvPr/>
        </p:nvCxnSpPr>
        <p:spPr>
          <a:xfrm>
            <a:off x="5655628" y="3679798"/>
            <a:ext cx="714802" cy="0"/>
          </a:xfrm>
          <a:prstGeom prst="straightConnector1">
            <a:avLst/>
          </a:prstGeom>
          <a:ln w="28575">
            <a:solidFill>
              <a:srgbClr val="76D1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C3E9AE6-0B41-7E13-72F6-3090889769D1}"/>
              </a:ext>
            </a:extLst>
          </p:cNvPr>
          <p:cNvCxnSpPr>
            <a:cxnSpLocks/>
            <a:stCxn id="14" idx="1"/>
            <a:endCxn id="7" idx="3"/>
          </p:cNvCxnSpPr>
          <p:nvPr/>
        </p:nvCxnSpPr>
        <p:spPr>
          <a:xfrm flipH="1">
            <a:off x="2156732" y="1548651"/>
            <a:ext cx="1211193" cy="1"/>
          </a:xfrm>
          <a:prstGeom prst="straightConnector1">
            <a:avLst/>
          </a:prstGeom>
          <a:ln w="28575">
            <a:solidFill>
              <a:srgbClr val="76D1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à coins arrondis 4">
            <a:extLst>
              <a:ext uri="{FF2B5EF4-FFF2-40B4-BE49-F238E27FC236}">
                <a16:creationId xmlns:a16="http://schemas.microsoft.com/office/drawing/2014/main" id="{2578162F-1EE3-78F0-A082-5CBF475021FB}"/>
              </a:ext>
            </a:extLst>
          </p:cNvPr>
          <p:cNvSpPr/>
          <p:nvPr/>
        </p:nvSpPr>
        <p:spPr>
          <a:xfrm>
            <a:off x="479695" y="2159551"/>
            <a:ext cx="1919532" cy="9940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79705" indent="-179705">
              <a:buClr>
                <a:srgbClr val="76D1B8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205C"/>
                </a:solidFill>
                <a:cs typeface="Arial" panose="020B0604020202020204" pitchFamily="34" charset="0"/>
              </a:rPr>
              <a:t>Keep the baby warm</a:t>
            </a:r>
            <a:endParaRPr lang="en-US" sz="1000" dirty="0"/>
          </a:p>
          <a:p>
            <a:pPr marL="179705" indent="-179705">
              <a:buClr>
                <a:srgbClr val="76D1B8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205C"/>
                </a:solidFill>
                <a:cs typeface="Arial"/>
              </a:rPr>
              <a:t>Neutral head position</a:t>
            </a:r>
            <a:br>
              <a:rPr lang="en-US" sz="1000" dirty="0">
                <a:cs typeface="Arial" panose="020B0604020202020204" pitchFamily="34" charset="0"/>
              </a:rPr>
            </a:br>
            <a:r>
              <a:rPr lang="en-US" sz="1000" dirty="0">
                <a:solidFill>
                  <a:srgbClr val="00205C"/>
                </a:solidFill>
                <a:cs typeface="Arial"/>
              </a:rPr>
              <a:t>and clear airways</a:t>
            </a:r>
          </a:p>
          <a:p>
            <a:pPr marL="179705" indent="-179705">
              <a:buClr>
                <a:srgbClr val="76D1B8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205C"/>
                </a:solidFill>
                <a:cs typeface="Arial" panose="020B0604020202020204" pitchFamily="34" charset="0"/>
              </a:rPr>
              <a:t>Aspiration only if secretions are visible</a:t>
            </a:r>
          </a:p>
          <a:p>
            <a:pPr marL="179705" indent="-179705">
              <a:buClr>
                <a:srgbClr val="76D1B8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205C"/>
                </a:solidFill>
                <a:cs typeface="Arial" panose="020B0604020202020204" pitchFamily="34" charset="0"/>
              </a:rPr>
              <a:t>Stimulation</a:t>
            </a:r>
            <a:endParaRPr lang="fr-FR" sz="1000" dirty="0">
              <a:solidFill>
                <a:srgbClr val="00205C"/>
              </a:solidFill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F58B93A-56E3-EEC2-1107-4626867F4D21}"/>
              </a:ext>
            </a:extLst>
          </p:cNvPr>
          <p:cNvSpPr txBox="1"/>
          <p:nvPr/>
        </p:nvSpPr>
        <p:spPr>
          <a:xfrm>
            <a:off x="5562543" y="3253395"/>
            <a:ext cx="8632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cs typeface="Arial" panose="020B0604020202020204" pitchFamily="34" charset="0"/>
              </a:rPr>
              <a:t>After 1–3 min from birth</a:t>
            </a:r>
            <a:endParaRPr lang="fr-FR" sz="9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64B1A38-5A7D-B805-41AB-E826238DEC47}"/>
              </a:ext>
            </a:extLst>
          </p:cNvPr>
          <p:cNvCxnSpPr>
            <a:cxnSpLocks/>
            <a:stCxn id="6" idx="2"/>
            <a:endCxn id="5" idx="0"/>
          </p:cNvCxnSpPr>
          <p:nvPr/>
        </p:nvCxnSpPr>
        <p:spPr>
          <a:xfrm>
            <a:off x="7677097" y="1907610"/>
            <a:ext cx="0" cy="252477"/>
          </a:xfrm>
          <a:prstGeom prst="straightConnector1">
            <a:avLst/>
          </a:prstGeom>
          <a:ln w="28575">
            <a:solidFill>
              <a:srgbClr val="76D1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CB50469-5BB0-2501-28D8-E1FEC6AD05C7}"/>
              </a:ext>
            </a:extLst>
          </p:cNvPr>
          <p:cNvCxnSpPr>
            <a:cxnSpLocks/>
          </p:cNvCxnSpPr>
          <p:nvPr/>
        </p:nvCxnSpPr>
        <p:spPr>
          <a:xfrm>
            <a:off x="1429905" y="1907074"/>
            <a:ext cx="0" cy="252477"/>
          </a:xfrm>
          <a:prstGeom prst="straightConnector1">
            <a:avLst/>
          </a:prstGeom>
          <a:ln w="28575">
            <a:solidFill>
              <a:srgbClr val="76D1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Image 52">
            <a:extLst>
              <a:ext uri="{FF2B5EF4-FFF2-40B4-BE49-F238E27FC236}">
                <a16:creationId xmlns:a16="http://schemas.microsoft.com/office/drawing/2014/main" id="{A926CB65-5D83-7DDA-F35D-14E7257B4EBB}"/>
              </a:ext>
            </a:extLst>
          </p:cNvPr>
          <p:cNvPicPr/>
          <p:nvPr/>
        </p:nvPicPr>
        <p:blipFill rotWithShape="1">
          <a:blip r:embed="rId4"/>
          <a:srcRect b="3355"/>
          <a:stretch/>
        </p:blipFill>
        <p:spPr>
          <a:xfrm>
            <a:off x="4257310" y="4375900"/>
            <a:ext cx="1445179" cy="779393"/>
          </a:xfrm>
          <a:prstGeom prst="rect">
            <a:avLst/>
          </a:prstGeom>
        </p:spPr>
      </p:pic>
      <p:grpSp>
        <p:nvGrpSpPr>
          <p:cNvPr id="111" name="Group 110">
            <a:extLst>
              <a:ext uri="{FF2B5EF4-FFF2-40B4-BE49-F238E27FC236}">
                <a16:creationId xmlns:a16="http://schemas.microsoft.com/office/drawing/2014/main" id="{565EABC9-BD9F-96A7-E310-41FAFC0D3376}"/>
              </a:ext>
            </a:extLst>
          </p:cNvPr>
          <p:cNvGrpSpPr/>
          <p:nvPr/>
        </p:nvGrpSpPr>
        <p:grpSpPr>
          <a:xfrm>
            <a:off x="7464101" y="4602177"/>
            <a:ext cx="342017" cy="437043"/>
            <a:chOff x="6586152" y="2565966"/>
            <a:chExt cx="342017" cy="437043"/>
          </a:xfrm>
        </p:grpSpPr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745B4210-349D-2AAF-71A1-A494723EA223}"/>
                </a:ext>
              </a:extLst>
            </p:cNvPr>
            <p:cNvSpPr/>
            <p:nvPr/>
          </p:nvSpPr>
          <p:spPr>
            <a:xfrm>
              <a:off x="6586152" y="2647487"/>
              <a:ext cx="342017" cy="330804"/>
            </a:xfrm>
            <a:prstGeom prst="ellipse">
              <a:avLst/>
            </a:prstGeom>
            <a:solidFill>
              <a:srgbClr val="BE0409">
                <a:alpha val="9398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5EFC9C43-5053-74BD-DF08-75CBAC2D5183}"/>
                </a:ext>
              </a:extLst>
            </p:cNvPr>
            <p:cNvSpPr txBox="1"/>
            <p:nvPr/>
          </p:nvSpPr>
          <p:spPr>
            <a:xfrm>
              <a:off x="6624417" y="2565966"/>
              <a:ext cx="170442" cy="4370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92075" lvl="3" indent="0" algn="ctr">
                <a:lnSpc>
                  <a:spcPct val="120000"/>
                </a:lnSpc>
                <a:spcBef>
                  <a:spcPts val="600"/>
                </a:spcBef>
                <a:buClr>
                  <a:srgbClr val="59C6D0"/>
                </a:buClr>
                <a:buNone/>
              </a:pPr>
              <a:r>
                <a:rPr lang="en" sz="2000" b="1" dirty="0">
                  <a:solidFill>
                    <a:schemeClr val="bg1"/>
                  </a:solidFill>
                  <a:cs typeface="Arial"/>
                </a:rPr>
                <a:t>!</a:t>
              </a: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B7D0710C-594C-8602-D90F-187984D8961E}"/>
              </a:ext>
            </a:extLst>
          </p:cNvPr>
          <p:cNvGrpSpPr/>
          <p:nvPr/>
        </p:nvGrpSpPr>
        <p:grpSpPr>
          <a:xfrm>
            <a:off x="3995350" y="5746663"/>
            <a:ext cx="3257722" cy="2234015"/>
            <a:chOff x="4344472" y="2989829"/>
            <a:chExt cx="4267376" cy="247445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5" name="Rounded Rectangle 114">
              <a:extLst>
                <a:ext uri="{FF2B5EF4-FFF2-40B4-BE49-F238E27FC236}">
                  <a16:creationId xmlns:a16="http://schemas.microsoft.com/office/drawing/2014/main" id="{EF9F735D-8979-8444-21F4-8476446DBD2B}"/>
                </a:ext>
              </a:extLst>
            </p:cNvPr>
            <p:cNvSpPr/>
            <p:nvPr/>
          </p:nvSpPr>
          <p:spPr>
            <a:xfrm>
              <a:off x="4344472" y="2989829"/>
              <a:ext cx="4267376" cy="2198344"/>
            </a:xfrm>
            <a:prstGeom prst="roundRect">
              <a:avLst/>
            </a:prstGeom>
            <a:solidFill>
              <a:srgbClr val="BF0D0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Triangle 115">
              <a:extLst>
                <a:ext uri="{FF2B5EF4-FFF2-40B4-BE49-F238E27FC236}">
                  <a16:creationId xmlns:a16="http://schemas.microsoft.com/office/drawing/2014/main" id="{2A294A6A-F66C-F727-3142-FF5DF84A3DE1}"/>
                </a:ext>
              </a:extLst>
            </p:cNvPr>
            <p:cNvSpPr/>
            <p:nvPr/>
          </p:nvSpPr>
          <p:spPr>
            <a:xfrm rot="10800000">
              <a:off x="6253497" y="5183627"/>
              <a:ext cx="449326" cy="280656"/>
            </a:xfrm>
            <a:prstGeom prst="triangle">
              <a:avLst/>
            </a:prstGeom>
            <a:solidFill>
              <a:srgbClr val="BF0D0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AB76641F-4BC7-4072-C810-71CB2B0E5D2A}"/>
                </a:ext>
              </a:extLst>
            </p:cNvPr>
            <p:cNvSpPr txBox="1"/>
            <p:nvPr/>
          </p:nvSpPr>
          <p:spPr>
            <a:xfrm>
              <a:off x="4844560" y="3219702"/>
              <a:ext cx="3258137" cy="17385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cs typeface="Arial" panose="020B0604020202020204" pitchFamily="34" charset="0"/>
                </a:rPr>
                <a:t>If the mother has confirmed FVD, if possible, prior to birth – discuss with mother/family risks vs benefits of separating the pair directly after childbirth</a:t>
              </a:r>
              <a:endParaRPr lang="fr-FR" sz="16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F4E4F10F-B435-339E-69F1-2E72D083152E}"/>
              </a:ext>
            </a:extLst>
          </p:cNvPr>
          <p:cNvSpPr txBox="1"/>
          <p:nvPr/>
        </p:nvSpPr>
        <p:spPr>
          <a:xfrm>
            <a:off x="6315109" y="4168552"/>
            <a:ext cx="1134547" cy="349702"/>
          </a:xfrm>
          <a:prstGeom prst="rect">
            <a:avLst/>
          </a:prstGeom>
          <a:solidFill>
            <a:schemeClr val="tx1"/>
          </a:solidFill>
        </p:spPr>
        <p:txBody>
          <a:bodyPr wrap="square" tIns="36000" bIns="36000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cs typeface="Arial" panose="020B0604020202020204" pitchFamily="34" charset="0"/>
              </a:rPr>
              <a:t>Hand over the baby to the mother</a:t>
            </a:r>
            <a:endParaRPr lang="fr-FR" sz="900" dirty="0"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FA4CFAF-56F3-3E10-FD04-D550B7845DF8}"/>
              </a:ext>
            </a:extLst>
          </p:cNvPr>
          <p:cNvGrpSpPr/>
          <p:nvPr/>
        </p:nvGrpSpPr>
        <p:grpSpPr>
          <a:xfrm>
            <a:off x="7459369" y="3256497"/>
            <a:ext cx="342017" cy="330804"/>
            <a:chOff x="6925368" y="3214196"/>
            <a:chExt cx="342017" cy="33080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CB1FFB7-21B6-5309-1E8E-509E7B3B30B5}"/>
                </a:ext>
              </a:extLst>
            </p:cNvPr>
            <p:cNvSpPr/>
            <p:nvPr/>
          </p:nvSpPr>
          <p:spPr>
            <a:xfrm>
              <a:off x="6925368" y="3214196"/>
              <a:ext cx="342017" cy="330804"/>
            </a:xfrm>
            <a:prstGeom prst="ellipse">
              <a:avLst/>
            </a:prstGeom>
            <a:solidFill>
              <a:srgbClr val="76D1B8">
                <a:alpha val="9398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BEAB95C-3EBE-3A76-BDB7-E4E25C5A70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050542" y="3275523"/>
              <a:ext cx="89781" cy="1975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814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AEAB0-2DE2-C041-A194-3033CBAACC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" sz="3300" dirty="0"/>
              <a:t>Resuscitation of newborn </a:t>
            </a:r>
            <a:endParaRPr lang="en-US" sz="3300" dirty="0"/>
          </a:p>
        </p:txBody>
      </p:sp>
      <p:pic>
        <p:nvPicPr>
          <p:cNvPr id="5" name="Image 5">
            <a:extLst>
              <a:ext uri="{FF2B5EF4-FFF2-40B4-BE49-F238E27FC236}">
                <a16:creationId xmlns:a16="http://schemas.microsoft.com/office/drawing/2014/main" id="{8F4764A1-B0DD-81A7-B5C5-4C595DC4DB1F}"/>
              </a:ext>
            </a:extLst>
          </p:cNvPr>
          <p:cNvPicPr/>
          <p:nvPr/>
        </p:nvPicPr>
        <p:blipFill rotWithShape="1">
          <a:blip r:embed="rId3"/>
          <a:srcRect l="2966" t="11224" r="7271" b="-1"/>
          <a:stretch/>
        </p:blipFill>
        <p:spPr>
          <a:xfrm>
            <a:off x="7013289" y="2160087"/>
            <a:ext cx="1327615" cy="844738"/>
          </a:xfrm>
          <a:prstGeom prst="rect">
            <a:avLst/>
          </a:prstGeom>
        </p:spPr>
      </p:pic>
      <p:pic>
        <p:nvPicPr>
          <p:cNvPr id="6" name="Image 52">
            <a:extLst>
              <a:ext uri="{FF2B5EF4-FFF2-40B4-BE49-F238E27FC236}">
                <a16:creationId xmlns:a16="http://schemas.microsoft.com/office/drawing/2014/main" id="{95D266E6-65B9-A62C-2E7C-7AE17A5DCE27}"/>
              </a:ext>
            </a:extLst>
          </p:cNvPr>
          <p:cNvPicPr/>
          <p:nvPr/>
        </p:nvPicPr>
        <p:blipFill rotWithShape="1">
          <a:blip r:embed="rId4"/>
          <a:srcRect b="3355"/>
          <a:stretch/>
        </p:blipFill>
        <p:spPr>
          <a:xfrm>
            <a:off x="7013289" y="1191620"/>
            <a:ext cx="1327615" cy="715990"/>
          </a:xfrm>
          <a:prstGeom prst="rect">
            <a:avLst/>
          </a:prstGeom>
        </p:spPr>
      </p:pic>
      <p:pic>
        <p:nvPicPr>
          <p:cNvPr id="7" name="Image 57">
            <a:extLst>
              <a:ext uri="{FF2B5EF4-FFF2-40B4-BE49-F238E27FC236}">
                <a16:creationId xmlns:a16="http://schemas.microsoft.com/office/drawing/2014/main" id="{EE31B2D8-5125-52F9-5A12-ED16C083A30F}"/>
              </a:ext>
            </a:extLst>
          </p:cNvPr>
          <p:cNvPicPr/>
          <p:nvPr/>
        </p:nvPicPr>
        <p:blipFill rotWithShape="1">
          <a:blip r:embed="rId5"/>
          <a:srcRect t="11409" b="3205"/>
          <a:stretch/>
        </p:blipFill>
        <p:spPr>
          <a:xfrm>
            <a:off x="760028" y="1188641"/>
            <a:ext cx="1396704" cy="720021"/>
          </a:xfrm>
          <a:prstGeom prst="rect">
            <a:avLst/>
          </a:prstGeom>
        </p:spPr>
      </p:pic>
      <p:pic>
        <p:nvPicPr>
          <p:cNvPr id="8" name="Image 80">
            <a:extLst>
              <a:ext uri="{FF2B5EF4-FFF2-40B4-BE49-F238E27FC236}">
                <a16:creationId xmlns:a16="http://schemas.microsoft.com/office/drawing/2014/main" id="{EC3F55DE-4298-A80E-938D-5474A02AB8B2}"/>
              </a:ext>
            </a:extLst>
          </p:cNvPr>
          <p:cNvPicPr/>
          <p:nvPr/>
        </p:nvPicPr>
        <p:blipFill rotWithShape="1">
          <a:blip r:embed="rId6"/>
          <a:srcRect l="1204" t="2573" r="51870" b="2830"/>
          <a:stretch/>
        </p:blipFill>
        <p:spPr>
          <a:xfrm>
            <a:off x="356901" y="4256492"/>
            <a:ext cx="900774" cy="994064"/>
          </a:xfrm>
          <a:prstGeom prst="rect">
            <a:avLst/>
          </a:prstGeom>
        </p:spPr>
      </p:pic>
      <p:pic>
        <p:nvPicPr>
          <p:cNvPr id="9" name="Image 89">
            <a:extLst>
              <a:ext uri="{FF2B5EF4-FFF2-40B4-BE49-F238E27FC236}">
                <a16:creationId xmlns:a16="http://schemas.microsoft.com/office/drawing/2014/main" id="{56A63BF4-2874-DF9B-C0A4-617E43AA00F2}"/>
              </a:ext>
            </a:extLst>
          </p:cNvPr>
          <p:cNvPicPr/>
          <p:nvPr/>
        </p:nvPicPr>
        <p:blipFill rotWithShape="1">
          <a:blip r:embed="rId6"/>
          <a:srcRect l="52662" t="2219" r="273" b="2284"/>
          <a:stretch/>
        </p:blipFill>
        <p:spPr>
          <a:xfrm>
            <a:off x="1583646" y="4256492"/>
            <a:ext cx="943855" cy="994064"/>
          </a:xfrm>
          <a:prstGeom prst="rect">
            <a:avLst/>
          </a:prstGeom>
        </p:spPr>
      </p:pic>
      <p:pic>
        <p:nvPicPr>
          <p:cNvPr id="10" name="Image 91">
            <a:extLst>
              <a:ext uri="{FF2B5EF4-FFF2-40B4-BE49-F238E27FC236}">
                <a16:creationId xmlns:a16="http://schemas.microsoft.com/office/drawing/2014/main" id="{4BD9BA13-2901-6964-1BB0-E5DEB8E0117B}"/>
              </a:ext>
            </a:extLst>
          </p:cNvPr>
          <p:cNvPicPr/>
          <p:nvPr/>
        </p:nvPicPr>
        <p:blipFill rotWithShape="1">
          <a:blip r:embed="rId7"/>
          <a:srcRect l="1615" t="1314" r="1557" b="2047"/>
          <a:stretch/>
        </p:blipFill>
        <p:spPr>
          <a:xfrm>
            <a:off x="2880011" y="4259803"/>
            <a:ext cx="1024789" cy="990749"/>
          </a:xfrm>
          <a:prstGeom prst="rect">
            <a:avLst/>
          </a:prstGeom>
        </p:spPr>
      </p:pic>
      <p:pic>
        <p:nvPicPr>
          <p:cNvPr id="12" name="Image 101">
            <a:extLst>
              <a:ext uri="{FF2B5EF4-FFF2-40B4-BE49-F238E27FC236}">
                <a16:creationId xmlns:a16="http://schemas.microsoft.com/office/drawing/2014/main" id="{169126FC-C2B3-0885-7C14-58A8FF3075CE}"/>
              </a:ext>
            </a:extLst>
          </p:cNvPr>
          <p:cNvPicPr/>
          <p:nvPr/>
        </p:nvPicPr>
        <p:blipFill rotWithShape="1">
          <a:blip r:embed="rId8"/>
          <a:srcRect l="4495" t="3077" r="4054" b="12499"/>
          <a:stretch/>
        </p:blipFill>
        <p:spPr>
          <a:xfrm>
            <a:off x="6383424" y="3266743"/>
            <a:ext cx="997919" cy="844738"/>
          </a:xfrm>
          <a:prstGeom prst="rect">
            <a:avLst/>
          </a:prstGeom>
        </p:spPr>
      </p:pic>
      <p:pic>
        <p:nvPicPr>
          <p:cNvPr id="13" name="Image 104">
            <a:extLst>
              <a:ext uri="{FF2B5EF4-FFF2-40B4-BE49-F238E27FC236}">
                <a16:creationId xmlns:a16="http://schemas.microsoft.com/office/drawing/2014/main" id="{2B34EA43-780D-6DF0-D21D-AF4013A9B389}"/>
              </a:ext>
            </a:extLst>
          </p:cNvPr>
          <p:cNvPicPr/>
          <p:nvPr/>
        </p:nvPicPr>
        <p:blipFill rotWithShape="1">
          <a:blip r:embed="rId9"/>
          <a:srcRect l="7495" t="4596" r="21159"/>
          <a:stretch/>
        </p:blipFill>
        <p:spPr>
          <a:xfrm>
            <a:off x="6383423" y="4692651"/>
            <a:ext cx="997920" cy="779401"/>
          </a:xfrm>
          <a:prstGeom prst="rect">
            <a:avLst/>
          </a:prstGeom>
        </p:spPr>
      </p:pic>
      <p:sp>
        <p:nvSpPr>
          <p:cNvPr id="14" name="Rectangle à coins arrondis 4">
            <a:extLst>
              <a:ext uri="{FF2B5EF4-FFF2-40B4-BE49-F238E27FC236}">
                <a16:creationId xmlns:a16="http://schemas.microsoft.com/office/drawing/2014/main" id="{B9AC6DE9-387E-0394-4D21-F639D645BA89}"/>
              </a:ext>
            </a:extLst>
          </p:cNvPr>
          <p:cNvSpPr/>
          <p:nvPr/>
        </p:nvSpPr>
        <p:spPr>
          <a:xfrm>
            <a:off x="3367925" y="1158952"/>
            <a:ext cx="2431547" cy="779398"/>
          </a:xfrm>
          <a:prstGeom prst="roundRect">
            <a:avLst/>
          </a:prstGeom>
          <a:solidFill>
            <a:srgbClr val="76D1B8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rtl="0"/>
            <a:r>
              <a:rPr lang="en" sz="1600" b="1" noProof="0" dirty="0">
                <a:solidFill>
                  <a:schemeClr val="bg1"/>
                </a:solidFill>
                <a:cs typeface="Arial"/>
              </a:rPr>
              <a:t>Immediately after birth</a:t>
            </a:r>
          </a:p>
          <a:p>
            <a:pPr algn="ctr"/>
            <a:r>
              <a:rPr lang="en-US" sz="1200" dirty="0">
                <a:solidFill>
                  <a:srgbClr val="00205C"/>
                </a:solidFill>
                <a:cs typeface="Arial" panose="020B0604020202020204" pitchFamily="34" charset="0"/>
              </a:rPr>
              <a:t>Dry the baby with a clean cloth and  keep warm</a:t>
            </a:r>
          </a:p>
        </p:txBody>
      </p:sp>
      <p:sp>
        <p:nvSpPr>
          <p:cNvPr id="15" name="Rectangle à coins arrondis 4">
            <a:extLst>
              <a:ext uri="{FF2B5EF4-FFF2-40B4-BE49-F238E27FC236}">
                <a16:creationId xmlns:a16="http://schemas.microsoft.com/office/drawing/2014/main" id="{F292D78F-C8BA-AB0F-223B-17DDAA8927A6}"/>
              </a:ext>
            </a:extLst>
          </p:cNvPr>
          <p:cNvSpPr/>
          <p:nvPr/>
        </p:nvSpPr>
        <p:spPr>
          <a:xfrm>
            <a:off x="637793" y="3441659"/>
            <a:ext cx="1603336" cy="476896"/>
          </a:xfrm>
          <a:prstGeom prst="roundRect">
            <a:avLst/>
          </a:prstGeom>
          <a:solidFill>
            <a:srgbClr val="76D1B8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rtl="0"/>
            <a:r>
              <a:rPr lang="en-GB" sz="1400" b="1" dirty="0">
                <a:solidFill>
                  <a:schemeClr val="bg1"/>
                </a:solidFill>
                <a:cs typeface="Arial"/>
              </a:rPr>
              <a:t>Observe breathing</a:t>
            </a:r>
            <a:endParaRPr lang="en-US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FCC7A82-3AA7-C29F-B5E8-24D966BFCBDB}"/>
              </a:ext>
            </a:extLst>
          </p:cNvPr>
          <p:cNvGrpSpPr/>
          <p:nvPr/>
        </p:nvGrpSpPr>
        <p:grpSpPr>
          <a:xfrm>
            <a:off x="814735" y="3921534"/>
            <a:ext cx="1249452" cy="321853"/>
            <a:chOff x="755206" y="3528695"/>
            <a:chExt cx="2879180" cy="360000"/>
          </a:xfrm>
        </p:grpSpPr>
        <p:cxnSp>
          <p:nvCxnSpPr>
            <p:cNvPr id="16" name="Elbow Connector 15">
              <a:extLst>
                <a:ext uri="{FF2B5EF4-FFF2-40B4-BE49-F238E27FC236}">
                  <a16:creationId xmlns:a16="http://schemas.microsoft.com/office/drawing/2014/main" id="{1A8C588E-D854-389E-7326-F8EE316BB30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295206" y="2988695"/>
              <a:ext cx="360000" cy="1440000"/>
            </a:xfrm>
            <a:prstGeom prst="bentConnector3">
              <a:avLst>
                <a:gd name="adj1" fmla="val 34760"/>
              </a:avLst>
            </a:prstGeom>
            <a:ln w="25400">
              <a:solidFill>
                <a:srgbClr val="76D1B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16">
              <a:extLst>
                <a:ext uri="{FF2B5EF4-FFF2-40B4-BE49-F238E27FC236}">
                  <a16:creationId xmlns:a16="http://schemas.microsoft.com/office/drawing/2014/main" id="{7861E83B-6323-B6B7-0DB2-BE724FDD6FE6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770386" y="3024695"/>
              <a:ext cx="288000" cy="1440000"/>
            </a:xfrm>
            <a:prstGeom prst="bentConnector3">
              <a:avLst>
                <a:gd name="adj1" fmla="val 18477"/>
              </a:avLst>
            </a:prstGeom>
            <a:ln w="25400">
              <a:solidFill>
                <a:srgbClr val="76D1B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246120D-5926-8499-429B-974E83346F6F}"/>
              </a:ext>
            </a:extLst>
          </p:cNvPr>
          <p:cNvCxnSpPr>
            <a:cxnSpLocks/>
          </p:cNvCxnSpPr>
          <p:nvPr/>
        </p:nvCxnSpPr>
        <p:spPr>
          <a:xfrm>
            <a:off x="5789969" y="1538384"/>
            <a:ext cx="1211193" cy="0"/>
          </a:xfrm>
          <a:prstGeom prst="straightConnector1">
            <a:avLst/>
          </a:prstGeom>
          <a:ln w="28575">
            <a:solidFill>
              <a:srgbClr val="76D1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0AEFECA-8DFC-03B1-E721-811EC095AC2B}"/>
              </a:ext>
            </a:extLst>
          </p:cNvPr>
          <p:cNvCxnSpPr>
            <a:cxnSpLocks/>
            <a:stCxn id="25" idx="2"/>
          </p:cNvCxnSpPr>
          <p:nvPr/>
        </p:nvCxnSpPr>
        <p:spPr>
          <a:xfrm>
            <a:off x="1439461" y="3153615"/>
            <a:ext cx="2204" cy="299836"/>
          </a:xfrm>
          <a:prstGeom prst="straightConnector1">
            <a:avLst/>
          </a:prstGeom>
          <a:ln w="28575">
            <a:solidFill>
              <a:srgbClr val="76D1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2D5F0BD-53BC-B281-7DE2-616BE63B7283}"/>
              </a:ext>
            </a:extLst>
          </p:cNvPr>
          <p:cNvCxnSpPr>
            <a:cxnSpLocks/>
          </p:cNvCxnSpPr>
          <p:nvPr/>
        </p:nvCxnSpPr>
        <p:spPr>
          <a:xfrm>
            <a:off x="2527501" y="4753524"/>
            <a:ext cx="354124" cy="0"/>
          </a:xfrm>
          <a:prstGeom prst="straightConnector1">
            <a:avLst/>
          </a:prstGeom>
          <a:ln w="28575">
            <a:solidFill>
              <a:srgbClr val="76D1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8D25A4A-5CF5-63E2-0AA7-7497F8AD9ACE}"/>
              </a:ext>
            </a:extLst>
          </p:cNvPr>
          <p:cNvCxnSpPr>
            <a:cxnSpLocks/>
          </p:cNvCxnSpPr>
          <p:nvPr/>
        </p:nvCxnSpPr>
        <p:spPr>
          <a:xfrm>
            <a:off x="3904800" y="4753524"/>
            <a:ext cx="354124" cy="0"/>
          </a:xfrm>
          <a:prstGeom prst="straightConnector1">
            <a:avLst/>
          </a:prstGeom>
          <a:ln w="28575">
            <a:solidFill>
              <a:srgbClr val="76D1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344FFB1-01CD-ACEF-E50D-862750A5C814}"/>
              </a:ext>
            </a:extLst>
          </p:cNvPr>
          <p:cNvCxnSpPr>
            <a:cxnSpLocks/>
            <a:endCxn id="40" idx="2"/>
          </p:cNvCxnSpPr>
          <p:nvPr/>
        </p:nvCxnSpPr>
        <p:spPr>
          <a:xfrm flipV="1">
            <a:off x="4957276" y="3921535"/>
            <a:ext cx="0" cy="454366"/>
          </a:xfrm>
          <a:prstGeom prst="straightConnector1">
            <a:avLst/>
          </a:prstGeom>
          <a:ln w="28575">
            <a:solidFill>
              <a:srgbClr val="76D1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6BF2FEF-3EBE-A24C-D140-9B4730D7DD4A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 flipH="1">
            <a:off x="6882383" y="4111481"/>
            <a:ext cx="1" cy="581170"/>
          </a:xfrm>
          <a:prstGeom prst="straightConnector1">
            <a:avLst/>
          </a:prstGeom>
          <a:ln w="28575">
            <a:solidFill>
              <a:srgbClr val="76D1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à coins arrondis 92">
            <a:extLst>
              <a:ext uri="{FF2B5EF4-FFF2-40B4-BE49-F238E27FC236}">
                <a16:creationId xmlns:a16="http://schemas.microsoft.com/office/drawing/2014/main" id="{ED29F405-1418-E830-0B70-31C3828A6225}"/>
              </a:ext>
            </a:extLst>
          </p:cNvPr>
          <p:cNvSpPr/>
          <p:nvPr/>
        </p:nvSpPr>
        <p:spPr>
          <a:xfrm>
            <a:off x="2720890" y="2918677"/>
            <a:ext cx="959618" cy="4768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76D1B8"/>
                </a:solidFill>
                <a:cs typeface="Arial" panose="020B0604020202020204" pitchFamily="34" charset="0"/>
              </a:rPr>
              <a:t>Golden minute</a:t>
            </a:r>
          </a:p>
        </p:txBody>
      </p:sp>
      <p:sp>
        <p:nvSpPr>
          <p:cNvPr id="40" name="Rectangle à coins arrondis 4">
            <a:extLst>
              <a:ext uri="{FF2B5EF4-FFF2-40B4-BE49-F238E27FC236}">
                <a16:creationId xmlns:a16="http://schemas.microsoft.com/office/drawing/2014/main" id="{7F2C537E-E07E-B400-6C51-594FC43D1E29}"/>
              </a:ext>
            </a:extLst>
          </p:cNvPr>
          <p:cNvSpPr/>
          <p:nvPr/>
        </p:nvSpPr>
        <p:spPr>
          <a:xfrm>
            <a:off x="4258924" y="3438061"/>
            <a:ext cx="1396704" cy="4834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205C"/>
                </a:solidFill>
                <a:cs typeface="Arial" panose="020B0604020202020204" pitchFamily="34" charset="0"/>
              </a:rPr>
              <a:t>Check breathing, keep baby warm</a:t>
            </a:r>
            <a:endParaRPr lang="fr-FR" sz="1200" dirty="0">
              <a:solidFill>
                <a:srgbClr val="00205C"/>
              </a:solidFill>
              <a:cs typeface="Arial" panose="020B0604020202020204" pitchFamily="34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98EFBE3-4B02-7538-A803-3EA44B97E19A}"/>
              </a:ext>
            </a:extLst>
          </p:cNvPr>
          <p:cNvCxnSpPr>
            <a:cxnSpLocks/>
            <a:stCxn id="40" idx="3"/>
          </p:cNvCxnSpPr>
          <p:nvPr/>
        </p:nvCxnSpPr>
        <p:spPr>
          <a:xfrm>
            <a:off x="5655628" y="3679798"/>
            <a:ext cx="714802" cy="0"/>
          </a:xfrm>
          <a:prstGeom prst="straightConnector1">
            <a:avLst/>
          </a:prstGeom>
          <a:ln w="28575">
            <a:solidFill>
              <a:srgbClr val="76D1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C3E9AE6-0B41-7E13-72F6-3090889769D1}"/>
              </a:ext>
            </a:extLst>
          </p:cNvPr>
          <p:cNvCxnSpPr>
            <a:cxnSpLocks/>
            <a:stCxn id="14" idx="1"/>
            <a:endCxn id="7" idx="3"/>
          </p:cNvCxnSpPr>
          <p:nvPr/>
        </p:nvCxnSpPr>
        <p:spPr>
          <a:xfrm flipH="1">
            <a:off x="2156732" y="1548651"/>
            <a:ext cx="1211193" cy="1"/>
          </a:xfrm>
          <a:prstGeom prst="straightConnector1">
            <a:avLst/>
          </a:prstGeom>
          <a:ln w="28575">
            <a:solidFill>
              <a:srgbClr val="76D1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à coins arrondis 4">
            <a:extLst>
              <a:ext uri="{FF2B5EF4-FFF2-40B4-BE49-F238E27FC236}">
                <a16:creationId xmlns:a16="http://schemas.microsoft.com/office/drawing/2014/main" id="{2578162F-1EE3-78F0-A082-5CBF475021FB}"/>
              </a:ext>
            </a:extLst>
          </p:cNvPr>
          <p:cNvSpPr/>
          <p:nvPr/>
        </p:nvSpPr>
        <p:spPr>
          <a:xfrm>
            <a:off x="479695" y="2159551"/>
            <a:ext cx="1919532" cy="9940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79705" indent="-179705">
              <a:buClr>
                <a:srgbClr val="76D1B8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205C"/>
                </a:solidFill>
                <a:cs typeface="Arial" panose="020B0604020202020204" pitchFamily="34" charset="0"/>
              </a:rPr>
              <a:t>Keep the baby warm</a:t>
            </a:r>
            <a:endParaRPr lang="en-US" sz="1000" dirty="0"/>
          </a:p>
          <a:p>
            <a:pPr marL="179705" indent="-179705">
              <a:buClr>
                <a:srgbClr val="76D1B8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205C"/>
                </a:solidFill>
                <a:cs typeface="Arial"/>
              </a:rPr>
              <a:t>Neutral head position</a:t>
            </a:r>
            <a:br>
              <a:rPr lang="en-US" sz="1000" dirty="0">
                <a:cs typeface="Arial" panose="020B0604020202020204" pitchFamily="34" charset="0"/>
              </a:rPr>
            </a:br>
            <a:r>
              <a:rPr lang="en-US" sz="1000" dirty="0">
                <a:solidFill>
                  <a:srgbClr val="00205C"/>
                </a:solidFill>
                <a:cs typeface="Arial"/>
              </a:rPr>
              <a:t>and clear airways</a:t>
            </a:r>
          </a:p>
          <a:p>
            <a:pPr marL="179705" indent="-179705">
              <a:buClr>
                <a:srgbClr val="76D1B8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205C"/>
                </a:solidFill>
                <a:cs typeface="Arial" panose="020B0604020202020204" pitchFamily="34" charset="0"/>
              </a:rPr>
              <a:t>Aspiration only if secretions are visible</a:t>
            </a:r>
          </a:p>
          <a:p>
            <a:pPr marL="179705" indent="-179705">
              <a:buClr>
                <a:srgbClr val="76D1B8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205C"/>
                </a:solidFill>
                <a:cs typeface="Arial" panose="020B0604020202020204" pitchFamily="34" charset="0"/>
              </a:rPr>
              <a:t>Stimulation</a:t>
            </a:r>
            <a:endParaRPr lang="fr-FR" sz="1000" dirty="0">
              <a:solidFill>
                <a:srgbClr val="00205C"/>
              </a:solidFill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F58B93A-56E3-EEC2-1107-4626867F4D21}"/>
              </a:ext>
            </a:extLst>
          </p:cNvPr>
          <p:cNvSpPr txBox="1"/>
          <p:nvPr/>
        </p:nvSpPr>
        <p:spPr>
          <a:xfrm>
            <a:off x="5562543" y="3253395"/>
            <a:ext cx="8632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cs typeface="Arial" panose="020B0604020202020204" pitchFamily="34" charset="0"/>
              </a:rPr>
              <a:t>After 1–3 min from birth</a:t>
            </a:r>
            <a:endParaRPr lang="fr-FR" sz="9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64B1A38-5A7D-B805-41AB-E826238DEC47}"/>
              </a:ext>
            </a:extLst>
          </p:cNvPr>
          <p:cNvCxnSpPr>
            <a:cxnSpLocks/>
            <a:stCxn id="6" idx="2"/>
            <a:endCxn id="5" idx="0"/>
          </p:cNvCxnSpPr>
          <p:nvPr/>
        </p:nvCxnSpPr>
        <p:spPr>
          <a:xfrm>
            <a:off x="7677097" y="1907610"/>
            <a:ext cx="0" cy="252477"/>
          </a:xfrm>
          <a:prstGeom prst="straightConnector1">
            <a:avLst/>
          </a:prstGeom>
          <a:ln w="28575">
            <a:solidFill>
              <a:srgbClr val="76D1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CB50469-5BB0-2501-28D8-E1FEC6AD05C7}"/>
              </a:ext>
            </a:extLst>
          </p:cNvPr>
          <p:cNvCxnSpPr>
            <a:cxnSpLocks/>
          </p:cNvCxnSpPr>
          <p:nvPr/>
        </p:nvCxnSpPr>
        <p:spPr>
          <a:xfrm>
            <a:off x="1429905" y="1907074"/>
            <a:ext cx="0" cy="252477"/>
          </a:xfrm>
          <a:prstGeom prst="straightConnector1">
            <a:avLst/>
          </a:prstGeom>
          <a:ln w="28575">
            <a:solidFill>
              <a:srgbClr val="76D1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Image 52">
            <a:extLst>
              <a:ext uri="{FF2B5EF4-FFF2-40B4-BE49-F238E27FC236}">
                <a16:creationId xmlns:a16="http://schemas.microsoft.com/office/drawing/2014/main" id="{A926CB65-5D83-7DDA-F35D-14E7257B4EBB}"/>
              </a:ext>
            </a:extLst>
          </p:cNvPr>
          <p:cNvPicPr/>
          <p:nvPr/>
        </p:nvPicPr>
        <p:blipFill rotWithShape="1">
          <a:blip r:embed="rId4"/>
          <a:srcRect b="3355"/>
          <a:stretch/>
        </p:blipFill>
        <p:spPr>
          <a:xfrm>
            <a:off x="4257310" y="4375900"/>
            <a:ext cx="1445179" cy="779393"/>
          </a:xfrm>
          <a:prstGeom prst="rect">
            <a:avLst/>
          </a:prstGeom>
        </p:spPr>
      </p:pic>
      <p:grpSp>
        <p:nvGrpSpPr>
          <p:cNvPr id="111" name="Group 110">
            <a:extLst>
              <a:ext uri="{FF2B5EF4-FFF2-40B4-BE49-F238E27FC236}">
                <a16:creationId xmlns:a16="http://schemas.microsoft.com/office/drawing/2014/main" id="{565EABC9-BD9F-96A7-E310-41FAFC0D3376}"/>
              </a:ext>
            </a:extLst>
          </p:cNvPr>
          <p:cNvGrpSpPr/>
          <p:nvPr/>
        </p:nvGrpSpPr>
        <p:grpSpPr>
          <a:xfrm>
            <a:off x="7464101" y="4602177"/>
            <a:ext cx="342017" cy="437043"/>
            <a:chOff x="6586152" y="2565966"/>
            <a:chExt cx="342017" cy="437043"/>
          </a:xfrm>
        </p:grpSpPr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745B4210-349D-2AAF-71A1-A494723EA223}"/>
                </a:ext>
              </a:extLst>
            </p:cNvPr>
            <p:cNvSpPr/>
            <p:nvPr/>
          </p:nvSpPr>
          <p:spPr>
            <a:xfrm>
              <a:off x="6586152" y="2647487"/>
              <a:ext cx="342017" cy="330804"/>
            </a:xfrm>
            <a:prstGeom prst="ellipse">
              <a:avLst/>
            </a:prstGeom>
            <a:solidFill>
              <a:srgbClr val="BE0409">
                <a:alpha val="9398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5EFC9C43-5053-74BD-DF08-75CBAC2D5183}"/>
                </a:ext>
              </a:extLst>
            </p:cNvPr>
            <p:cNvSpPr txBox="1"/>
            <p:nvPr/>
          </p:nvSpPr>
          <p:spPr>
            <a:xfrm>
              <a:off x="6624417" y="2565966"/>
              <a:ext cx="170442" cy="4370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92075" lvl="3" indent="0" algn="ctr">
                <a:lnSpc>
                  <a:spcPct val="120000"/>
                </a:lnSpc>
                <a:spcBef>
                  <a:spcPts val="600"/>
                </a:spcBef>
                <a:buClr>
                  <a:srgbClr val="59C6D0"/>
                </a:buClr>
                <a:buNone/>
              </a:pPr>
              <a:r>
                <a:rPr lang="en" sz="2000" b="1" dirty="0">
                  <a:solidFill>
                    <a:schemeClr val="bg1"/>
                  </a:solidFill>
                  <a:cs typeface="Arial"/>
                </a:rPr>
                <a:t>!</a:t>
              </a:r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F4E4F10F-B435-339E-69F1-2E72D083152E}"/>
              </a:ext>
            </a:extLst>
          </p:cNvPr>
          <p:cNvSpPr txBox="1"/>
          <p:nvPr/>
        </p:nvSpPr>
        <p:spPr>
          <a:xfrm>
            <a:off x="6315109" y="4168552"/>
            <a:ext cx="1134547" cy="349702"/>
          </a:xfrm>
          <a:prstGeom prst="rect">
            <a:avLst/>
          </a:prstGeom>
          <a:solidFill>
            <a:schemeClr val="tx1"/>
          </a:solidFill>
        </p:spPr>
        <p:txBody>
          <a:bodyPr wrap="square" tIns="36000" bIns="36000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cs typeface="Arial" panose="020B0604020202020204" pitchFamily="34" charset="0"/>
              </a:rPr>
              <a:t>Hand over the baby to the mother</a:t>
            </a:r>
            <a:endParaRPr lang="fr-FR" sz="900" dirty="0"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FA4CFAF-56F3-3E10-FD04-D550B7845DF8}"/>
              </a:ext>
            </a:extLst>
          </p:cNvPr>
          <p:cNvGrpSpPr/>
          <p:nvPr/>
        </p:nvGrpSpPr>
        <p:grpSpPr>
          <a:xfrm>
            <a:off x="7459369" y="3256497"/>
            <a:ext cx="342017" cy="330804"/>
            <a:chOff x="6925368" y="3214196"/>
            <a:chExt cx="342017" cy="33080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CB1FFB7-21B6-5309-1E8E-509E7B3B30B5}"/>
                </a:ext>
              </a:extLst>
            </p:cNvPr>
            <p:cNvSpPr/>
            <p:nvPr/>
          </p:nvSpPr>
          <p:spPr>
            <a:xfrm>
              <a:off x="6925368" y="3214196"/>
              <a:ext cx="342017" cy="330804"/>
            </a:xfrm>
            <a:prstGeom prst="ellipse">
              <a:avLst/>
            </a:prstGeom>
            <a:solidFill>
              <a:srgbClr val="76D1B8">
                <a:alpha val="9398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BEAB95C-3EBE-3A76-BDB7-E4E25C5A70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050542" y="3275523"/>
              <a:ext cx="89781" cy="197518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C66D5AD-0221-D3F3-2DEB-DDF974659E2E}"/>
              </a:ext>
            </a:extLst>
          </p:cNvPr>
          <p:cNvGrpSpPr/>
          <p:nvPr/>
        </p:nvGrpSpPr>
        <p:grpSpPr>
          <a:xfrm>
            <a:off x="6513168" y="1583030"/>
            <a:ext cx="2232529" cy="1664036"/>
            <a:chOff x="5530980" y="3533005"/>
            <a:chExt cx="2924448" cy="18431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F9F15EB7-83F6-E799-EC61-E7E7F5AB37F1}"/>
                </a:ext>
              </a:extLst>
            </p:cNvPr>
            <p:cNvSpPr/>
            <p:nvPr/>
          </p:nvSpPr>
          <p:spPr>
            <a:xfrm>
              <a:off x="5530980" y="3533005"/>
              <a:ext cx="2924448" cy="1566804"/>
            </a:xfrm>
            <a:prstGeom prst="roundRect">
              <a:avLst/>
            </a:prstGeom>
            <a:solidFill>
              <a:srgbClr val="76D1B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riangle 21">
              <a:extLst>
                <a:ext uri="{FF2B5EF4-FFF2-40B4-BE49-F238E27FC236}">
                  <a16:creationId xmlns:a16="http://schemas.microsoft.com/office/drawing/2014/main" id="{E3E813CA-574B-58F2-2511-2B24F4D98CE7}"/>
                </a:ext>
              </a:extLst>
            </p:cNvPr>
            <p:cNvSpPr/>
            <p:nvPr/>
          </p:nvSpPr>
          <p:spPr>
            <a:xfrm rot="10800000">
              <a:off x="6768543" y="5095478"/>
              <a:ext cx="449324" cy="280656"/>
            </a:xfrm>
            <a:prstGeom prst="triangle">
              <a:avLst/>
            </a:prstGeom>
            <a:solidFill>
              <a:srgbClr val="76D1B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EDBCA6A-13A4-8AEE-AE4A-98F4E68B8B12}"/>
                </a:ext>
              </a:extLst>
            </p:cNvPr>
            <p:cNvSpPr txBox="1"/>
            <p:nvPr/>
          </p:nvSpPr>
          <p:spPr>
            <a:xfrm>
              <a:off x="5573490" y="3753919"/>
              <a:ext cx="2873890" cy="11249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Clr>
                  <a:srgbClr val="E05972"/>
                </a:buClr>
              </a:pPr>
              <a:r>
                <a:rPr lang="en-US" sz="1500" dirty="0">
                  <a:solidFill>
                    <a:schemeClr val="bg1"/>
                  </a:solidFill>
                  <a:cs typeface="Arial"/>
                </a:rPr>
                <a:t>If resuscitation is necessary and impossible near the mother, cutting the cord can be done </a:t>
              </a:r>
              <a:endParaRPr lang="fr-FR" sz="1500" dirty="0">
                <a:solidFill>
                  <a:schemeClr val="bg1"/>
                </a:solidFill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617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AEAB0-2DE2-C041-A194-3033CBAACC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" sz="3300" dirty="0"/>
              <a:t>Resuscitation of newborn </a:t>
            </a:r>
            <a:endParaRPr lang="en-US" sz="3300" dirty="0"/>
          </a:p>
        </p:txBody>
      </p:sp>
      <p:pic>
        <p:nvPicPr>
          <p:cNvPr id="5" name="Image 5">
            <a:extLst>
              <a:ext uri="{FF2B5EF4-FFF2-40B4-BE49-F238E27FC236}">
                <a16:creationId xmlns:a16="http://schemas.microsoft.com/office/drawing/2014/main" id="{8F4764A1-B0DD-81A7-B5C5-4C595DC4DB1F}"/>
              </a:ext>
            </a:extLst>
          </p:cNvPr>
          <p:cNvPicPr/>
          <p:nvPr/>
        </p:nvPicPr>
        <p:blipFill rotWithShape="1">
          <a:blip r:embed="rId3"/>
          <a:srcRect l="2966" t="11224" r="7271" b="-1"/>
          <a:stretch/>
        </p:blipFill>
        <p:spPr>
          <a:xfrm>
            <a:off x="7013289" y="2160087"/>
            <a:ext cx="1327615" cy="844738"/>
          </a:xfrm>
          <a:prstGeom prst="rect">
            <a:avLst/>
          </a:prstGeom>
        </p:spPr>
      </p:pic>
      <p:pic>
        <p:nvPicPr>
          <p:cNvPr id="6" name="Image 52">
            <a:extLst>
              <a:ext uri="{FF2B5EF4-FFF2-40B4-BE49-F238E27FC236}">
                <a16:creationId xmlns:a16="http://schemas.microsoft.com/office/drawing/2014/main" id="{95D266E6-65B9-A62C-2E7C-7AE17A5DCE27}"/>
              </a:ext>
            </a:extLst>
          </p:cNvPr>
          <p:cNvPicPr/>
          <p:nvPr/>
        </p:nvPicPr>
        <p:blipFill rotWithShape="1">
          <a:blip r:embed="rId4"/>
          <a:srcRect b="3355"/>
          <a:stretch/>
        </p:blipFill>
        <p:spPr>
          <a:xfrm>
            <a:off x="7013289" y="1191620"/>
            <a:ext cx="1327615" cy="715990"/>
          </a:xfrm>
          <a:prstGeom prst="rect">
            <a:avLst/>
          </a:prstGeom>
        </p:spPr>
      </p:pic>
      <p:pic>
        <p:nvPicPr>
          <p:cNvPr id="7" name="Image 57">
            <a:extLst>
              <a:ext uri="{FF2B5EF4-FFF2-40B4-BE49-F238E27FC236}">
                <a16:creationId xmlns:a16="http://schemas.microsoft.com/office/drawing/2014/main" id="{EE31B2D8-5125-52F9-5A12-ED16C083A30F}"/>
              </a:ext>
            </a:extLst>
          </p:cNvPr>
          <p:cNvPicPr/>
          <p:nvPr/>
        </p:nvPicPr>
        <p:blipFill rotWithShape="1">
          <a:blip r:embed="rId5"/>
          <a:srcRect t="11409" b="3205"/>
          <a:stretch/>
        </p:blipFill>
        <p:spPr>
          <a:xfrm>
            <a:off x="760028" y="1188641"/>
            <a:ext cx="1396704" cy="720021"/>
          </a:xfrm>
          <a:prstGeom prst="rect">
            <a:avLst/>
          </a:prstGeom>
        </p:spPr>
      </p:pic>
      <p:pic>
        <p:nvPicPr>
          <p:cNvPr id="8" name="Image 80">
            <a:extLst>
              <a:ext uri="{FF2B5EF4-FFF2-40B4-BE49-F238E27FC236}">
                <a16:creationId xmlns:a16="http://schemas.microsoft.com/office/drawing/2014/main" id="{EC3F55DE-4298-A80E-938D-5474A02AB8B2}"/>
              </a:ext>
            </a:extLst>
          </p:cNvPr>
          <p:cNvPicPr/>
          <p:nvPr/>
        </p:nvPicPr>
        <p:blipFill rotWithShape="1">
          <a:blip r:embed="rId6"/>
          <a:srcRect l="1204" t="2573" r="51870" b="2830"/>
          <a:stretch/>
        </p:blipFill>
        <p:spPr>
          <a:xfrm>
            <a:off x="356901" y="4256492"/>
            <a:ext cx="900774" cy="994064"/>
          </a:xfrm>
          <a:prstGeom prst="rect">
            <a:avLst/>
          </a:prstGeom>
        </p:spPr>
      </p:pic>
      <p:pic>
        <p:nvPicPr>
          <p:cNvPr id="9" name="Image 89">
            <a:extLst>
              <a:ext uri="{FF2B5EF4-FFF2-40B4-BE49-F238E27FC236}">
                <a16:creationId xmlns:a16="http://schemas.microsoft.com/office/drawing/2014/main" id="{56A63BF4-2874-DF9B-C0A4-617E43AA00F2}"/>
              </a:ext>
            </a:extLst>
          </p:cNvPr>
          <p:cNvPicPr/>
          <p:nvPr/>
        </p:nvPicPr>
        <p:blipFill rotWithShape="1">
          <a:blip r:embed="rId6"/>
          <a:srcRect l="52662" t="2219" r="273" b="2284"/>
          <a:stretch/>
        </p:blipFill>
        <p:spPr>
          <a:xfrm>
            <a:off x="1583646" y="4256492"/>
            <a:ext cx="943855" cy="994064"/>
          </a:xfrm>
          <a:prstGeom prst="rect">
            <a:avLst/>
          </a:prstGeom>
        </p:spPr>
      </p:pic>
      <p:pic>
        <p:nvPicPr>
          <p:cNvPr id="10" name="Image 91">
            <a:extLst>
              <a:ext uri="{FF2B5EF4-FFF2-40B4-BE49-F238E27FC236}">
                <a16:creationId xmlns:a16="http://schemas.microsoft.com/office/drawing/2014/main" id="{4BD9BA13-2901-6964-1BB0-E5DEB8E0117B}"/>
              </a:ext>
            </a:extLst>
          </p:cNvPr>
          <p:cNvPicPr/>
          <p:nvPr/>
        </p:nvPicPr>
        <p:blipFill rotWithShape="1">
          <a:blip r:embed="rId7"/>
          <a:srcRect l="1615" t="1314" r="1557" b="2047"/>
          <a:stretch/>
        </p:blipFill>
        <p:spPr>
          <a:xfrm>
            <a:off x="2880011" y="4259803"/>
            <a:ext cx="1024789" cy="990749"/>
          </a:xfrm>
          <a:prstGeom prst="rect">
            <a:avLst/>
          </a:prstGeom>
        </p:spPr>
      </p:pic>
      <p:pic>
        <p:nvPicPr>
          <p:cNvPr id="12" name="Image 101">
            <a:extLst>
              <a:ext uri="{FF2B5EF4-FFF2-40B4-BE49-F238E27FC236}">
                <a16:creationId xmlns:a16="http://schemas.microsoft.com/office/drawing/2014/main" id="{169126FC-C2B3-0885-7C14-58A8FF3075CE}"/>
              </a:ext>
            </a:extLst>
          </p:cNvPr>
          <p:cNvPicPr/>
          <p:nvPr/>
        </p:nvPicPr>
        <p:blipFill rotWithShape="1">
          <a:blip r:embed="rId8"/>
          <a:srcRect l="4495" t="3077" r="4054" b="12499"/>
          <a:stretch/>
        </p:blipFill>
        <p:spPr>
          <a:xfrm>
            <a:off x="6383424" y="3266743"/>
            <a:ext cx="997919" cy="844738"/>
          </a:xfrm>
          <a:prstGeom prst="rect">
            <a:avLst/>
          </a:prstGeom>
        </p:spPr>
      </p:pic>
      <p:pic>
        <p:nvPicPr>
          <p:cNvPr id="13" name="Image 104">
            <a:extLst>
              <a:ext uri="{FF2B5EF4-FFF2-40B4-BE49-F238E27FC236}">
                <a16:creationId xmlns:a16="http://schemas.microsoft.com/office/drawing/2014/main" id="{2B34EA43-780D-6DF0-D21D-AF4013A9B389}"/>
              </a:ext>
            </a:extLst>
          </p:cNvPr>
          <p:cNvPicPr/>
          <p:nvPr/>
        </p:nvPicPr>
        <p:blipFill rotWithShape="1">
          <a:blip r:embed="rId9"/>
          <a:srcRect l="7495" t="4596" r="21159"/>
          <a:stretch/>
        </p:blipFill>
        <p:spPr>
          <a:xfrm>
            <a:off x="6383423" y="4692651"/>
            <a:ext cx="997920" cy="779401"/>
          </a:xfrm>
          <a:prstGeom prst="rect">
            <a:avLst/>
          </a:prstGeom>
        </p:spPr>
      </p:pic>
      <p:sp>
        <p:nvSpPr>
          <p:cNvPr id="14" name="Rectangle à coins arrondis 4">
            <a:extLst>
              <a:ext uri="{FF2B5EF4-FFF2-40B4-BE49-F238E27FC236}">
                <a16:creationId xmlns:a16="http://schemas.microsoft.com/office/drawing/2014/main" id="{B9AC6DE9-387E-0394-4D21-F639D645BA89}"/>
              </a:ext>
            </a:extLst>
          </p:cNvPr>
          <p:cNvSpPr/>
          <p:nvPr/>
        </p:nvSpPr>
        <p:spPr>
          <a:xfrm>
            <a:off x="3367925" y="1158952"/>
            <a:ext cx="2431547" cy="779398"/>
          </a:xfrm>
          <a:prstGeom prst="roundRect">
            <a:avLst/>
          </a:prstGeom>
          <a:solidFill>
            <a:srgbClr val="76D1B8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rtl="0"/>
            <a:r>
              <a:rPr lang="en" sz="1600" b="1" noProof="0" dirty="0">
                <a:solidFill>
                  <a:schemeClr val="bg1"/>
                </a:solidFill>
                <a:cs typeface="Arial"/>
              </a:rPr>
              <a:t>Immediately after birth</a:t>
            </a:r>
          </a:p>
          <a:p>
            <a:pPr algn="ctr"/>
            <a:r>
              <a:rPr lang="en-US" sz="1200" dirty="0">
                <a:solidFill>
                  <a:srgbClr val="00205C"/>
                </a:solidFill>
                <a:cs typeface="Arial" panose="020B0604020202020204" pitchFamily="34" charset="0"/>
              </a:rPr>
              <a:t>Dry the baby with a clean cloth and  keep warm</a:t>
            </a:r>
          </a:p>
        </p:txBody>
      </p:sp>
      <p:sp>
        <p:nvSpPr>
          <p:cNvPr id="15" name="Rectangle à coins arrondis 4">
            <a:extLst>
              <a:ext uri="{FF2B5EF4-FFF2-40B4-BE49-F238E27FC236}">
                <a16:creationId xmlns:a16="http://schemas.microsoft.com/office/drawing/2014/main" id="{F292D78F-C8BA-AB0F-223B-17DDAA8927A6}"/>
              </a:ext>
            </a:extLst>
          </p:cNvPr>
          <p:cNvSpPr/>
          <p:nvPr/>
        </p:nvSpPr>
        <p:spPr>
          <a:xfrm>
            <a:off x="637793" y="3441659"/>
            <a:ext cx="1603336" cy="476896"/>
          </a:xfrm>
          <a:prstGeom prst="roundRect">
            <a:avLst/>
          </a:prstGeom>
          <a:solidFill>
            <a:srgbClr val="76D1B8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rtl="0"/>
            <a:r>
              <a:rPr lang="en-GB" sz="1400" b="1" dirty="0">
                <a:solidFill>
                  <a:schemeClr val="bg1"/>
                </a:solidFill>
                <a:cs typeface="Arial"/>
              </a:rPr>
              <a:t>Observe breathing</a:t>
            </a:r>
            <a:endParaRPr lang="en-US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FCC7A82-3AA7-C29F-B5E8-24D966BFCBDB}"/>
              </a:ext>
            </a:extLst>
          </p:cNvPr>
          <p:cNvGrpSpPr/>
          <p:nvPr/>
        </p:nvGrpSpPr>
        <p:grpSpPr>
          <a:xfrm>
            <a:off x="814735" y="3921534"/>
            <a:ext cx="1249452" cy="321853"/>
            <a:chOff x="755206" y="3528695"/>
            <a:chExt cx="2879180" cy="360000"/>
          </a:xfrm>
        </p:grpSpPr>
        <p:cxnSp>
          <p:nvCxnSpPr>
            <p:cNvPr id="16" name="Elbow Connector 15">
              <a:extLst>
                <a:ext uri="{FF2B5EF4-FFF2-40B4-BE49-F238E27FC236}">
                  <a16:creationId xmlns:a16="http://schemas.microsoft.com/office/drawing/2014/main" id="{1A8C588E-D854-389E-7326-F8EE316BB30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295206" y="2988695"/>
              <a:ext cx="360000" cy="1440000"/>
            </a:xfrm>
            <a:prstGeom prst="bentConnector3">
              <a:avLst>
                <a:gd name="adj1" fmla="val 34760"/>
              </a:avLst>
            </a:prstGeom>
            <a:ln w="25400">
              <a:solidFill>
                <a:srgbClr val="76D1B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16">
              <a:extLst>
                <a:ext uri="{FF2B5EF4-FFF2-40B4-BE49-F238E27FC236}">
                  <a16:creationId xmlns:a16="http://schemas.microsoft.com/office/drawing/2014/main" id="{7861E83B-6323-B6B7-0DB2-BE724FDD6FE6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770386" y="3024695"/>
              <a:ext cx="288000" cy="1440000"/>
            </a:xfrm>
            <a:prstGeom prst="bentConnector3">
              <a:avLst>
                <a:gd name="adj1" fmla="val 18477"/>
              </a:avLst>
            </a:prstGeom>
            <a:ln w="25400">
              <a:solidFill>
                <a:srgbClr val="76D1B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246120D-5926-8499-429B-974E83346F6F}"/>
              </a:ext>
            </a:extLst>
          </p:cNvPr>
          <p:cNvCxnSpPr>
            <a:cxnSpLocks/>
          </p:cNvCxnSpPr>
          <p:nvPr/>
        </p:nvCxnSpPr>
        <p:spPr>
          <a:xfrm>
            <a:off x="5789969" y="1538384"/>
            <a:ext cx="1211193" cy="0"/>
          </a:xfrm>
          <a:prstGeom prst="straightConnector1">
            <a:avLst/>
          </a:prstGeom>
          <a:ln w="28575">
            <a:solidFill>
              <a:srgbClr val="76D1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0AEFECA-8DFC-03B1-E721-811EC095AC2B}"/>
              </a:ext>
            </a:extLst>
          </p:cNvPr>
          <p:cNvCxnSpPr>
            <a:cxnSpLocks/>
            <a:stCxn id="25" idx="2"/>
          </p:cNvCxnSpPr>
          <p:nvPr/>
        </p:nvCxnSpPr>
        <p:spPr>
          <a:xfrm>
            <a:off x="1439461" y="3153615"/>
            <a:ext cx="2204" cy="299836"/>
          </a:xfrm>
          <a:prstGeom prst="straightConnector1">
            <a:avLst/>
          </a:prstGeom>
          <a:ln w="28575">
            <a:solidFill>
              <a:srgbClr val="76D1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2D5F0BD-53BC-B281-7DE2-616BE63B7283}"/>
              </a:ext>
            </a:extLst>
          </p:cNvPr>
          <p:cNvCxnSpPr>
            <a:cxnSpLocks/>
          </p:cNvCxnSpPr>
          <p:nvPr/>
        </p:nvCxnSpPr>
        <p:spPr>
          <a:xfrm>
            <a:off x="2527501" y="4753524"/>
            <a:ext cx="354124" cy="0"/>
          </a:xfrm>
          <a:prstGeom prst="straightConnector1">
            <a:avLst/>
          </a:prstGeom>
          <a:ln w="28575">
            <a:solidFill>
              <a:srgbClr val="76D1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8D25A4A-5CF5-63E2-0AA7-7497F8AD9ACE}"/>
              </a:ext>
            </a:extLst>
          </p:cNvPr>
          <p:cNvCxnSpPr>
            <a:cxnSpLocks/>
          </p:cNvCxnSpPr>
          <p:nvPr/>
        </p:nvCxnSpPr>
        <p:spPr>
          <a:xfrm>
            <a:off x="3904800" y="4753524"/>
            <a:ext cx="354124" cy="0"/>
          </a:xfrm>
          <a:prstGeom prst="straightConnector1">
            <a:avLst/>
          </a:prstGeom>
          <a:ln w="28575">
            <a:solidFill>
              <a:srgbClr val="76D1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344FFB1-01CD-ACEF-E50D-862750A5C814}"/>
              </a:ext>
            </a:extLst>
          </p:cNvPr>
          <p:cNvCxnSpPr>
            <a:cxnSpLocks/>
            <a:endCxn id="40" idx="2"/>
          </p:cNvCxnSpPr>
          <p:nvPr/>
        </p:nvCxnSpPr>
        <p:spPr>
          <a:xfrm flipV="1">
            <a:off x="4957276" y="3921535"/>
            <a:ext cx="0" cy="454366"/>
          </a:xfrm>
          <a:prstGeom prst="straightConnector1">
            <a:avLst/>
          </a:prstGeom>
          <a:ln w="28575">
            <a:solidFill>
              <a:srgbClr val="76D1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6BF2FEF-3EBE-A24C-D140-9B4730D7DD4A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 flipH="1">
            <a:off x="6882383" y="4111481"/>
            <a:ext cx="1" cy="581170"/>
          </a:xfrm>
          <a:prstGeom prst="straightConnector1">
            <a:avLst/>
          </a:prstGeom>
          <a:ln w="28575">
            <a:solidFill>
              <a:srgbClr val="76D1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à coins arrondis 92">
            <a:extLst>
              <a:ext uri="{FF2B5EF4-FFF2-40B4-BE49-F238E27FC236}">
                <a16:creationId xmlns:a16="http://schemas.microsoft.com/office/drawing/2014/main" id="{ED29F405-1418-E830-0B70-31C3828A6225}"/>
              </a:ext>
            </a:extLst>
          </p:cNvPr>
          <p:cNvSpPr/>
          <p:nvPr/>
        </p:nvSpPr>
        <p:spPr>
          <a:xfrm>
            <a:off x="2720890" y="2918677"/>
            <a:ext cx="959618" cy="4768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76D1B8"/>
                </a:solidFill>
                <a:cs typeface="Arial" panose="020B0604020202020204" pitchFamily="34" charset="0"/>
              </a:rPr>
              <a:t>Golden minute</a:t>
            </a:r>
          </a:p>
        </p:txBody>
      </p:sp>
      <p:sp>
        <p:nvSpPr>
          <p:cNvPr id="40" name="Rectangle à coins arrondis 4">
            <a:extLst>
              <a:ext uri="{FF2B5EF4-FFF2-40B4-BE49-F238E27FC236}">
                <a16:creationId xmlns:a16="http://schemas.microsoft.com/office/drawing/2014/main" id="{7F2C537E-E07E-B400-6C51-594FC43D1E29}"/>
              </a:ext>
            </a:extLst>
          </p:cNvPr>
          <p:cNvSpPr/>
          <p:nvPr/>
        </p:nvSpPr>
        <p:spPr>
          <a:xfrm>
            <a:off x="4258924" y="3438061"/>
            <a:ext cx="1396704" cy="4834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205C"/>
                </a:solidFill>
                <a:cs typeface="Arial" panose="020B0604020202020204" pitchFamily="34" charset="0"/>
              </a:rPr>
              <a:t>Check breathing, keep baby warm</a:t>
            </a:r>
            <a:endParaRPr lang="fr-FR" sz="1200" dirty="0">
              <a:solidFill>
                <a:srgbClr val="00205C"/>
              </a:solidFill>
              <a:cs typeface="Arial" panose="020B0604020202020204" pitchFamily="34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98EFBE3-4B02-7538-A803-3EA44B97E19A}"/>
              </a:ext>
            </a:extLst>
          </p:cNvPr>
          <p:cNvCxnSpPr>
            <a:cxnSpLocks/>
            <a:stCxn id="40" idx="3"/>
          </p:cNvCxnSpPr>
          <p:nvPr/>
        </p:nvCxnSpPr>
        <p:spPr>
          <a:xfrm>
            <a:off x="5655628" y="3679798"/>
            <a:ext cx="714802" cy="0"/>
          </a:xfrm>
          <a:prstGeom prst="straightConnector1">
            <a:avLst/>
          </a:prstGeom>
          <a:ln w="28575">
            <a:solidFill>
              <a:srgbClr val="76D1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C3E9AE6-0B41-7E13-72F6-3090889769D1}"/>
              </a:ext>
            </a:extLst>
          </p:cNvPr>
          <p:cNvCxnSpPr>
            <a:cxnSpLocks/>
            <a:stCxn id="14" idx="1"/>
            <a:endCxn id="7" idx="3"/>
          </p:cNvCxnSpPr>
          <p:nvPr/>
        </p:nvCxnSpPr>
        <p:spPr>
          <a:xfrm flipH="1">
            <a:off x="2156732" y="1548651"/>
            <a:ext cx="1211193" cy="1"/>
          </a:xfrm>
          <a:prstGeom prst="straightConnector1">
            <a:avLst/>
          </a:prstGeom>
          <a:ln w="28575">
            <a:solidFill>
              <a:srgbClr val="76D1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à coins arrondis 4">
            <a:extLst>
              <a:ext uri="{FF2B5EF4-FFF2-40B4-BE49-F238E27FC236}">
                <a16:creationId xmlns:a16="http://schemas.microsoft.com/office/drawing/2014/main" id="{2578162F-1EE3-78F0-A082-5CBF475021FB}"/>
              </a:ext>
            </a:extLst>
          </p:cNvPr>
          <p:cNvSpPr/>
          <p:nvPr/>
        </p:nvSpPr>
        <p:spPr>
          <a:xfrm>
            <a:off x="479695" y="2159551"/>
            <a:ext cx="1919532" cy="9940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79705" indent="-179705">
              <a:buClr>
                <a:srgbClr val="76D1B8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205C"/>
                </a:solidFill>
                <a:cs typeface="Arial" panose="020B0604020202020204" pitchFamily="34" charset="0"/>
              </a:rPr>
              <a:t>Keep the baby warm</a:t>
            </a:r>
            <a:endParaRPr lang="en-US" sz="1000" dirty="0"/>
          </a:p>
          <a:p>
            <a:pPr marL="179705" indent="-179705">
              <a:buClr>
                <a:srgbClr val="76D1B8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205C"/>
                </a:solidFill>
                <a:cs typeface="Arial"/>
              </a:rPr>
              <a:t>Neutral head position</a:t>
            </a:r>
            <a:br>
              <a:rPr lang="en-US" sz="1000" dirty="0">
                <a:cs typeface="Arial" panose="020B0604020202020204" pitchFamily="34" charset="0"/>
              </a:rPr>
            </a:br>
            <a:r>
              <a:rPr lang="en-US" sz="1000" dirty="0">
                <a:solidFill>
                  <a:srgbClr val="00205C"/>
                </a:solidFill>
                <a:cs typeface="Arial"/>
              </a:rPr>
              <a:t>and clear airways</a:t>
            </a:r>
          </a:p>
          <a:p>
            <a:pPr marL="179705" indent="-179705">
              <a:buClr>
                <a:srgbClr val="76D1B8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205C"/>
                </a:solidFill>
                <a:cs typeface="Arial" panose="020B0604020202020204" pitchFamily="34" charset="0"/>
              </a:rPr>
              <a:t>Aspiration only if secretions are visible</a:t>
            </a:r>
          </a:p>
          <a:p>
            <a:pPr marL="179705" indent="-179705">
              <a:buClr>
                <a:srgbClr val="76D1B8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205C"/>
                </a:solidFill>
                <a:cs typeface="Arial" panose="020B0604020202020204" pitchFamily="34" charset="0"/>
              </a:rPr>
              <a:t>Stimulation</a:t>
            </a:r>
            <a:endParaRPr lang="fr-FR" sz="1000" dirty="0">
              <a:solidFill>
                <a:srgbClr val="00205C"/>
              </a:solidFill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F58B93A-56E3-EEC2-1107-4626867F4D21}"/>
              </a:ext>
            </a:extLst>
          </p:cNvPr>
          <p:cNvSpPr txBox="1"/>
          <p:nvPr/>
        </p:nvSpPr>
        <p:spPr>
          <a:xfrm>
            <a:off x="5562543" y="3253395"/>
            <a:ext cx="8632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cs typeface="Arial" panose="020B0604020202020204" pitchFamily="34" charset="0"/>
              </a:rPr>
              <a:t>After 1–3 min from birth</a:t>
            </a:r>
            <a:endParaRPr lang="fr-FR" sz="9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64B1A38-5A7D-B805-41AB-E826238DEC47}"/>
              </a:ext>
            </a:extLst>
          </p:cNvPr>
          <p:cNvCxnSpPr>
            <a:cxnSpLocks/>
            <a:stCxn id="6" idx="2"/>
            <a:endCxn id="5" idx="0"/>
          </p:cNvCxnSpPr>
          <p:nvPr/>
        </p:nvCxnSpPr>
        <p:spPr>
          <a:xfrm>
            <a:off x="7677097" y="1907610"/>
            <a:ext cx="0" cy="252477"/>
          </a:xfrm>
          <a:prstGeom prst="straightConnector1">
            <a:avLst/>
          </a:prstGeom>
          <a:ln w="28575">
            <a:solidFill>
              <a:srgbClr val="76D1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CB50469-5BB0-2501-28D8-E1FEC6AD05C7}"/>
              </a:ext>
            </a:extLst>
          </p:cNvPr>
          <p:cNvCxnSpPr>
            <a:cxnSpLocks/>
          </p:cNvCxnSpPr>
          <p:nvPr/>
        </p:nvCxnSpPr>
        <p:spPr>
          <a:xfrm>
            <a:off x="1429905" y="1907074"/>
            <a:ext cx="0" cy="252477"/>
          </a:xfrm>
          <a:prstGeom prst="straightConnector1">
            <a:avLst/>
          </a:prstGeom>
          <a:ln w="28575">
            <a:solidFill>
              <a:srgbClr val="76D1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Image 52">
            <a:extLst>
              <a:ext uri="{FF2B5EF4-FFF2-40B4-BE49-F238E27FC236}">
                <a16:creationId xmlns:a16="http://schemas.microsoft.com/office/drawing/2014/main" id="{A926CB65-5D83-7DDA-F35D-14E7257B4EBB}"/>
              </a:ext>
            </a:extLst>
          </p:cNvPr>
          <p:cNvPicPr/>
          <p:nvPr/>
        </p:nvPicPr>
        <p:blipFill rotWithShape="1">
          <a:blip r:embed="rId4"/>
          <a:srcRect b="3355"/>
          <a:stretch/>
        </p:blipFill>
        <p:spPr>
          <a:xfrm>
            <a:off x="4257310" y="4375900"/>
            <a:ext cx="1445179" cy="779393"/>
          </a:xfrm>
          <a:prstGeom prst="rect">
            <a:avLst/>
          </a:prstGeom>
        </p:spPr>
      </p:pic>
      <p:grpSp>
        <p:nvGrpSpPr>
          <p:cNvPr id="111" name="Group 110">
            <a:extLst>
              <a:ext uri="{FF2B5EF4-FFF2-40B4-BE49-F238E27FC236}">
                <a16:creationId xmlns:a16="http://schemas.microsoft.com/office/drawing/2014/main" id="{565EABC9-BD9F-96A7-E310-41FAFC0D3376}"/>
              </a:ext>
            </a:extLst>
          </p:cNvPr>
          <p:cNvGrpSpPr/>
          <p:nvPr/>
        </p:nvGrpSpPr>
        <p:grpSpPr>
          <a:xfrm>
            <a:off x="7464101" y="4602177"/>
            <a:ext cx="342017" cy="437043"/>
            <a:chOff x="6586152" y="2565966"/>
            <a:chExt cx="342017" cy="437043"/>
          </a:xfrm>
        </p:grpSpPr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745B4210-349D-2AAF-71A1-A494723EA223}"/>
                </a:ext>
              </a:extLst>
            </p:cNvPr>
            <p:cNvSpPr/>
            <p:nvPr/>
          </p:nvSpPr>
          <p:spPr>
            <a:xfrm>
              <a:off x="6586152" y="2647487"/>
              <a:ext cx="342017" cy="330804"/>
            </a:xfrm>
            <a:prstGeom prst="ellipse">
              <a:avLst/>
            </a:prstGeom>
            <a:solidFill>
              <a:srgbClr val="BE0409">
                <a:alpha val="9398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5EFC9C43-5053-74BD-DF08-75CBAC2D5183}"/>
                </a:ext>
              </a:extLst>
            </p:cNvPr>
            <p:cNvSpPr txBox="1"/>
            <p:nvPr/>
          </p:nvSpPr>
          <p:spPr>
            <a:xfrm>
              <a:off x="6624417" y="2565966"/>
              <a:ext cx="170442" cy="4370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92075" lvl="3" indent="0" algn="ctr">
                <a:lnSpc>
                  <a:spcPct val="120000"/>
                </a:lnSpc>
                <a:spcBef>
                  <a:spcPts val="600"/>
                </a:spcBef>
                <a:buClr>
                  <a:srgbClr val="59C6D0"/>
                </a:buClr>
                <a:buNone/>
              </a:pPr>
              <a:r>
                <a:rPr lang="en" sz="2000" b="1" dirty="0">
                  <a:solidFill>
                    <a:schemeClr val="bg1"/>
                  </a:solidFill>
                  <a:cs typeface="Arial"/>
                </a:rPr>
                <a:t>!</a:t>
              </a:r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F4E4F10F-B435-339E-69F1-2E72D083152E}"/>
              </a:ext>
            </a:extLst>
          </p:cNvPr>
          <p:cNvSpPr txBox="1"/>
          <p:nvPr/>
        </p:nvSpPr>
        <p:spPr>
          <a:xfrm>
            <a:off x="6315109" y="4168552"/>
            <a:ext cx="1134547" cy="349702"/>
          </a:xfrm>
          <a:prstGeom prst="rect">
            <a:avLst/>
          </a:prstGeom>
          <a:solidFill>
            <a:schemeClr val="tx1"/>
          </a:solidFill>
        </p:spPr>
        <p:txBody>
          <a:bodyPr wrap="square" tIns="36000" bIns="36000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cs typeface="Arial" panose="020B0604020202020204" pitchFamily="34" charset="0"/>
              </a:rPr>
              <a:t>Hand over the baby to the mother</a:t>
            </a:r>
            <a:endParaRPr lang="fr-FR" sz="900" dirty="0"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FA4CFAF-56F3-3E10-FD04-D550B7845DF8}"/>
              </a:ext>
            </a:extLst>
          </p:cNvPr>
          <p:cNvGrpSpPr/>
          <p:nvPr/>
        </p:nvGrpSpPr>
        <p:grpSpPr>
          <a:xfrm>
            <a:off x="7459369" y="3256497"/>
            <a:ext cx="342017" cy="330804"/>
            <a:chOff x="6925368" y="3214196"/>
            <a:chExt cx="342017" cy="33080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CB1FFB7-21B6-5309-1E8E-509E7B3B30B5}"/>
                </a:ext>
              </a:extLst>
            </p:cNvPr>
            <p:cNvSpPr/>
            <p:nvPr/>
          </p:nvSpPr>
          <p:spPr>
            <a:xfrm>
              <a:off x="6925368" y="3214196"/>
              <a:ext cx="342017" cy="330804"/>
            </a:xfrm>
            <a:prstGeom prst="ellipse">
              <a:avLst/>
            </a:prstGeom>
            <a:solidFill>
              <a:srgbClr val="76D1B8">
                <a:alpha val="9398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BEAB95C-3EBE-3A76-BDB7-E4E25C5A70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050542" y="3275523"/>
              <a:ext cx="89781" cy="197518"/>
            </a:xfrm>
            <a:prstGeom prst="rect">
              <a:avLst/>
            </a:prstGeom>
          </p:spPr>
        </p:pic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B7D0710C-594C-8602-D90F-187984D8961E}"/>
              </a:ext>
            </a:extLst>
          </p:cNvPr>
          <p:cNvGrpSpPr/>
          <p:nvPr/>
        </p:nvGrpSpPr>
        <p:grpSpPr>
          <a:xfrm>
            <a:off x="6227101" y="2449683"/>
            <a:ext cx="2749936" cy="2234015"/>
            <a:chOff x="4649590" y="2989829"/>
            <a:chExt cx="3602215" cy="247445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5" name="Rounded Rectangle 114">
              <a:extLst>
                <a:ext uri="{FF2B5EF4-FFF2-40B4-BE49-F238E27FC236}">
                  <a16:creationId xmlns:a16="http://schemas.microsoft.com/office/drawing/2014/main" id="{EF9F735D-8979-8444-21F4-8476446DBD2B}"/>
                </a:ext>
              </a:extLst>
            </p:cNvPr>
            <p:cNvSpPr/>
            <p:nvPr/>
          </p:nvSpPr>
          <p:spPr>
            <a:xfrm>
              <a:off x="4649590" y="2989829"/>
              <a:ext cx="3602215" cy="2198344"/>
            </a:xfrm>
            <a:prstGeom prst="roundRect">
              <a:avLst/>
            </a:prstGeom>
            <a:solidFill>
              <a:srgbClr val="BF0D0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Triangle 115">
              <a:extLst>
                <a:ext uri="{FF2B5EF4-FFF2-40B4-BE49-F238E27FC236}">
                  <a16:creationId xmlns:a16="http://schemas.microsoft.com/office/drawing/2014/main" id="{2A294A6A-F66C-F727-3142-FF5DF84A3DE1}"/>
                </a:ext>
              </a:extLst>
            </p:cNvPr>
            <p:cNvSpPr/>
            <p:nvPr/>
          </p:nvSpPr>
          <p:spPr>
            <a:xfrm rot="10800000">
              <a:off x="6253497" y="5183627"/>
              <a:ext cx="449326" cy="280656"/>
            </a:xfrm>
            <a:prstGeom prst="triangle">
              <a:avLst/>
            </a:prstGeom>
            <a:solidFill>
              <a:srgbClr val="BF0D0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AB76641F-4BC7-4072-C810-71CB2B0E5D2A}"/>
                </a:ext>
              </a:extLst>
            </p:cNvPr>
            <p:cNvSpPr txBox="1"/>
            <p:nvPr/>
          </p:nvSpPr>
          <p:spPr>
            <a:xfrm>
              <a:off x="4885254" y="3267907"/>
              <a:ext cx="3153906" cy="16363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bg1"/>
                  </a:solidFill>
                  <a:cs typeface="Arial" panose="020B0604020202020204" pitchFamily="34" charset="0"/>
                </a:rPr>
                <a:t>If the mother has confirmed FVD, if possible, prior to birth – discuss with mother/family risks vs benefits of separating the pair directly after childbirth</a:t>
              </a:r>
              <a:endParaRPr lang="fr-FR" sz="15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591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76DF6-716B-5219-2A19-9F6A96D1C3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300" dirty="0">
                <a:latin typeface="+mn-lt"/>
                <a:cs typeface="Arial"/>
              </a:rPr>
              <a:t>Essential Newborn Care</a:t>
            </a:r>
            <a:endParaRPr lang="en-US" sz="3300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D59D3C-5B99-D111-756B-C7FF39D5F643}"/>
              </a:ext>
            </a:extLst>
          </p:cNvPr>
          <p:cNvSpPr txBox="1">
            <a:spLocks/>
          </p:cNvSpPr>
          <p:nvPr/>
        </p:nvSpPr>
        <p:spPr>
          <a:xfrm>
            <a:off x="515531" y="2160000"/>
            <a:ext cx="4128524" cy="289242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705" indent="-179705">
              <a:spcBef>
                <a:spcPts val="1200"/>
              </a:spcBef>
              <a:buClr>
                <a:srgbClr val="76D1B8"/>
              </a:buClr>
            </a:pPr>
            <a:r>
              <a:rPr lang="en-US" sz="1800" dirty="0">
                <a:solidFill>
                  <a:schemeClr val="bg1"/>
                </a:solidFill>
                <a:cs typeface="Arial"/>
              </a:rPr>
              <a:t>Dry and keep baby warm (Kangaroo-mother-care not easy)</a:t>
            </a:r>
            <a:endParaRPr lang="en-US" sz="1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179705" indent="-179705">
              <a:spcBef>
                <a:spcPts val="1200"/>
              </a:spcBef>
              <a:buClr>
                <a:srgbClr val="76D1B8"/>
              </a:buClr>
            </a:pPr>
            <a:r>
              <a:rPr lang="en-US" sz="1800" dirty="0">
                <a:solidFill>
                  <a:schemeClr val="bg1"/>
                </a:solidFill>
                <a:cs typeface="Arial"/>
              </a:rPr>
              <a:t>Resuscitation when needed</a:t>
            </a:r>
            <a:endParaRPr lang="en-US" sz="1800" dirty="0">
              <a:solidFill>
                <a:schemeClr val="bg1"/>
              </a:solidFill>
            </a:endParaRPr>
          </a:p>
          <a:p>
            <a:pPr marL="179705" indent="-179705">
              <a:spcBef>
                <a:spcPts val="1200"/>
              </a:spcBef>
              <a:buClr>
                <a:srgbClr val="76D1B8"/>
              </a:buClr>
            </a:pPr>
            <a:r>
              <a:rPr lang="en-US" sz="1800" dirty="0">
                <a:solidFill>
                  <a:schemeClr val="bg1"/>
                </a:solidFill>
                <a:cs typeface="Arial"/>
              </a:rPr>
              <a:t>Umbilical cord care – apply chlorhexidine and sterile compress</a:t>
            </a:r>
          </a:p>
          <a:p>
            <a:pPr marL="179705" indent="-179705">
              <a:spcBef>
                <a:spcPts val="1200"/>
              </a:spcBef>
              <a:buClr>
                <a:srgbClr val="76D1B8"/>
              </a:buClr>
            </a:pPr>
            <a:r>
              <a:rPr lang="en-US" sz="1800" dirty="0">
                <a:solidFill>
                  <a:schemeClr val="bg1"/>
                </a:solidFill>
                <a:cs typeface="Arial"/>
              </a:rPr>
              <a:t>Do not initiate breastfeeding until PCR results are known</a:t>
            </a:r>
          </a:p>
          <a:p>
            <a:pPr marL="179705" indent="-179705">
              <a:spcBef>
                <a:spcPts val="1200"/>
              </a:spcBef>
              <a:buClr>
                <a:srgbClr val="76D1B8"/>
              </a:buClr>
            </a:pPr>
            <a:r>
              <a:rPr lang="en-US" sz="1800" dirty="0">
                <a:solidFill>
                  <a:schemeClr val="bg1"/>
                </a:solidFill>
                <a:cs typeface="Arial"/>
              </a:rPr>
              <a:t>Give Vitamin K</a:t>
            </a:r>
          </a:p>
          <a:p>
            <a:pPr>
              <a:spcBef>
                <a:spcPts val="1200"/>
              </a:spcBef>
              <a:buClr>
                <a:srgbClr val="76D1B8"/>
              </a:buClr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7359D3-7910-67C0-0178-E9DDEE612C5C}"/>
              </a:ext>
            </a:extLst>
          </p:cNvPr>
          <p:cNvSpPr txBox="1">
            <a:spLocks/>
          </p:cNvSpPr>
          <p:nvPr/>
        </p:nvSpPr>
        <p:spPr>
          <a:xfrm>
            <a:off x="4818126" y="2160000"/>
            <a:ext cx="3867715" cy="289242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705" indent="-179705">
              <a:spcBef>
                <a:spcPts val="1200"/>
              </a:spcBef>
              <a:buClr>
                <a:srgbClr val="76D1B8"/>
              </a:buClr>
            </a:pPr>
            <a:r>
              <a:rPr lang="en-US" sz="1800" dirty="0">
                <a:solidFill>
                  <a:schemeClr val="bg1"/>
                </a:solidFill>
                <a:cs typeface="Arial"/>
              </a:rPr>
              <a:t>Provide eye care with tetracycline</a:t>
            </a:r>
          </a:p>
          <a:p>
            <a:pPr marL="179705" indent="-179705">
              <a:spcBef>
                <a:spcPts val="1200"/>
              </a:spcBef>
              <a:buClr>
                <a:srgbClr val="76D1B8"/>
              </a:buClr>
            </a:pPr>
            <a:r>
              <a:rPr lang="en-US" sz="1800" dirty="0">
                <a:solidFill>
                  <a:schemeClr val="bg1"/>
                </a:solidFill>
                <a:cs typeface="Arial"/>
              </a:rPr>
              <a:t>Manage infections</a:t>
            </a:r>
            <a:endParaRPr lang="en-US" sz="1800" dirty="0">
              <a:solidFill>
                <a:schemeClr val="bg1"/>
              </a:solidFill>
            </a:endParaRPr>
          </a:p>
          <a:p>
            <a:pPr marL="179705" indent="-179705">
              <a:spcBef>
                <a:spcPts val="1200"/>
              </a:spcBef>
              <a:buClr>
                <a:srgbClr val="76D1B8"/>
              </a:buClr>
            </a:pPr>
            <a:r>
              <a:rPr lang="en-US" sz="1800" dirty="0">
                <a:solidFill>
                  <a:schemeClr val="bg1"/>
                </a:solidFill>
                <a:cs typeface="Arial"/>
              </a:rPr>
              <a:t>Clinical assessment</a:t>
            </a:r>
          </a:p>
          <a:p>
            <a:pPr marL="179705" indent="-179705">
              <a:spcBef>
                <a:spcPts val="1200"/>
              </a:spcBef>
              <a:buClr>
                <a:srgbClr val="76D1B8"/>
              </a:buClr>
            </a:pPr>
            <a:r>
              <a:rPr lang="en-US" sz="1800" dirty="0">
                <a:solidFill>
                  <a:schemeClr val="bg1"/>
                </a:solidFill>
                <a:cs typeface="Arial"/>
              </a:rPr>
              <a:t>Nurturing care – if mother too sick, consider other family members</a:t>
            </a:r>
            <a:endParaRPr lang="en-US" sz="1800" dirty="0">
              <a:solidFill>
                <a:schemeClr val="bg1"/>
              </a:solidFill>
            </a:endParaRPr>
          </a:p>
          <a:p>
            <a:pPr marL="179705" indent="-179705">
              <a:spcBef>
                <a:spcPts val="1200"/>
              </a:spcBef>
              <a:buClr>
                <a:srgbClr val="76D1B8"/>
              </a:buClr>
            </a:pPr>
            <a:r>
              <a:rPr lang="en-US" sz="1800" b="1" dirty="0">
                <a:solidFill>
                  <a:srgbClr val="76D1B8"/>
                </a:solidFill>
                <a:cs typeface="Arial"/>
              </a:rPr>
              <a:t>Recognize and respond to danger signs</a:t>
            </a:r>
            <a:endParaRPr lang="en-US" sz="1800" b="1" dirty="0">
              <a:solidFill>
                <a:srgbClr val="76D1B8"/>
              </a:solidFill>
            </a:endParaRPr>
          </a:p>
          <a:p>
            <a:pPr>
              <a:spcBef>
                <a:spcPts val="1200"/>
              </a:spcBef>
              <a:buClr>
                <a:srgbClr val="76D1B8"/>
              </a:buClr>
            </a:pPr>
            <a:endParaRPr lang="en-US" sz="1800" dirty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EB411EA-DF75-D354-4E2E-4BE3244C2B03}"/>
              </a:ext>
            </a:extLst>
          </p:cNvPr>
          <p:cNvGrpSpPr/>
          <p:nvPr/>
        </p:nvGrpSpPr>
        <p:grpSpPr>
          <a:xfrm>
            <a:off x="4397960" y="1406660"/>
            <a:ext cx="342017" cy="330804"/>
            <a:chOff x="6925368" y="3214196"/>
            <a:chExt cx="342017" cy="33080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F88A96F-9A98-A685-BD00-A6E32133DEDA}"/>
                </a:ext>
              </a:extLst>
            </p:cNvPr>
            <p:cNvSpPr/>
            <p:nvPr/>
          </p:nvSpPr>
          <p:spPr>
            <a:xfrm>
              <a:off x="6925368" y="3214196"/>
              <a:ext cx="342017" cy="330804"/>
            </a:xfrm>
            <a:prstGeom prst="ellipse">
              <a:avLst/>
            </a:prstGeom>
            <a:solidFill>
              <a:srgbClr val="76D1B8">
                <a:alpha val="9398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5C6E677-A157-311D-DB05-4E8D059B4A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50542" y="3275523"/>
              <a:ext cx="89781" cy="197518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EF6455D-2962-DC28-BB59-712E34F4DCD1}"/>
              </a:ext>
            </a:extLst>
          </p:cNvPr>
          <p:cNvGrpSpPr/>
          <p:nvPr/>
        </p:nvGrpSpPr>
        <p:grpSpPr>
          <a:xfrm>
            <a:off x="2578848" y="4064887"/>
            <a:ext cx="342017" cy="437043"/>
            <a:chOff x="6586152" y="2565966"/>
            <a:chExt cx="342017" cy="437043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6590F70-975F-B502-283A-387132D24D81}"/>
                </a:ext>
              </a:extLst>
            </p:cNvPr>
            <p:cNvSpPr/>
            <p:nvPr/>
          </p:nvSpPr>
          <p:spPr>
            <a:xfrm>
              <a:off x="6586152" y="2647487"/>
              <a:ext cx="342017" cy="330804"/>
            </a:xfrm>
            <a:prstGeom prst="ellipse">
              <a:avLst/>
            </a:prstGeom>
            <a:solidFill>
              <a:srgbClr val="BE0409">
                <a:alpha val="9398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5333891-1DB4-3F0B-A3FE-952EB0737C4D}"/>
                </a:ext>
              </a:extLst>
            </p:cNvPr>
            <p:cNvSpPr txBox="1"/>
            <p:nvPr/>
          </p:nvSpPr>
          <p:spPr>
            <a:xfrm>
              <a:off x="6624417" y="2565966"/>
              <a:ext cx="170442" cy="4370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92075" lvl="3" indent="0" algn="ctr">
                <a:lnSpc>
                  <a:spcPct val="120000"/>
                </a:lnSpc>
                <a:spcBef>
                  <a:spcPts val="600"/>
                </a:spcBef>
                <a:buClr>
                  <a:srgbClr val="59C6D0"/>
                </a:buClr>
                <a:buNone/>
              </a:pPr>
              <a:r>
                <a:rPr lang="en" sz="2000" b="1" dirty="0">
                  <a:solidFill>
                    <a:schemeClr val="bg1"/>
                  </a:solidFill>
                  <a:cs typeface="Arial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647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992F0-4812-BADF-7D8A-D8F435CEF5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134" y="156644"/>
            <a:ext cx="3176099" cy="2205567"/>
          </a:xfrm>
        </p:spPr>
        <p:txBody>
          <a:bodyPr>
            <a:normAutofit/>
          </a:bodyPr>
          <a:lstStyle/>
          <a:p>
            <a:r>
              <a:rPr lang="en-US" sz="13000" dirty="0">
                <a:solidFill>
                  <a:srgbClr val="76D1B8"/>
                </a:solidFill>
              </a:rPr>
              <a:t>23.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56F1C90-038B-0352-3A6F-D3857E950A29}"/>
              </a:ext>
            </a:extLst>
          </p:cNvPr>
          <p:cNvSpPr txBox="1">
            <a:spLocks/>
          </p:cNvSpPr>
          <p:nvPr/>
        </p:nvSpPr>
        <p:spPr>
          <a:xfrm>
            <a:off x="567962" y="4063532"/>
            <a:ext cx="8844882" cy="5864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7000" dirty="0" err="1">
                <a:solidFill>
                  <a:srgbClr val="76D1B8"/>
                </a:solidFill>
                <a:latin typeface="Calibri" panose="020F0502020204030204" pitchFamily="34" charset="0"/>
              </a:rPr>
              <a:t>Newborn</a:t>
            </a:r>
            <a:r>
              <a:rPr lang="en-GB" sz="7000" dirty="0">
                <a:solidFill>
                  <a:srgbClr val="76D1B8"/>
                </a:solidFill>
                <a:latin typeface="Calibri" panose="020F0502020204030204" pitchFamily="34" charset="0"/>
              </a:rPr>
              <a:t> care</a:t>
            </a:r>
          </a:p>
        </p:txBody>
      </p:sp>
    </p:spTree>
    <p:extLst>
      <p:ext uri="{BB962C8B-B14F-4D97-AF65-F5344CB8AC3E}">
        <p14:creationId xmlns:p14="http://schemas.microsoft.com/office/powerpoint/2010/main" val="16675968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76DF6-716B-5219-2A19-9F6A96D1C3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300" dirty="0">
                <a:latin typeface="+mn-lt"/>
                <a:cs typeface="Arial"/>
              </a:rPr>
              <a:t>Essential Newborn Care</a:t>
            </a:r>
            <a:endParaRPr lang="en-US" sz="3300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D59D3C-5B99-D111-756B-C7FF39D5F643}"/>
              </a:ext>
            </a:extLst>
          </p:cNvPr>
          <p:cNvSpPr txBox="1">
            <a:spLocks/>
          </p:cNvSpPr>
          <p:nvPr/>
        </p:nvSpPr>
        <p:spPr>
          <a:xfrm>
            <a:off x="515531" y="2160000"/>
            <a:ext cx="4128524" cy="289242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705" indent="-179705">
              <a:spcBef>
                <a:spcPts val="1200"/>
              </a:spcBef>
              <a:buClr>
                <a:srgbClr val="76D1B8"/>
              </a:buClr>
            </a:pPr>
            <a:r>
              <a:rPr lang="en-US" sz="1800" dirty="0">
                <a:solidFill>
                  <a:schemeClr val="bg1"/>
                </a:solidFill>
                <a:cs typeface="Arial"/>
              </a:rPr>
              <a:t>Dry and keep baby warm (Kangaroo-mother-care not easy)</a:t>
            </a:r>
            <a:endParaRPr lang="en-US" sz="1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179705" indent="-179705">
              <a:spcBef>
                <a:spcPts val="1200"/>
              </a:spcBef>
              <a:buClr>
                <a:srgbClr val="76D1B8"/>
              </a:buClr>
            </a:pPr>
            <a:r>
              <a:rPr lang="en-US" sz="1800" dirty="0">
                <a:solidFill>
                  <a:schemeClr val="bg1"/>
                </a:solidFill>
                <a:cs typeface="Arial"/>
              </a:rPr>
              <a:t>Resuscitation when needed</a:t>
            </a:r>
            <a:endParaRPr lang="en-US" sz="1800" dirty="0">
              <a:solidFill>
                <a:schemeClr val="bg1"/>
              </a:solidFill>
            </a:endParaRPr>
          </a:p>
          <a:p>
            <a:pPr marL="179705" indent="-179705">
              <a:spcBef>
                <a:spcPts val="1200"/>
              </a:spcBef>
              <a:buClr>
                <a:srgbClr val="76D1B8"/>
              </a:buClr>
            </a:pPr>
            <a:r>
              <a:rPr lang="en-US" sz="1800" dirty="0">
                <a:solidFill>
                  <a:schemeClr val="bg1"/>
                </a:solidFill>
                <a:cs typeface="Arial"/>
              </a:rPr>
              <a:t>Umbilical cord care – apply chlorhexidine and sterile compress</a:t>
            </a:r>
          </a:p>
          <a:p>
            <a:pPr marL="179705" indent="-179705">
              <a:spcBef>
                <a:spcPts val="1200"/>
              </a:spcBef>
              <a:buClr>
                <a:srgbClr val="76D1B8"/>
              </a:buClr>
            </a:pPr>
            <a:r>
              <a:rPr lang="en-US" sz="1800" dirty="0">
                <a:solidFill>
                  <a:schemeClr val="bg1"/>
                </a:solidFill>
                <a:cs typeface="Arial"/>
              </a:rPr>
              <a:t>Do not initiate breastfeeding until PCR results are known</a:t>
            </a:r>
          </a:p>
          <a:p>
            <a:pPr marL="179705" indent="-179705">
              <a:spcBef>
                <a:spcPts val="1200"/>
              </a:spcBef>
              <a:buClr>
                <a:srgbClr val="76D1B8"/>
              </a:buClr>
            </a:pPr>
            <a:r>
              <a:rPr lang="en-US" sz="1800" dirty="0">
                <a:solidFill>
                  <a:schemeClr val="bg1"/>
                </a:solidFill>
                <a:cs typeface="Arial"/>
              </a:rPr>
              <a:t>Give Vitamin K</a:t>
            </a:r>
          </a:p>
          <a:p>
            <a:pPr>
              <a:spcBef>
                <a:spcPts val="1200"/>
              </a:spcBef>
              <a:buClr>
                <a:srgbClr val="76D1B8"/>
              </a:buClr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7359D3-7910-67C0-0178-E9DDEE612C5C}"/>
              </a:ext>
            </a:extLst>
          </p:cNvPr>
          <p:cNvSpPr txBox="1">
            <a:spLocks/>
          </p:cNvSpPr>
          <p:nvPr/>
        </p:nvSpPr>
        <p:spPr>
          <a:xfrm>
            <a:off x="4818126" y="2160000"/>
            <a:ext cx="3867715" cy="289242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705" indent="-179705">
              <a:spcBef>
                <a:spcPts val="1200"/>
              </a:spcBef>
              <a:buClr>
                <a:srgbClr val="76D1B8"/>
              </a:buClr>
            </a:pPr>
            <a:r>
              <a:rPr lang="en-US" sz="1800" dirty="0">
                <a:solidFill>
                  <a:schemeClr val="bg1"/>
                </a:solidFill>
                <a:cs typeface="Arial"/>
              </a:rPr>
              <a:t>Provide eye care with tetracycline</a:t>
            </a:r>
          </a:p>
          <a:p>
            <a:pPr marL="179705" indent="-179705">
              <a:spcBef>
                <a:spcPts val="1200"/>
              </a:spcBef>
              <a:buClr>
                <a:srgbClr val="76D1B8"/>
              </a:buClr>
            </a:pPr>
            <a:r>
              <a:rPr lang="en-US" sz="1800" dirty="0">
                <a:solidFill>
                  <a:schemeClr val="bg1"/>
                </a:solidFill>
                <a:cs typeface="Arial"/>
              </a:rPr>
              <a:t>Manage infections</a:t>
            </a:r>
            <a:endParaRPr lang="en-US" sz="1800" dirty="0">
              <a:solidFill>
                <a:schemeClr val="bg1"/>
              </a:solidFill>
            </a:endParaRPr>
          </a:p>
          <a:p>
            <a:pPr marL="179705" indent="-179705">
              <a:spcBef>
                <a:spcPts val="1200"/>
              </a:spcBef>
              <a:buClr>
                <a:srgbClr val="76D1B8"/>
              </a:buClr>
            </a:pPr>
            <a:r>
              <a:rPr lang="en-US" sz="1800" dirty="0">
                <a:solidFill>
                  <a:schemeClr val="bg1"/>
                </a:solidFill>
                <a:cs typeface="Arial"/>
              </a:rPr>
              <a:t>Clinical assessment</a:t>
            </a:r>
          </a:p>
          <a:p>
            <a:pPr marL="179705" indent="-179705">
              <a:spcBef>
                <a:spcPts val="1200"/>
              </a:spcBef>
              <a:buClr>
                <a:srgbClr val="76D1B8"/>
              </a:buClr>
            </a:pPr>
            <a:r>
              <a:rPr lang="en-US" sz="1800" dirty="0">
                <a:solidFill>
                  <a:schemeClr val="bg1"/>
                </a:solidFill>
                <a:cs typeface="Arial"/>
              </a:rPr>
              <a:t>Nurturing care – if mother too sick, consider other family members</a:t>
            </a:r>
            <a:endParaRPr lang="en-US" sz="1800" dirty="0">
              <a:solidFill>
                <a:schemeClr val="bg1"/>
              </a:solidFill>
            </a:endParaRPr>
          </a:p>
          <a:p>
            <a:pPr marL="179705" indent="-179705">
              <a:spcBef>
                <a:spcPts val="1200"/>
              </a:spcBef>
              <a:buClr>
                <a:srgbClr val="76D1B8"/>
              </a:buClr>
            </a:pPr>
            <a:r>
              <a:rPr lang="en-US" sz="1800" b="1" dirty="0">
                <a:solidFill>
                  <a:srgbClr val="76D1B8"/>
                </a:solidFill>
                <a:cs typeface="Arial"/>
              </a:rPr>
              <a:t>Recognize and respond to danger signs</a:t>
            </a:r>
            <a:endParaRPr lang="en-US" sz="1800" b="1" dirty="0">
              <a:solidFill>
                <a:srgbClr val="76D1B8"/>
              </a:solidFill>
            </a:endParaRPr>
          </a:p>
          <a:p>
            <a:pPr>
              <a:spcBef>
                <a:spcPts val="1200"/>
              </a:spcBef>
              <a:buClr>
                <a:srgbClr val="76D1B8"/>
              </a:buClr>
            </a:pPr>
            <a:endParaRPr lang="en-US" sz="1800" dirty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EB411EA-DF75-D354-4E2E-4BE3244C2B03}"/>
              </a:ext>
            </a:extLst>
          </p:cNvPr>
          <p:cNvGrpSpPr/>
          <p:nvPr/>
        </p:nvGrpSpPr>
        <p:grpSpPr>
          <a:xfrm>
            <a:off x="4397960" y="1406660"/>
            <a:ext cx="342017" cy="330804"/>
            <a:chOff x="6925368" y="3214196"/>
            <a:chExt cx="342017" cy="33080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F88A96F-9A98-A685-BD00-A6E32133DEDA}"/>
                </a:ext>
              </a:extLst>
            </p:cNvPr>
            <p:cNvSpPr/>
            <p:nvPr/>
          </p:nvSpPr>
          <p:spPr>
            <a:xfrm>
              <a:off x="6925368" y="3214196"/>
              <a:ext cx="342017" cy="330804"/>
            </a:xfrm>
            <a:prstGeom prst="ellipse">
              <a:avLst/>
            </a:prstGeom>
            <a:solidFill>
              <a:srgbClr val="76D1B8">
                <a:alpha val="9398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5C6E677-A157-311D-DB05-4E8D059B4A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50542" y="3275523"/>
              <a:ext cx="89781" cy="197518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EF6455D-2962-DC28-BB59-712E34F4DCD1}"/>
              </a:ext>
            </a:extLst>
          </p:cNvPr>
          <p:cNvGrpSpPr/>
          <p:nvPr/>
        </p:nvGrpSpPr>
        <p:grpSpPr>
          <a:xfrm>
            <a:off x="2578848" y="4064887"/>
            <a:ext cx="342017" cy="437043"/>
            <a:chOff x="6586152" y="2565966"/>
            <a:chExt cx="342017" cy="437043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6590F70-975F-B502-283A-387132D24D81}"/>
                </a:ext>
              </a:extLst>
            </p:cNvPr>
            <p:cNvSpPr/>
            <p:nvPr/>
          </p:nvSpPr>
          <p:spPr>
            <a:xfrm>
              <a:off x="6586152" y="2647487"/>
              <a:ext cx="342017" cy="330804"/>
            </a:xfrm>
            <a:prstGeom prst="ellipse">
              <a:avLst/>
            </a:prstGeom>
            <a:solidFill>
              <a:srgbClr val="BE0409">
                <a:alpha val="9398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5333891-1DB4-3F0B-A3FE-952EB0737C4D}"/>
                </a:ext>
              </a:extLst>
            </p:cNvPr>
            <p:cNvSpPr txBox="1"/>
            <p:nvPr/>
          </p:nvSpPr>
          <p:spPr>
            <a:xfrm>
              <a:off x="6624417" y="2565966"/>
              <a:ext cx="170442" cy="4370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92075" lvl="3" indent="0" algn="ctr">
                <a:lnSpc>
                  <a:spcPct val="120000"/>
                </a:lnSpc>
                <a:spcBef>
                  <a:spcPts val="600"/>
                </a:spcBef>
                <a:buClr>
                  <a:srgbClr val="59C6D0"/>
                </a:buClr>
                <a:buNone/>
              </a:pPr>
              <a:r>
                <a:rPr lang="en" sz="2000" b="1" dirty="0">
                  <a:solidFill>
                    <a:schemeClr val="bg1"/>
                  </a:solidFill>
                  <a:cs typeface="Arial"/>
                </a:rPr>
                <a:t>!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1C95E3B-5953-119E-2D94-BEB632E4768A}"/>
              </a:ext>
            </a:extLst>
          </p:cNvPr>
          <p:cNvGrpSpPr/>
          <p:nvPr/>
        </p:nvGrpSpPr>
        <p:grpSpPr>
          <a:xfrm>
            <a:off x="2928071" y="3315972"/>
            <a:ext cx="3508497" cy="1984735"/>
            <a:chOff x="4015975" y="2989829"/>
            <a:chExt cx="4595873" cy="21983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6A975B15-A6B6-8924-9354-4C7F7F1BD596}"/>
                </a:ext>
              </a:extLst>
            </p:cNvPr>
            <p:cNvSpPr/>
            <p:nvPr/>
          </p:nvSpPr>
          <p:spPr>
            <a:xfrm>
              <a:off x="4344472" y="2989829"/>
              <a:ext cx="4267376" cy="2198344"/>
            </a:xfrm>
            <a:prstGeom prst="roundRect">
              <a:avLst/>
            </a:prstGeom>
            <a:solidFill>
              <a:srgbClr val="BF0D0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riangle 18">
              <a:extLst>
                <a:ext uri="{FF2B5EF4-FFF2-40B4-BE49-F238E27FC236}">
                  <a16:creationId xmlns:a16="http://schemas.microsoft.com/office/drawing/2014/main" id="{722307A4-3995-AB1C-C3E3-3912AAA63151}"/>
                </a:ext>
              </a:extLst>
            </p:cNvPr>
            <p:cNvSpPr/>
            <p:nvPr/>
          </p:nvSpPr>
          <p:spPr>
            <a:xfrm rot="16200000">
              <a:off x="3991966" y="3934720"/>
              <a:ext cx="379933" cy="331916"/>
            </a:xfrm>
            <a:prstGeom prst="triangle">
              <a:avLst/>
            </a:prstGeom>
            <a:solidFill>
              <a:srgbClr val="BF0D0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843487E-9251-7923-7311-6FFA79212BBD}"/>
                </a:ext>
              </a:extLst>
            </p:cNvPr>
            <p:cNvSpPr txBox="1"/>
            <p:nvPr/>
          </p:nvSpPr>
          <p:spPr>
            <a:xfrm>
              <a:off x="4389693" y="3265938"/>
              <a:ext cx="4009516" cy="17385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cs typeface="Arial"/>
                </a:rPr>
                <a:t>While awaiting PCR results, if mother is well enough </a:t>
              </a:r>
              <a:r>
                <a:rPr lang="en-US" sz="1600" b="1" dirty="0">
                  <a:solidFill>
                    <a:schemeClr val="bg1"/>
                  </a:solidFill>
                  <a:cs typeface="Arial"/>
                </a:rPr>
                <a:t>encourage mother to start expressing milk</a:t>
              </a:r>
              <a:r>
                <a:rPr lang="en-US" sz="1600" dirty="0">
                  <a:solidFill>
                    <a:schemeClr val="bg1"/>
                  </a:solidFill>
                  <a:cs typeface="Arial"/>
                </a:rPr>
                <a:t> to establish supply if she wants to have the option of BF when test results back</a:t>
              </a:r>
              <a:endParaRPr lang="fr-FR" sz="1600" dirty="0">
                <a:solidFill>
                  <a:schemeClr val="bg1"/>
                </a:solidFill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723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76DF6-716B-5219-2A19-9F6A96D1C3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300" dirty="0">
                <a:latin typeface="+mn-lt"/>
                <a:cs typeface="Arial"/>
              </a:rPr>
              <a:t>Essential Newborn Care</a:t>
            </a:r>
            <a:endParaRPr lang="en-US" sz="3300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D59D3C-5B99-D111-756B-C7FF39D5F643}"/>
              </a:ext>
            </a:extLst>
          </p:cNvPr>
          <p:cNvSpPr txBox="1">
            <a:spLocks/>
          </p:cNvSpPr>
          <p:nvPr/>
        </p:nvSpPr>
        <p:spPr>
          <a:xfrm>
            <a:off x="515531" y="2160000"/>
            <a:ext cx="4128524" cy="289242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705" indent="-179705">
              <a:spcBef>
                <a:spcPts val="1200"/>
              </a:spcBef>
              <a:buClr>
                <a:srgbClr val="76D1B8"/>
              </a:buClr>
            </a:pPr>
            <a:r>
              <a:rPr lang="en-US" sz="1800" dirty="0">
                <a:solidFill>
                  <a:schemeClr val="bg1"/>
                </a:solidFill>
                <a:cs typeface="Arial"/>
              </a:rPr>
              <a:t>Dry and keep baby warm (Kangaroo-mother-care not easy)</a:t>
            </a:r>
            <a:endParaRPr lang="en-US" sz="1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179705" indent="-179705">
              <a:spcBef>
                <a:spcPts val="1200"/>
              </a:spcBef>
              <a:buClr>
                <a:srgbClr val="76D1B8"/>
              </a:buClr>
            </a:pPr>
            <a:r>
              <a:rPr lang="en-US" sz="1800" dirty="0">
                <a:solidFill>
                  <a:schemeClr val="bg1"/>
                </a:solidFill>
                <a:cs typeface="Arial"/>
              </a:rPr>
              <a:t>Resuscitation when needed</a:t>
            </a:r>
            <a:endParaRPr lang="en-US" sz="1800" dirty="0">
              <a:solidFill>
                <a:schemeClr val="bg1"/>
              </a:solidFill>
            </a:endParaRPr>
          </a:p>
          <a:p>
            <a:pPr marL="179705" indent="-179705">
              <a:spcBef>
                <a:spcPts val="1200"/>
              </a:spcBef>
              <a:buClr>
                <a:srgbClr val="76D1B8"/>
              </a:buClr>
            </a:pPr>
            <a:r>
              <a:rPr lang="en-US" sz="1800" dirty="0">
                <a:solidFill>
                  <a:schemeClr val="bg1"/>
                </a:solidFill>
                <a:cs typeface="Arial"/>
              </a:rPr>
              <a:t>Umbilical cord care – apply chlorhexidine and sterile compress</a:t>
            </a:r>
          </a:p>
          <a:p>
            <a:pPr marL="179705" indent="-179705">
              <a:spcBef>
                <a:spcPts val="1200"/>
              </a:spcBef>
              <a:buClr>
                <a:srgbClr val="76D1B8"/>
              </a:buClr>
            </a:pPr>
            <a:r>
              <a:rPr lang="en-US" sz="1800" dirty="0">
                <a:solidFill>
                  <a:schemeClr val="bg1"/>
                </a:solidFill>
                <a:cs typeface="Arial"/>
              </a:rPr>
              <a:t>Do not initiate breastfeeding until PCR results are known</a:t>
            </a:r>
          </a:p>
          <a:p>
            <a:pPr marL="179705" indent="-179705">
              <a:spcBef>
                <a:spcPts val="1200"/>
              </a:spcBef>
              <a:buClr>
                <a:srgbClr val="76D1B8"/>
              </a:buClr>
            </a:pPr>
            <a:r>
              <a:rPr lang="en-US" sz="1800" dirty="0">
                <a:solidFill>
                  <a:schemeClr val="bg1"/>
                </a:solidFill>
                <a:cs typeface="Arial"/>
              </a:rPr>
              <a:t>Give Vitamin K</a:t>
            </a:r>
          </a:p>
          <a:p>
            <a:pPr>
              <a:spcBef>
                <a:spcPts val="1200"/>
              </a:spcBef>
              <a:buClr>
                <a:srgbClr val="76D1B8"/>
              </a:buClr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7359D3-7910-67C0-0178-E9DDEE612C5C}"/>
              </a:ext>
            </a:extLst>
          </p:cNvPr>
          <p:cNvSpPr txBox="1">
            <a:spLocks/>
          </p:cNvSpPr>
          <p:nvPr/>
        </p:nvSpPr>
        <p:spPr>
          <a:xfrm>
            <a:off x="4818126" y="2160000"/>
            <a:ext cx="3867715" cy="289242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705" indent="-179705">
              <a:spcBef>
                <a:spcPts val="1200"/>
              </a:spcBef>
              <a:buClr>
                <a:srgbClr val="76D1B8"/>
              </a:buClr>
            </a:pPr>
            <a:r>
              <a:rPr lang="en-US" sz="1800" dirty="0">
                <a:solidFill>
                  <a:schemeClr val="bg1"/>
                </a:solidFill>
                <a:cs typeface="Arial"/>
              </a:rPr>
              <a:t>Provide eye care with tetracycline</a:t>
            </a:r>
          </a:p>
          <a:p>
            <a:pPr marL="179705" indent="-179705">
              <a:spcBef>
                <a:spcPts val="1200"/>
              </a:spcBef>
              <a:buClr>
                <a:srgbClr val="76D1B8"/>
              </a:buClr>
            </a:pPr>
            <a:r>
              <a:rPr lang="en-US" sz="1800" dirty="0">
                <a:solidFill>
                  <a:schemeClr val="bg1"/>
                </a:solidFill>
                <a:cs typeface="Arial"/>
              </a:rPr>
              <a:t>Manage infections</a:t>
            </a:r>
            <a:endParaRPr lang="en-US" sz="1800" dirty="0">
              <a:solidFill>
                <a:schemeClr val="bg1"/>
              </a:solidFill>
            </a:endParaRPr>
          </a:p>
          <a:p>
            <a:pPr marL="179705" indent="-179705">
              <a:spcBef>
                <a:spcPts val="1200"/>
              </a:spcBef>
              <a:buClr>
                <a:srgbClr val="76D1B8"/>
              </a:buClr>
            </a:pPr>
            <a:r>
              <a:rPr lang="en-US" sz="1800" dirty="0">
                <a:solidFill>
                  <a:schemeClr val="bg1"/>
                </a:solidFill>
                <a:cs typeface="Arial"/>
              </a:rPr>
              <a:t>Clinical assessment</a:t>
            </a:r>
          </a:p>
          <a:p>
            <a:pPr marL="179705" indent="-179705">
              <a:spcBef>
                <a:spcPts val="1200"/>
              </a:spcBef>
              <a:buClr>
                <a:srgbClr val="76D1B8"/>
              </a:buClr>
            </a:pPr>
            <a:r>
              <a:rPr lang="en-US" sz="1800" dirty="0">
                <a:solidFill>
                  <a:schemeClr val="bg1"/>
                </a:solidFill>
                <a:cs typeface="Arial"/>
              </a:rPr>
              <a:t>Nurturing care – if mother too sick, consider other family members</a:t>
            </a:r>
            <a:endParaRPr lang="en-US" sz="1800" dirty="0">
              <a:solidFill>
                <a:schemeClr val="bg1"/>
              </a:solidFill>
            </a:endParaRPr>
          </a:p>
          <a:p>
            <a:pPr marL="179705" indent="-179705">
              <a:spcBef>
                <a:spcPts val="1200"/>
              </a:spcBef>
              <a:buClr>
                <a:srgbClr val="76D1B8"/>
              </a:buClr>
            </a:pPr>
            <a:r>
              <a:rPr lang="en-US" sz="1800" b="1" dirty="0">
                <a:solidFill>
                  <a:srgbClr val="76D1B8"/>
                </a:solidFill>
                <a:cs typeface="Arial"/>
              </a:rPr>
              <a:t>Recognize and respond to danger signs</a:t>
            </a:r>
            <a:endParaRPr lang="en-US" sz="1800" b="1" dirty="0">
              <a:solidFill>
                <a:srgbClr val="76D1B8"/>
              </a:solidFill>
            </a:endParaRPr>
          </a:p>
          <a:p>
            <a:pPr>
              <a:spcBef>
                <a:spcPts val="1200"/>
              </a:spcBef>
              <a:buClr>
                <a:srgbClr val="76D1B8"/>
              </a:buClr>
            </a:pPr>
            <a:endParaRPr lang="en-US" sz="1800" dirty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EB411EA-DF75-D354-4E2E-4BE3244C2B03}"/>
              </a:ext>
            </a:extLst>
          </p:cNvPr>
          <p:cNvGrpSpPr/>
          <p:nvPr/>
        </p:nvGrpSpPr>
        <p:grpSpPr>
          <a:xfrm>
            <a:off x="4397960" y="1406660"/>
            <a:ext cx="342017" cy="330804"/>
            <a:chOff x="6925368" y="3214196"/>
            <a:chExt cx="342017" cy="33080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F88A96F-9A98-A685-BD00-A6E32133DEDA}"/>
                </a:ext>
              </a:extLst>
            </p:cNvPr>
            <p:cNvSpPr/>
            <p:nvPr/>
          </p:nvSpPr>
          <p:spPr>
            <a:xfrm>
              <a:off x="6925368" y="3214196"/>
              <a:ext cx="342017" cy="330804"/>
            </a:xfrm>
            <a:prstGeom prst="ellipse">
              <a:avLst/>
            </a:prstGeom>
            <a:solidFill>
              <a:srgbClr val="76D1B8">
                <a:alpha val="9398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5C6E677-A157-311D-DB05-4E8D059B4A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50542" y="3275523"/>
              <a:ext cx="89781" cy="197518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EF6455D-2962-DC28-BB59-712E34F4DCD1}"/>
              </a:ext>
            </a:extLst>
          </p:cNvPr>
          <p:cNvGrpSpPr/>
          <p:nvPr/>
        </p:nvGrpSpPr>
        <p:grpSpPr>
          <a:xfrm>
            <a:off x="2578848" y="4064887"/>
            <a:ext cx="342017" cy="437043"/>
            <a:chOff x="6586152" y="2565966"/>
            <a:chExt cx="342017" cy="437043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6590F70-975F-B502-283A-387132D24D81}"/>
                </a:ext>
              </a:extLst>
            </p:cNvPr>
            <p:cNvSpPr/>
            <p:nvPr/>
          </p:nvSpPr>
          <p:spPr>
            <a:xfrm>
              <a:off x="6586152" y="2647487"/>
              <a:ext cx="342017" cy="330804"/>
            </a:xfrm>
            <a:prstGeom prst="ellipse">
              <a:avLst/>
            </a:prstGeom>
            <a:solidFill>
              <a:srgbClr val="BE0409">
                <a:alpha val="9398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5333891-1DB4-3F0B-A3FE-952EB0737C4D}"/>
                </a:ext>
              </a:extLst>
            </p:cNvPr>
            <p:cNvSpPr txBox="1"/>
            <p:nvPr/>
          </p:nvSpPr>
          <p:spPr>
            <a:xfrm>
              <a:off x="6624417" y="2565966"/>
              <a:ext cx="170442" cy="4370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92075" lvl="3" indent="0" algn="ctr">
                <a:lnSpc>
                  <a:spcPct val="120000"/>
                </a:lnSpc>
                <a:spcBef>
                  <a:spcPts val="600"/>
                </a:spcBef>
                <a:buClr>
                  <a:srgbClr val="59C6D0"/>
                </a:buClr>
                <a:buNone/>
              </a:pPr>
              <a:r>
                <a:rPr lang="en" sz="2000" b="1" dirty="0">
                  <a:solidFill>
                    <a:schemeClr val="bg1"/>
                  </a:solidFill>
                  <a:cs typeface="Arial"/>
                </a:rPr>
                <a:t>!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68EFC76-6988-28A9-DB12-90C3D12272D7}"/>
              </a:ext>
            </a:extLst>
          </p:cNvPr>
          <p:cNvGrpSpPr/>
          <p:nvPr/>
        </p:nvGrpSpPr>
        <p:grpSpPr>
          <a:xfrm>
            <a:off x="0" y="0"/>
            <a:ext cx="9166773" cy="5715000"/>
            <a:chOff x="0" y="0"/>
            <a:chExt cx="9166773" cy="571500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CC6EB61-B1FE-5CEA-6999-A1D256D0D816}"/>
                </a:ext>
              </a:extLst>
            </p:cNvPr>
            <p:cNvGrpSpPr/>
            <p:nvPr/>
          </p:nvGrpSpPr>
          <p:grpSpPr>
            <a:xfrm>
              <a:off x="0" y="0"/>
              <a:ext cx="9166773" cy="5715000"/>
              <a:chOff x="0" y="0"/>
              <a:chExt cx="9166773" cy="5715000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37E6CE9A-BDE3-8296-5EC7-A4A9AD928737}"/>
                  </a:ext>
                </a:extLst>
              </p:cNvPr>
              <p:cNvGrpSpPr/>
              <p:nvPr/>
            </p:nvGrpSpPr>
            <p:grpSpPr>
              <a:xfrm>
                <a:off x="0" y="0"/>
                <a:ext cx="9166773" cy="5715000"/>
                <a:chOff x="0" y="0"/>
                <a:chExt cx="9166773" cy="5715000"/>
              </a:xfrm>
            </p:grpSpPr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FDEECD1D-C2ED-7F7B-74D0-CA11FA574F7E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9166773" cy="5715000"/>
                </a:xfrm>
                <a:prstGeom prst="rect">
                  <a:avLst/>
                </a:prstGeom>
                <a:solidFill>
                  <a:schemeClr val="bg2">
                    <a:alpha val="98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24000" tIns="900000" rIns="468000" rtlCol="0" anchor="t" anchorCtr="0"/>
                <a:lstStyle/>
                <a:p>
                  <a:endParaRPr lang="en-US" sz="1800" dirty="0"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60A76475-E393-D269-5A27-4B200BD5FD5A}"/>
                    </a:ext>
                  </a:extLst>
                </p:cNvPr>
                <p:cNvGrpSpPr/>
                <p:nvPr/>
              </p:nvGrpSpPr>
              <p:grpSpPr>
                <a:xfrm>
                  <a:off x="8437677" y="359998"/>
                  <a:ext cx="339570" cy="339570"/>
                  <a:chOff x="6055825" y="2829595"/>
                  <a:chExt cx="248147" cy="248147"/>
                </a:xfrm>
              </p:grpSpPr>
              <p:sp>
                <p:nvSpPr>
                  <p:cNvPr id="13" name="Oval 12">
                    <a:extLst>
                      <a:ext uri="{FF2B5EF4-FFF2-40B4-BE49-F238E27FC236}">
                        <a16:creationId xmlns:a16="http://schemas.microsoft.com/office/drawing/2014/main" id="{D1F6CF70-9B02-B18B-BC57-9EDF7699884A}"/>
                      </a:ext>
                    </a:extLst>
                  </p:cNvPr>
                  <p:cNvSpPr/>
                  <p:nvPr/>
                </p:nvSpPr>
                <p:spPr>
                  <a:xfrm>
                    <a:off x="6055825" y="2829595"/>
                    <a:ext cx="248147" cy="248147"/>
                  </a:xfrm>
                  <a:prstGeom prst="ellipse">
                    <a:avLst/>
                  </a:prstGeom>
                  <a:solidFill>
                    <a:srgbClr val="76D1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>
                      <a:latin typeface="Montserrat" pitchFamily="2" charset="77"/>
                      <a:ea typeface="DIN 2014" panose="020B0504020202020204" pitchFamily="34" charset="77"/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17" name="Straight Connector 16">
                    <a:extLst>
                      <a:ext uri="{FF2B5EF4-FFF2-40B4-BE49-F238E27FC236}">
                        <a16:creationId xmlns:a16="http://schemas.microsoft.com/office/drawing/2014/main" id="{E2965D35-CE49-1AA4-9248-AAC4F404E59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8900000">
                    <a:off x="6179899" y="2870773"/>
                    <a:ext cx="0" cy="162000"/>
                  </a:xfrm>
                  <a:prstGeom prst="line">
                    <a:avLst/>
                  </a:prstGeom>
                  <a:ln w="158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Connector 17">
                    <a:extLst>
                      <a:ext uri="{FF2B5EF4-FFF2-40B4-BE49-F238E27FC236}">
                        <a16:creationId xmlns:a16="http://schemas.microsoft.com/office/drawing/2014/main" id="{11CDD844-1E69-2905-0800-DBF2940B05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2700000">
                    <a:off x="6179899" y="2870590"/>
                    <a:ext cx="0" cy="162000"/>
                  </a:xfrm>
                  <a:prstGeom prst="line">
                    <a:avLst/>
                  </a:prstGeom>
                  <a:ln w="158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pic>
            <p:nvPicPr>
              <p:cNvPr id="20" name="Picture 19" descr="Graphical user interface, text, application&#10;&#10;Description automatically generated with medium confidence">
                <a:extLst>
                  <a:ext uri="{FF2B5EF4-FFF2-40B4-BE49-F238E27FC236}">
                    <a16:creationId xmlns:a16="http://schemas.microsoft.com/office/drawing/2014/main" id="{0946A4BA-8A3C-FE9A-5E40-7243F72BBC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23248" y="777412"/>
                <a:ext cx="3141807" cy="4203018"/>
              </a:xfrm>
              <a:prstGeom prst="rect">
                <a:avLst/>
              </a:prstGeom>
            </p:spPr>
          </p:pic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FEECFF9-A2C2-2CC9-67AE-D5C5BDB3579C}"/>
                </a:ext>
              </a:extLst>
            </p:cNvPr>
            <p:cNvSpPr txBox="1"/>
            <p:nvPr/>
          </p:nvSpPr>
          <p:spPr>
            <a:xfrm>
              <a:off x="1359885" y="5188031"/>
              <a:ext cx="6068532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rgbClr val="00205C"/>
                  </a:solidFill>
                  <a:cs typeface="Arial" panose="020B0604020202020204" pitchFamily="34" charset="0"/>
                </a:rPr>
                <a:t>https://</a:t>
              </a:r>
              <a:r>
                <a:rPr lang="en-US" sz="900" dirty="0" err="1">
                  <a:solidFill>
                    <a:srgbClr val="00205C"/>
                  </a:solidFill>
                  <a:cs typeface="Arial" panose="020B0604020202020204" pitchFamily="34" charset="0"/>
                </a:rPr>
                <a:t>www.who.int</a:t>
              </a:r>
              <a:r>
                <a:rPr lang="en-US" sz="900" dirty="0">
                  <a:solidFill>
                    <a:srgbClr val="00205C"/>
                  </a:solidFill>
                  <a:cs typeface="Arial" panose="020B0604020202020204" pitchFamily="34" charset="0"/>
                </a:rPr>
                <a:t>/teams/maternal-newborn-child-adolescent-health-and-ageing/newborn-health/essential-newborn-care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713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53CB0-1B48-4307-AF6D-FF74D58A5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+mn-lt"/>
                <a:cs typeface="Arial"/>
              </a:rPr>
              <a:t>Re-</a:t>
            </a:r>
            <a:r>
              <a:rPr lang="fr-FR" dirty="0" err="1">
                <a:latin typeface="+mn-lt"/>
                <a:cs typeface="Arial"/>
              </a:rPr>
              <a:t>assess</a:t>
            </a:r>
            <a:r>
              <a:rPr lang="fr-FR" dirty="0">
                <a:latin typeface="+mn-lt"/>
                <a:cs typeface="Arial"/>
              </a:rPr>
              <a:t> and monitor</a:t>
            </a:r>
            <a:endParaRPr lang="en-US" dirty="0">
              <a:latin typeface="+mn-lt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9D8ACF7-57FC-BAF5-2332-049482E520C0}"/>
              </a:ext>
            </a:extLst>
          </p:cNvPr>
          <p:cNvSpPr/>
          <p:nvPr/>
        </p:nvSpPr>
        <p:spPr>
          <a:xfrm>
            <a:off x="1838624" y="1662546"/>
            <a:ext cx="2900597" cy="2900597"/>
          </a:xfrm>
          <a:prstGeom prst="ellipse">
            <a:avLst/>
          </a:prstGeom>
          <a:solidFill>
            <a:srgbClr val="76D1B8">
              <a:alpha val="8960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94D1D85-87C0-494A-A18B-FC8C6FD8184B}"/>
              </a:ext>
            </a:extLst>
          </p:cNvPr>
          <p:cNvSpPr txBox="1">
            <a:spLocks/>
          </p:cNvSpPr>
          <p:nvPr/>
        </p:nvSpPr>
        <p:spPr>
          <a:xfrm>
            <a:off x="2142426" y="2741832"/>
            <a:ext cx="2292991" cy="571902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>
                <a:cs typeface="Arial"/>
              </a:rPr>
              <a:t>Monitor closely for these parameters regularly: </a:t>
            </a:r>
            <a:endParaRPr lang="en-US" sz="2000" b="1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6E645AE-FC04-9889-A1CD-63317CEC9008}"/>
              </a:ext>
            </a:extLst>
          </p:cNvPr>
          <p:cNvSpPr/>
          <p:nvPr/>
        </p:nvSpPr>
        <p:spPr>
          <a:xfrm>
            <a:off x="4383676" y="1662546"/>
            <a:ext cx="2900597" cy="2900597"/>
          </a:xfrm>
          <a:prstGeom prst="ellipse">
            <a:avLst/>
          </a:prstGeom>
          <a:solidFill>
            <a:schemeClr val="tx1">
              <a:alpha val="9434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A6EC8F-6BF9-9BFD-F850-63C7F4D0BBE6}"/>
              </a:ext>
            </a:extLst>
          </p:cNvPr>
          <p:cNvSpPr txBox="1"/>
          <p:nvPr/>
        </p:nvSpPr>
        <p:spPr>
          <a:xfrm>
            <a:off x="4767541" y="2556826"/>
            <a:ext cx="22129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Arial"/>
              </a:rPr>
              <a:t>Assess the mother’s condition: If the mother's FVD RT-PCR is positive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A0E59EE-34CC-FF12-1FB3-E5F687C36ECE}"/>
              </a:ext>
            </a:extLst>
          </p:cNvPr>
          <p:cNvGrpSpPr/>
          <p:nvPr/>
        </p:nvGrpSpPr>
        <p:grpSpPr>
          <a:xfrm>
            <a:off x="5661469" y="3962316"/>
            <a:ext cx="316003" cy="316003"/>
            <a:chOff x="1499347" y="4188759"/>
            <a:chExt cx="463924" cy="463924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55727BF-82A9-E3A9-5F64-1B53E2FD1179}"/>
                </a:ext>
              </a:extLst>
            </p:cNvPr>
            <p:cNvSpPr/>
            <p:nvPr/>
          </p:nvSpPr>
          <p:spPr>
            <a:xfrm>
              <a:off x="1499347" y="4188759"/>
              <a:ext cx="463924" cy="463924"/>
            </a:xfrm>
            <a:prstGeom prst="ellipse">
              <a:avLst/>
            </a:prstGeom>
            <a:solidFill>
              <a:srgbClr val="76D1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53B35C2-5144-DE41-0865-0537C13699EB}"/>
                </a:ext>
              </a:extLst>
            </p:cNvPr>
            <p:cNvCxnSpPr>
              <a:cxnSpLocks/>
            </p:cNvCxnSpPr>
            <p:nvPr/>
          </p:nvCxnSpPr>
          <p:spPr>
            <a:xfrm>
              <a:off x="1678795" y="4420721"/>
              <a:ext cx="185713" cy="0"/>
            </a:xfrm>
            <a:prstGeom prst="straightConnector1">
              <a:avLst/>
            </a:prstGeom>
            <a:ln w="508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3D2F68-2BFC-755E-0350-5C2333792DC1}"/>
              </a:ext>
            </a:extLst>
          </p:cNvPr>
          <p:cNvGrpSpPr/>
          <p:nvPr/>
        </p:nvGrpSpPr>
        <p:grpSpPr>
          <a:xfrm>
            <a:off x="3130919" y="3962315"/>
            <a:ext cx="316003" cy="316003"/>
            <a:chOff x="1499347" y="4188759"/>
            <a:chExt cx="463924" cy="46392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9C4F625-24C7-AD72-733D-88A9517F64F0}"/>
                </a:ext>
              </a:extLst>
            </p:cNvPr>
            <p:cNvSpPr/>
            <p:nvPr/>
          </p:nvSpPr>
          <p:spPr>
            <a:xfrm>
              <a:off x="1499347" y="4188759"/>
              <a:ext cx="463924" cy="4639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C77F93F-5AD5-2B57-D6B7-11B198137C0E}"/>
                </a:ext>
              </a:extLst>
            </p:cNvPr>
            <p:cNvCxnSpPr>
              <a:cxnSpLocks/>
            </p:cNvCxnSpPr>
            <p:nvPr/>
          </p:nvCxnSpPr>
          <p:spPr>
            <a:xfrm>
              <a:off x="1678795" y="4420721"/>
              <a:ext cx="185713" cy="0"/>
            </a:xfrm>
            <a:prstGeom prst="straightConnector1">
              <a:avLst/>
            </a:prstGeom>
            <a:ln w="508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450216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53CB0-1B48-4307-AF6D-FF74D58A5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+mn-lt"/>
                <a:cs typeface="Arial"/>
              </a:rPr>
              <a:t>Re-</a:t>
            </a:r>
            <a:r>
              <a:rPr lang="fr-FR" dirty="0" err="1">
                <a:latin typeface="+mn-lt"/>
                <a:cs typeface="Arial"/>
              </a:rPr>
              <a:t>assess</a:t>
            </a:r>
            <a:r>
              <a:rPr lang="fr-FR" dirty="0">
                <a:latin typeface="+mn-lt"/>
                <a:cs typeface="Arial"/>
              </a:rPr>
              <a:t> and monitor</a:t>
            </a:r>
            <a:endParaRPr lang="en-US" dirty="0">
              <a:latin typeface="+mn-lt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9D8ACF7-57FC-BAF5-2332-049482E520C0}"/>
              </a:ext>
            </a:extLst>
          </p:cNvPr>
          <p:cNvSpPr/>
          <p:nvPr/>
        </p:nvSpPr>
        <p:spPr>
          <a:xfrm>
            <a:off x="1838624" y="1662546"/>
            <a:ext cx="2900597" cy="2900597"/>
          </a:xfrm>
          <a:prstGeom prst="ellipse">
            <a:avLst/>
          </a:prstGeom>
          <a:solidFill>
            <a:srgbClr val="76D1B8">
              <a:alpha val="8960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94D1D85-87C0-494A-A18B-FC8C6FD8184B}"/>
              </a:ext>
            </a:extLst>
          </p:cNvPr>
          <p:cNvSpPr txBox="1">
            <a:spLocks/>
          </p:cNvSpPr>
          <p:nvPr/>
        </p:nvSpPr>
        <p:spPr>
          <a:xfrm>
            <a:off x="2142426" y="2741832"/>
            <a:ext cx="2292991" cy="571902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>
                <a:cs typeface="Arial"/>
              </a:rPr>
              <a:t>Monitor closely for these parameters regularly: </a:t>
            </a:r>
            <a:endParaRPr lang="en-US" sz="2000" b="1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6E645AE-FC04-9889-A1CD-63317CEC9008}"/>
              </a:ext>
            </a:extLst>
          </p:cNvPr>
          <p:cNvSpPr/>
          <p:nvPr/>
        </p:nvSpPr>
        <p:spPr>
          <a:xfrm>
            <a:off x="4383676" y="1662546"/>
            <a:ext cx="2900597" cy="2900597"/>
          </a:xfrm>
          <a:prstGeom prst="ellipse">
            <a:avLst/>
          </a:prstGeom>
          <a:solidFill>
            <a:schemeClr val="tx1">
              <a:alpha val="9434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A6EC8F-6BF9-9BFD-F850-63C7F4D0BBE6}"/>
              </a:ext>
            </a:extLst>
          </p:cNvPr>
          <p:cNvSpPr txBox="1"/>
          <p:nvPr/>
        </p:nvSpPr>
        <p:spPr>
          <a:xfrm>
            <a:off x="4767541" y="2556826"/>
            <a:ext cx="22129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Arial"/>
              </a:rPr>
              <a:t>Assess the mother’s condition: If the mother's FVD RT-PCR is positive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A0E59EE-34CC-FF12-1FB3-E5F687C36ECE}"/>
              </a:ext>
            </a:extLst>
          </p:cNvPr>
          <p:cNvGrpSpPr/>
          <p:nvPr/>
        </p:nvGrpSpPr>
        <p:grpSpPr>
          <a:xfrm>
            <a:off x="5661469" y="3962316"/>
            <a:ext cx="316003" cy="316003"/>
            <a:chOff x="1499347" y="4188759"/>
            <a:chExt cx="463924" cy="463924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55727BF-82A9-E3A9-5F64-1B53E2FD1179}"/>
                </a:ext>
              </a:extLst>
            </p:cNvPr>
            <p:cNvSpPr/>
            <p:nvPr/>
          </p:nvSpPr>
          <p:spPr>
            <a:xfrm>
              <a:off x="1499347" y="4188759"/>
              <a:ext cx="463924" cy="463924"/>
            </a:xfrm>
            <a:prstGeom prst="ellipse">
              <a:avLst/>
            </a:prstGeom>
            <a:solidFill>
              <a:srgbClr val="76D1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53B35C2-5144-DE41-0865-0537C13699EB}"/>
                </a:ext>
              </a:extLst>
            </p:cNvPr>
            <p:cNvCxnSpPr>
              <a:cxnSpLocks/>
            </p:cNvCxnSpPr>
            <p:nvPr/>
          </p:nvCxnSpPr>
          <p:spPr>
            <a:xfrm>
              <a:off x="1678795" y="4420721"/>
              <a:ext cx="185713" cy="0"/>
            </a:xfrm>
            <a:prstGeom prst="straightConnector1">
              <a:avLst/>
            </a:prstGeom>
            <a:ln w="508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3D2F68-2BFC-755E-0350-5C2333792DC1}"/>
              </a:ext>
            </a:extLst>
          </p:cNvPr>
          <p:cNvGrpSpPr/>
          <p:nvPr/>
        </p:nvGrpSpPr>
        <p:grpSpPr>
          <a:xfrm>
            <a:off x="3130919" y="3962315"/>
            <a:ext cx="316003" cy="316003"/>
            <a:chOff x="1499347" y="4188759"/>
            <a:chExt cx="463924" cy="46392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9C4F625-24C7-AD72-733D-88A9517F64F0}"/>
                </a:ext>
              </a:extLst>
            </p:cNvPr>
            <p:cNvSpPr/>
            <p:nvPr/>
          </p:nvSpPr>
          <p:spPr>
            <a:xfrm>
              <a:off x="1499347" y="4188759"/>
              <a:ext cx="463924" cy="4639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C77F93F-5AD5-2B57-D6B7-11B198137C0E}"/>
                </a:ext>
              </a:extLst>
            </p:cNvPr>
            <p:cNvCxnSpPr>
              <a:cxnSpLocks/>
            </p:cNvCxnSpPr>
            <p:nvPr/>
          </p:nvCxnSpPr>
          <p:spPr>
            <a:xfrm>
              <a:off x="1678795" y="4420721"/>
              <a:ext cx="185713" cy="0"/>
            </a:xfrm>
            <a:prstGeom prst="straightConnector1">
              <a:avLst/>
            </a:prstGeom>
            <a:ln w="508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841DD5E-79FC-5665-A5BD-6056C7CFDD11}"/>
              </a:ext>
            </a:extLst>
          </p:cNvPr>
          <p:cNvGrpSpPr/>
          <p:nvPr/>
        </p:nvGrpSpPr>
        <p:grpSpPr>
          <a:xfrm>
            <a:off x="0" y="0"/>
            <a:ext cx="9166773" cy="5715000"/>
            <a:chOff x="0" y="0"/>
            <a:chExt cx="9166773" cy="571500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5CEAB5E-94D2-0CED-809A-103F7AD81CC4}"/>
                </a:ext>
              </a:extLst>
            </p:cNvPr>
            <p:cNvGrpSpPr/>
            <p:nvPr/>
          </p:nvGrpSpPr>
          <p:grpSpPr>
            <a:xfrm>
              <a:off x="0" y="0"/>
              <a:ext cx="9166773" cy="5715000"/>
              <a:chOff x="0" y="0"/>
              <a:chExt cx="9166773" cy="571500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BCE269D-1FD1-B28E-BFCC-B90F2DAA3110}"/>
                  </a:ext>
                </a:extLst>
              </p:cNvPr>
              <p:cNvSpPr/>
              <p:nvPr/>
            </p:nvSpPr>
            <p:spPr>
              <a:xfrm>
                <a:off x="0" y="0"/>
                <a:ext cx="9166773" cy="5715000"/>
              </a:xfrm>
              <a:prstGeom prst="rect">
                <a:avLst/>
              </a:prstGeom>
              <a:solidFill>
                <a:schemeClr val="tx1">
                  <a:alpha val="9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24000" tIns="900000" rIns="468000" rtlCol="0" anchor="t" anchorCtr="0"/>
              <a:lstStyle/>
              <a:p>
                <a:pPr>
                  <a:spcBef>
                    <a:spcPts val="600"/>
                  </a:spcBef>
                </a:pPr>
                <a:endParaRPr lang="fr-FR" sz="1800" b="1" dirty="0">
                  <a:solidFill>
                    <a:srgbClr val="76D1B8"/>
                  </a:solidFill>
                </a:endParaRPr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C44D01BD-1582-FBDA-1A26-0775342D4E52}"/>
                  </a:ext>
                </a:extLst>
              </p:cNvPr>
              <p:cNvGrpSpPr/>
              <p:nvPr/>
            </p:nvGrpSpPr>
            <p:grpSpPr>
              <a:xfrm>
                <a:off x="8437677" y="359998"/>
                <a:ext cx="339570" cy="339570"/>
                <a:chOff x="6055825" y="2829595"/>
                <a:chExt cx="248147" cy="248147"/>
              </a:xfrm>
            </p:grpSpPr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13A8BCD5-D790-7721-7176-D585EB461E20}"/>
                    </a:ext>
                  </a:extLst>
                </p:cNvPr>
                <p:cNvSpPr/>
                <p:nvPr/>
              </p:nvSpPr>
              <p:spPr>
                <a:xfrm>
                  <a:off x="6055825" y="2829595"/>
                  <a:ext cx="248147" cy="248147"/>
                </a:xfrm>
                <a:prstGeom prst="ellipse">
                  <a:avLst/>
                </a:prstGeom>
                <a:solidFill>
                  <a:srgbClr val="76D1B8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latin typeface="Montserrat" pitchFamily="2" charset="77"/>
                    <a:ea typeface="DIN 2014" panose="020B0504020202020204" pitchFamily="34" charset="77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EFB3EED1-1BD0-FD01-88CD-D87A9F6314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8900000">
                  <a:off x="6179899" y="2870773"/>
                  <a:ext cx="0" cy="16200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80E28EEA-00FF-66E8-6452-CA122F207B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700000">
                  <a:off x="6179899" y="2870590"/>
                  <a:ext cx="0" cy="16200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8305F1C-5E37-44FF-A4D9-7FFFC485F788}"/>
                </a:ext>
              </a:extLst>
            </p:cNvPr>
            <p:cNvSpPr/>
            <p:nvPr/>
          </p:nvSpPr>
          <p:spPr>
            <a:xfrm>
              <a:off x="1991024" y="1814946"/>
              <a:ext cx="2900597" cy="2900597"/>
            </a:xfrm>
            <a:prstGeom prst="ellipse">
              <a:avLst/>
            </a:prstGeom>
            <a:solidFill>
              <a:srgbClr val="76D1B8">
                <a:alpha val="8960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 Placeholder 2">
              <a:extLst>
                <a:ext uri="{FF2B5EF4-FFF2-40B4-BE49-F238E27FC236}">
                  <a16:creationId xmlns:a16="http://schemas.microsoft.com/office/drawing/2014/main" id="{C648017D-F097-A88E-A4DB-86BBD9759AEB}"/>
                </a:ext>
              </a:extLst>
            </p:cNvPr>
            <p:cNvSpPr txBox="1">
              <a:spLocks/>
            </p:cNvSpPr>
            <p:nvPr/>
          </p:nvSpPr>
          <p:spPr>
            <a:xfrm>
              <a:off x="2294826" y="2894232"/>
              <a:ext cx="2292991" cy="57190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" sz="2200" b="1" dirty="0">
                  <a:cs typeface="Arial"/>
                </a:rPr>
                <a:t>Airway and Breathing</a:t>
              </a:r>
              <a:endParaRPr lang="fr-FR" sz="2200" b="1" dirty="0">
                <a:cs typeface="Arial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09331A6-614D-B164-A87B-28FE99BCD811}"/>
                </a:ext>
              </a:extLst>
            </p:cNvPr>
            <p:cNvSpPr/>
            <p:nvPr/>
          </p:nvSpPr>
          <p:spPr>
            <a:xfrm>
              <a:off x="4536076" y="1814946"/>
              <a:ext cx="2900597" cy="2900597"/>
            </a:xfrm>
            <a:prstGeom prst="ellipse">
              <a:avLst/>
            </a:prstGeom>
            <a:solidFill>
              <a:schemeClr val="bg1">
                <a:alpha val="9434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1A20CAD-F684-7A16-512F-E7BC58FA0AA7}"/>
                </a:ext>
              </a:extLst>
            </p:cNvPr>
            <p:cNvSpPr txBox="1"/>
            <p:nvPr/>
          </p:nvSpPr>
          <p:spPr>
            <a:xfrm>
              <a:off x="5184211" y="3027783"/>
              <a:ext cx="1604326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9705" indent="-179705" algn="ctr"/>
              <a:r>
                <a:rPr lang="en" sz="2200" b="1" dirty="0">
                  <a:cs typeface="Arial"/>
                </a:rPr>
                <a:t>Circulation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570771AA-34E1-C1A7-07A8-5A22522052D9}"/>
                </a:ext>
              </a:extLst>
            </p:cNvPr>
            <p:cNvGrpSpPr/>
            <p:nvPr/>
          </p:nvGrpSpPr>
          <p:grpSpPr>
            <a:xfrm>
              <a:off x="5813869" y="4114716"/>
              <a:ext cx="316003" cy="316003"/>
              <a:chOff x="1499347" y="4188759"/>
              <a:chExt cx="463924" cy="463924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4EDA6E08-7390-5929-B992-5333F26847DC}"/>
                  </a:ext>
                </a:extLst>
              </p:cNvPr>
              <p:cNvSpPr/>
              <p:nvPr/>
            </p:nvSpPr>
            <p:spPr>
              <a:xfrm>
                <a:off x="1499347" y="4188759"/>
                <a:ext cx="463924" cy="463924"/>
              </a:xfrm>
              <a:prstGeom prst="ellipse">
                <a:avLst/>
              </a:prstGeom>
              <a:solidFill>
                <a:srgbClr val="76D1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B6756369-80BF-8275-C5EF-3551911A7D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78795" y="4420721"/>
                <a:ext cx="185713" cy="0"/>
              </a:xfrm>
              <a:prstGeom prst="straightConnector1">
                <a:avLst/>
              </a:prstGeom>
              <a:ln w="508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5C45D60-D5F6-826F-25CD-199C79AE73E9}"/>
                </a:ext>
              </a:extLst>
            </p:cNvPr>
            <p:cNvGrpSpPr/>
            <p:nvPr/>
          </p:nvGrpSpPr>
          <p:grpSpPr>
            <a:xfrm>
              <a:off x="3283319" y="4114715"/>
              <a:ext cx="316003" cy="316003"/>
              <a:chOff x="1499347" y="4188759"/>
              <a:chExt cx="463924" cy="463924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7510239D-4DAD-9411-22C8-EE0A26A742D1}"/>
                  </a:ext>
                </a:extLst>
              </p:cNvPr>
              <p:cNvSpPr/>
              <p:nvPr/>
            </p:nvSpPr>
            <p:spPr>
              <a:xfrm>
                <a:off x="1499347" y="4188759"/>
                <a:ext cx="463924" cy="4639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A887F076-57DB-6DF7-54FD-8361BAA83A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78795" y="4420721"/>
                <a:ext cx="185713" cy="0"/>
              </a:xfrm>
              <a:prstGeom prst="straightConnector1">
                <a:avLst/>
              </a:prstGeom>
              <a:ln w="508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98331A2-7927-0A2D-7116-A045BC3C2E3B}"/>
                </a:ext>
              </a:extLst>
            </p:cNvPr>
            <p:cNvSpPr txBox="1"/>
            <p:nvPr/>
          </p:nvSpPr>
          <p:spPr>
            <a:xfrm>
              <a:off x="1805254" y="881744"/>
              <a:ext cx="5867933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algn="ctr">
                <a:buNone/>
              </a:pPr>
              <a:r>
                <a:rPr lang="en-US" sz="2200" b="1" dirty="0">
                  <a:solidFill>
                    <a:srgbClr val="76D1B8"/>
                  </a:solidFill>
                  <a:cs typeface="Arial"/>
                </a:rPr>
                <a:t>Monitor closely for these parameters regularly: </a:t>
              </a:r>
              <a:endParaRPr lang="en-US" sz="2200" b="1" dirty="0">
                <a:solidFill>
                  <a:srgbClr val="76D1B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081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53CB0-1B48-4307-AF6D-FF74D58A5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+mn-lt"/>
                <a:cs typeface="Arial"/>
              </a:rPr>
              <a:t>Re-</a:t>
            </a:r>
            <a:r>
              <a:rPr lang="fr-FR" dirty="0" err="1">
                <a:latin typeface="+mn-lt"/>
                <a:cs typeface="Arial"/>
              </a:rPr>
              <a:t>assess</a:t>
            </a:r>
            <a:r>
              <a:rPr lang="fr-FR" dirty="0">
                <a:latin typeface="+mn-lt"/>
                <a:cs typeface="Arial"/>
              </a:rPr>
              <a:t> and monitor</a:t>
            </a:r>
            <a:endParaRPr lang="en-US" dirty="0">
              <a:latin typeface="+mn-lt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9D8ACF7-57FC-BAF5-2332-049482E520C0}"/>
              </a:ext>
            </a:extLst>
          </p:cNvPr>
          <p:cNvSpPr/>
          <p:nvPr/>
        </p:nvSpPr>
        <p:spPr>
          <a:xfrm>
            <a:off x="1838624" y="1662546"/>
            <a:ext cx="2900597" cy="2900597"/>
          </a:xfrm>
          <a:prstGeom prst="ellipse">
            <a:avLst/>
          </a:prstGeom>
          <a:solidFill>
            <a:srgbClr val="76D1B8">
              <a:alpha val="8960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94D1D85-87C0-494A-A18B-FC8C6FD8184B}"/>
              </a:ext>
            </a:extLst>
          </p:cNvPr>
          <p:cNvSpPr txBox="1">
            <a:spLocks/>
          </p:cNvSpPr>
          <p:nvPr/>
        </p:nvSpPr>
        <p:spPr>
          <a:xfrm>
            <a:off x="2142426" y="2741832"/>
            <a:ext cx="2292991" cy="571902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>
                <a:cs typeface="Arial"/>
              </a:rPr>
              <a:t>Monitor closely for these parameters regularly: </a:t>
            </a:r>
            <a:endParaRPr lang="en-US" sz="2000" b="1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6E645AE-FC04-9889-A1CD-63317CEC9008}"/>
              </a:ext>
            </a:extLst>
          </p:cNvPr>
          <p:cNvSpPr/>
          <p:nvPr/>
        </p:nvSpPr>
        <p:spPr>
          <a:xfrm>
            <a:off x="4383676" y="1662546"/>
            <a:ext cx="2900597" cy="2900597"/>
          </a:xfrm>
          <a:prstGeom prst="ellipse">
            <a:avLst/>
          </a:prstGeom>
          <a:solidFill>
            <a:schemeClr val="tx1">
              <a:alpha val="9434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A6EC8F-6BF9-9BFD-F850-63C7F4D0BBE6}"/>
              </a:ext>
            </a:extLst>
          </p:cNvPr>
          <p:cNvSpPr txBox="1"/>
          <p:nvPr/>
        </p:nvSpPr>
        <p:spPr>
          <a:xfrm>
            <a:off x="4767541" y="2556826"/>
            <a:ext cx="22129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Arial"/>
              </a:rPr>
              <a:t>Assess the mother’s condition: If the mother's FVD RT-PCR is positive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A0E59EE-34CC-FF12-1FB3-E5F687C36ECE}"/>
              </a:ext>
            </a:extLst>
          </p:cNvPr>
          <p:cNvGrpSpPr/>
          <p:nvPr/>
        </p:nvGrpSpPr>
        <p:grpSpPr>
          <a:xfrm>
            <a:off x="5661469" y="3962316"/>
            <a:ext cx="316003" cy="316003"/>
            <a:chOff x="1499347" y="4188759"/>
            <a:chExt cx="463924" cy="463924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55727BF-82A9-E3A9-5F64-1B53E2FD1179}"/>
                </a:ext>
              </a:extLst>
            </p:cNvPr>
            <p:cNvSpPr/>
            <p:nvPr/>
          </p:nvSpPr>
          <p:spPr>
            <a:xfrm>
              <a:off x="1499347" y="4188759"/>
              <a:ext cx="463924" cy="463924"/>
            </a:xfrm>
            <a:prstGeom prst="ellipse">
              <a:avLst/>
            </a:prstGeom>
            <a:solidFill>
              <a:srgbClr val="76D1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53B35C2-5144-DE41-0865-0537C13699EB}"/>
                </a:ext>
              </a:extLst>
            </p:cNvPr>
            <p:cNvCxnSpPr>
              <a:cxnSpLocks/>
            </p:cNvCxnSpPr>
            <p:nvPr/>
          </p:nvCxnSpPr>
          <p:spPr>
            <a:xfrm>
              <a:off x="1678795" y="4420721"/>
              <a:ext cx="185713" cy="0"/>
            </a:xfrm>
            <a:prstGeom prst="straightConnector1">
              <a:avLst/>
            </a:prstGeom>
            <a:ln w="508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3D2F68-2BFC-755E-0350-5C2333792DC1}"/>
              </a:ext>
            </a:extLst>
          </p:cNvPr>
          <p:cNvGrpSpPr/>
          <p:nvPr/>
        </p:nvGrpSpPr>
        <p:grpSpPr>
          <a:xfrm>
            <a:off x="3130919" y="3962315"/>
            <a:ext cx="316003" cy="316003"/>
            <a:chOff x="1499347" y="4188759"/>
            <a:chExt cx="463924" cy="46392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9C4F625-24C7-AD72-733D-88A9517F64F0}"/>
                </a:ext>
              </a:extLst>
            </p:cNvPr>
            <p:cNvSpPr/>
            <p:nvPr/>
          </p:nvSpPr>
          <p:spPr>
            <a:xfrm>
              <a:off x="1499347" y="4188759"/>
              <a:ext cx="463924" cy="4639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C77F93F-5AD5-2B57-D6B7-11B198137C0E}"/>
                </a:ext>
              </a:extLst>
            </p:cNvPr>
            <p:cNvCxnSpPr>
              <a:cxnSpLocks/>
            </p:cNvCxnSpPr>
            <p:nvPr/>
          </p:nvCxnSpPr>
          <p:spPr>
            <a:xfrm>
              <a:off x="1678795" y="4420721"/>
              <a:ext cx="185713" cy="0"/>
            </a:xfrm>
            <a:prstGeom prst="straightConnector1">
              <a:avLst/>
            </a:prstGeom>
            <a:ln w="508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841DD5E-79FC-5665-A5BD-6056C7CFDD11}"/>
              </a:ext>
            </a:extLst>
          </p:cNvPr>
          <p:cNvGrpSpPr/>
          <p:nvPr/>
        </p:nvGrpSpPr>
        <p:grpSpPr>
          <a:xfrm>
            <a:off x="0" y="0"/>
            <a:ext cx="9166773" cy="5715000"/>
            <a:chOff x="0" y="0"/>
            <a:chExt cx="9166773" cy="571500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5CEAB5E-94D2-0CED-809A-103F7AD81CC4}"/>
                </a:ext>
              </a:extLst>
            </p:cNvPr>
            <p:cNvGrpSpPr/>
            <p:nvPr/>
          </p:nvGrpSpPr>
          <p:grpSpPr>
            <a:xfrm>
              <a:off x="0" y="0"/>
              <a:ext cx="9166773" cy="5715000"/>
              <a:chOff x="0" y="0"/>
              <a:chExt cx="9166773" cy="571500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BCE269D-1FD1-B28E-BFCC-B90F2DAA3110}"/>
                  </a:ext>
                </a:extLst>
              </p:cNvPr>
              <p:cNvSpPr/>
              <p:nvPr/>
            </p:nvSpPr>
            <p:spPr>
              <a:xfrm>
                <a:off x="0" y="0"/>
                <a:ext cx="9166773" cy="5715000"/>
              </a:xfrm>
              <a:prstGeom prst="rect">
                <a:avLst/>
              </a:prstGeom>
              <a:solidFill>
                <a:schemeClr val="tx1">
                  <a:alpha val="9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24000" tIns="900000" rIns="468000" rtlCol="0" anchor="t" anchorCtr="0"/>
              <a:lstStyle/>
              <a:p>
                <a:pPr>
                  <a:spcBef>
                    <a:spcPts val="600"/>
                  </a:spcBef>
                </a:pPr>
                <a:endParaRPr lang="fr-FR" sz="1800" b="1" dirty="0">
                  <a:solidFill>
                    <a:srgbClr val="76D1B8"/>
                  </a:solidFill>
                </a:endParaRPr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C44D01BD-1582-FBDA-1A26-0775342D4E52}"/>
                  </a:ext>
                </a:extLst>
              </p:cNvPr>
              <p:cNvGrpSpPr/>
              <p:nvPr/>
            </p:nvGrpSpPr>
            <p:grpSpPr>
              <a:xfrm>
                <a:off x="8437677" y="359998"/>
                <a:ext cx="339570" cy="339570"/>
                <a:chOff x="6055825" y="2829595"/>
                <a:chExt cx="248147" cy="248147"/>
              </a:xfrm>
            </p:grpSpPr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13A8BCD5-D790-7721-7176-D585EB461E20}"/>
                    </a:ext>
                  </a:extLst>
                </p:cNvPr>
                <p:cNvSpPr/>
                <p:nvPr/>
              </p:nvSpPr>
              <p:spPr>
                <a:xfrm>
                  <a:off x="6055825" y="2829595"/>
                  <a:ext cx="248147" cy="248147"/>
                </a:xfrm>
                <a:prstGeom prst="ellipse">
                  <a:avLst/>
                </a:prstGeom>
                <a:solidFill>
                  <a:srgbClr val="76D1B8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latin typeface="Montserrat" pitchFamily="2" charset="77"/>
                    <a:ea typeface="DIN 2014" panose="020B0504020202020204" pitchFamily="34" charset="77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EFB3EED1-1BD0-FD01-88CD-D87A9F6314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8900000">
                  <a:off x="6179899" y="2870773"/>
                  <a:ext cx="0" cy="16200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80E28EEA-00FF-66E8-6452-CA122F207B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700000">
                  <a:off x="6179899" y="2870590"/>
                  <a:ext cx="0" cy="16200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8305F1C-5E37-44FF-A4D9-7FFFC485F788}"/>
                </a:ext>
              </a:extLst>
            </p:cNvPr>
            <p:cNvSpPr/>
            <p:nvPr/>
          </p:nvSpPr>
          <p:spPr>
            <a:xfrm>
              <a:off x="1991024" y="1814946"/>
              <a:ext cx="2900597" cy="2900597"/>
            </a:xfrm>
            <a:prstGeom prst="ellipse">
              <a:avLst/>
            </a:prstGeom>
            <a:solidFill>
              <a:srgbClr val="76D1B8">
                <a:alpha val="8960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 Placeholder 2">
              <a:extLst>
                <a:ext uri="{FF2B5EF4-FFF2-40B4-BE49-F238E27FC236}">
                  <a16:creationId xmlns:a16="http://schemas.microsoft.com/office/drawing/2014/main" id="{C648017D-F097-A88E-A4DB-86BBD9759AEB}"/>
                </a:ext>
              </a:extLst>
            </p:cNvPr>
            <p:cNvSpPr txBox="1">
              <a:spLocks/>
            </p:cNvSpPr>
            <p:nvPr/>
          </p:nvSpPr>
          <p:spPr>
            <a:xfrm>
              <a:off x="2294826" y="2894232"/>
              <a:ext cx="2292991" cy="57190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" sz="2200" b="1" dirty="0">
                  <a:cs typeface="Arial"/>
                </a:rPr>
                <a:t>Airway and Breathing</a:t>
              </a:r>
              <a:endParaRPr lang="fr-FR" sz="2200" b="1" dirty="0">
                <a:cs typeface="Arial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09331A6-614D-B164-A87B-28FE99BCD811}"/>
                </a:ext>
              </a:extLst>
            </p:cNvPr>
            <p:cNvSpPr/>
            <p:nvPr/>
          </p:nvSpPr>
          <p:spPr>
            <a:xfrm>
              <a:off x="4536076" y="1814946"/>
              <a:ext cx="2900597" cy="2900597"/>
            </a:xfrm>
            <a:prstGeom prst="ellipse">
              <a:avLst/>
            </a:prstGeom>
            <a:solidFill>
              <a:schemeClr val="bg1">
                <a:alpha val="9434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1A20CAD-F684-7A16-512F-E7BC58FA0AA7}"/>
                </a:ext>
              </a:extLst>
            </p:cNvPr>
            <p:cNvSpPr txBox="1"/>
            <p:nvPr/>
          </p:nvSpPr>
          <p:spPr>
            <a:xfrm>
              <a:off x="5184211" y="3027783"/>
              <a:ext cx="1604326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9705" indent="-179705" algn="ctr"/>
              <a:r>
                <a:rPr lang="en" sz="2200" b="1" dirty="0">
                  <a:cs typeface="Arial"/>
                </a:rPr>
                <a:t>Circulation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570771AA-34E1-C1A7-07A8-5A22522052D9}"/>
                </a:ext>
              </a:extLst>
            </p:cNvPr>
            <p:cNvGrpSpPr/>
            <p:nvPr/>
          </p:nvGrpSpPr>
          <p:grpSpPr>
            <a:xfrm>
              <a:off x="5813869" y="4114716"/>
              <a:ext cx="316003" cy="316003"/>
              <a:chOff x="1499347" y="4188759"/>
              <a:chExt cx="463924" cy="463924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4EDA6E08-7390-5929-B992-5333F26847DC}"/>
                  </a:ext>
                </a:extLst>
              </p:cNvPr>
              <p:cNvSpPr/>
              <p:nvPr/>
            </p:nvSpPr>
            <p:spPr>
              <a:xfrm>
                <a:off x="1499347" y="4188759"/>
                <a:ext cx="463924" cy="463924"/>
              </a:xfrm>
              <a:prstGeom prst="ellipse">
                <a:avLst/>
              </a:prstGeom>
              <a:solidFill>
                <a:srgbClr val="76D1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B6756369-80BF-8275-C5EF-3551911A7D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78795" y="4420721"/>
                <a:ext cx="185713" cy="0"/>
              </a:xfrm>
              <a:prstGeom prst="straightConnector1">
                <a:avLst/>
              </a:prstGeom>
              <a:ln w="508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5C45D60-D5F6-826F-25CD-199C79AE73E9}"/>
                </a:ext>
              </a:extLst>
            </p:cNvPr>
            <p:cNvGrpSpPr/>
            <p:nvPr/>
          </p:nvGrpSpPr>
          <p:grpSpPr>
            <a:xfrm>
              <a:off x="3283319" y="4114715"/>
              <a:ext cx="316003" cy="316003"/>
              <a:chOff x="1499347" y="4188759"/>
              <a:chExt cx="463924" cy="463924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7510239D-4DAD-9411-22C8-EE0A26A742D1}"/>
                  </a:ext>
                </a:extLst>
              </p:cNvPr>
              <p:cNvSpPr/>
              <p:nvPr/>
            </p:nvSpPr>
            <p:spPr>
              <a:xfrm>
                <a:off x="1499347" y="4188759"/>
                <a:ext cx="463924" cy="4639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A887F076-57DB-6DF7-54FD-8361BAA83A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78795" y="4420721"/>
                <a:ext cx="185713" cy="0"/>
              </a:xfrm>
              <a:prstGeom prst="straightConnector1">
                <a:avLst/>
              </a:prstGeom>
              <a:ln w="508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98331A2-7927-0A2D-7116-A045BC3C2E3B}"/>
                </a:ext>
              </a:extLst>
            </p:cNvPr>
            <p:cNvSpPr txBox="1"/>
            <p:nvPr/>
          </p:nvSpPr>
          <p:spPr>
            <a:xfrm>
              <a:off x="1805254" y="881744"/>
              <a:ext cx="5867933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algn="ctr">
                <a:buNone/>
              </a:pPr>
              <a:r>
                <a:rPr lang="en-US" sz="2200" b="1" dirty="0">
                  <a:solidFill>
                    <a:srgbClr val="76D1B8"/>
                  </a:solidFill>
                  <a:cs typeface="Arial"/>
                </a:rPr>
                <a:t>Monitor closely for these parameters regularly: </a:t>
              </a:r>
              <a:endParaRPr lang="en-US" sz="2200" b="1" dirty="0">
                <a:solidFill>
                  <a:srgbClr val="76D1B8"/>
                </a:solidFill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73E1353-1845-B88F-9FB2-157802455D10}"/>
              </a:ext>
            </a:extLst>
          </p:cNvPr>
          <p:cNvGrpSpPr/>
          <p:nvPr/>
        </p:nvGrpSpPr>
        <p:grpSpPr>
          <a:xfrm>
            <a:off x="6521" y="0"/>
            <a:ext cx="9166773" cy="5715000"/>
            <a:chOff x="6521" y="0"/>
            <a:chExt cx="9166773" cy="571500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A20967E-1E12-4DA9-8415-97BD72616255}"/>
                </a:ext>
              </a:extLst>
            </p:cNvPr>
            <p:cNvGrpSpPr/>
            <p:nvPr/>
          </p:nvGrpSpPr>
          <p:grpSpPr>
            <a:xfrm>
              <a:off x="6521" y="0"/>
              <a:ext cx="9166773" cy="5715000"/>
              <a:chOff x="0" y="0"/>
              <a:chExt cx="9166773" cy="5715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A89522B-6FFA-1493-4A88-EBAF2B744B80}"/>
                  </a:ext>
                </a:extLst>
              </p:cNvPr>
              <p:cNvSpPr/>
              <p:nvPr/>
            </p:nvSpPr>
            <p:spPr>
              <a:xfrm>
                <a:off x="0" y="0"/>
                <a:ext cx="9166773" cy="5715000"/>
              </a:xfrm>
              <a:prstGeom prst="rect">
                <a:avLst/>
              </a:prstGeom>
              <a:solidFill>
                <a:schemeClr val="bg2">
                  <a:alpha val="9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24000" tIns="900000" rIns="468000" rtlCol="0" anchor="t" anchorCtr="0"/>
              <a:lstStyle/>
              <a:p>
                <a:endParaRPr lang="fr-FR" sz="1800" baseline="-25000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5B8BB836-7DE1-01EC-6CEA-538CCAE3D65B}"/>
                  </a:ext>
                </a:extLst>
              </p:cNvPr>
              <p:cNvGrpSpPr/>
              <p:nvPr/>
            </p:nvGrpSpPr>
            <p:grpSpPr>
              <a:xfrm>
                <a:off x="8437677" y="359998"/>
                <a:ext cx="339570" cy="339570"/>
                <a:chOff x="6055825" y="2829595"/>
                <a:chExt cx="248147" cy="248147"/>
              </a:xfrm>
            </p:grpSpPr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D8E9D0E3-CD6D-EBD9-EAB4-A5DF25E937EA}"/>
                    </a:ext>
                  </a:extLst>
                </p:cNvPr>
                <p:cNvSpPr/>
                <p:nvPr/>
              </p:nvSpPr>
              <p:spPr>
                <a:xfrm>
                  <a:off x="6055825" y="2829595"/>
                  <a:ext cx="248147" cy="248147"/>
                </a:xfrm>
                <a:prstGeom prst="ellipse">
                  <a:avLst/>
                </a:prstGeom>
                <a:solidFill>
                  <a:srgbClr val="76D1B8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latin typeface="Montserrat" pitchFamily="2" charset="77"/>
                    <a:ea typeface="DIN 2014" panose="020B0504020202020204" pitchFamily="34" charset="77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9834FADB-C51A-B032-A0EA-AB3F5962D5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8900000">
                  <a:off x="6179899" y="2870773"/>
                  <a:ext cx="0" cy="16200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38B07A13-6C34-34DD-B203-78FD3A4C7D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700000">
                  <a:off x="6179899" y="2870590"/>
                  <a:ext cx="0" cy="16200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96707700-EEA2-AC91-C604-F529CCADD640}"/>
                </a:ext>
              </a:extLst>
            </p:cNvPr>
            <p:cNvGrpSpPr/>
            <p:nvPr/>
          </p:nvGrpSpPr>
          <p:grpSpPr>
            <a:xfrm>
              <a:off x="1049774" y="1959745"/>
              <a:ext cx="6972604" cy="1899990"/>
              <a:chOff x="704411" y="1777500"/>
              <a:chExt cx="7926791" cy="2160000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E6BC2218-6618-0DE9-2EEA-EB4D44B7D47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612273" y="1777500"/>
                <a:ext cx="2160000" cy="2160000"/>
              </a:xfrm>
              <a:prstGeom prst="ellipse">
                <a:avLst/>
              </a:prstGeom>
              <a:solidFill>
                <a:srgbClr val="76D1B8">
                  <a:alpha val="8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6D35018-D2DF-41BB-7564-BA5FBF8991C9}"/>
                  </a:ext>
                </a:extLst>
              </p:cNvPr>
              <p:cNvSpPr txBox="1"/>
              <p:nvPr/>
            </p:nvSpPr>
            <p:spPr>
              <a:xfrm>
                <a:off x="2790099" y="2718999"/>
                <a:ext cx="1711556" cy="276999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marL="179705" lvl="1" algn="ctr"/>
                <a:r>
                  <a:rPr lang="en" dirty="0">
                    <a:solidFill>
                      <a:schemeClr val="tx1"/>
                    </a:solidFill>
                    <a:cs typeface="Arial"/>
                  </a:rPr>
                  <a:t>RR+/-</a:t>
                </a: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F82B968E-047A-9B7F-6CA1-FE656E53FFD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04411" y="1777500"/>
                <a:ext cx="2160000" cy="2160000"/>
              </a:xfrm>
              <a:prstGeom prst="ellipse">
                <a:avLst/>
              </a:prstGeom>
              <a:solidFill>
                <a:srgbClr val="76D1B8">
                  <a:alpha val="8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9039DCF-02BD-D46F-A569-24C6B484A14A}"/>
                  </a:ext>
                </a:extLst>
              </p:cNvPr>
              <p:cNvSpPr txBox="1"/>
              <p:nvPr/>
            </p:nvSpPr>
            <p:spPr>
              <a:xfrm>
                <a:off x="1035393" y="2626185"/>
                <a:ext cx="1490996" cy="553998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marL="0" lvl="1" algn="ctr"/>
                <a:r>
                  <a:rPr lang="en" dirty="0">
                    <a:solidFill>
                      <a:schemeClr val="tx1"/>
                    </a:solidFill>
                    <a:cs typeface="Arial"/>
                  </a:rPr>
                  <a:t>Respiratory distress</a:t>
                </a: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611B4377-D056-2D57-3BEB-6A59C0F4498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536076" y="1777500"/>
                <a:ext cx="2160000" cy="2160000"/>
              </a:xfrm>
              <a:prstGeom prst="ellipse">
                <a:avLst/>
              </a:prstGeom>
              <a:solidFill>
                <a:srgbClr val="76D1B8">
                  <a:alpha val="8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9434B97-F0A3-BB86-838B-C5CAAA369485}"/>
                  </a:ext>
                </a:extLst>
              </p:cNvPr>
              <p:cNvSpPr txBox="1"/>
              <p:nvPr/>
            </p:nvSpPr>
            <p:spPr>
              <a:xfrm>
                <a:off x="4835565" y="2700043"/>
                <a:ext cx="1549393" cy="314906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US" dirty="0" err="1">
                    <a:cs typeface="Arial" panose="020B0604020202020204" pitchFamily="34" charset="0"/>
                  </a:rPr>
                  <a:t>Apnoea</a:t>
                </a:r>
                <a:endParaRPr lang="en-US" dirty="0">
                  <a:cs typeface="Arial" panose="020B0604020202020204" pitchFamily="34" charset="0"/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1FA9885D-154C-8259-84EE-7E9594E4ED9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471202" y="1777500"/>
                <a:ext cx="2160000" cy="2160000"/>
              </a:xfrm>
              <a:prstGeom prst="ellipse">
                <a:avLst/>
              </a:prstGeom>
              <a:solidFill>
                <a:srgbClr val="76D1B8">
                  <a:alpha val="8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7112FCE-B58F-C817-A484-2DA3826326C9}"/>
                  </a:ext>
                </a:extLst>
              </p:cNvPr>
              <p:cNvSpPr txBox="1"/>
              <p:nvPr/>
            </p:nvSpPr>
            <p:spPr>
              <a:xfrm>
                <a:off x="6973507" y="2718998"/>
                <a:ext cx="1011961" cy="276999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marL="179705" lvl="1" algn="ctr"/>
                <a:r>
                  <a:rPr lang="en" dirty="0">
                    <a:solidFill>
                      <a:schemeClr val="tx1"/>
                    </a:solidFill>
                    <a:cs typeface="Arial"/>
                  </a:rPr>
                  <a:t>SpO</a:t>
                </a:r>
                <a:r>
                  <a:rPr lang="en" baseline="-25000" dirty="0">
                    <a:solidFill>
                      <a:schemeClr val="tx1"/>
                    </a:solidFill>
                    <a:cs typeface="Arial"/>
                  </a:rPr>
                  <a:t>2</a:t>
                </a:r>
                <a:endParaRPr lang="fr-FR" baseline="-25000" dirty="0">
                  <a:solidFill>
                    <a:schemeClr val="tx1"/>
                  </a:solidFill>
                  <a:cs typeface="Arial"/>
                </a:endParaRPr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1D4E74D-53DD-03E1-985B-CA0C7DD7EF6B}"/>
                </a:ext>
              </a:extLst>
            </p:cNvPr>
            <p:cNvSpPr txBox="1"/>
            <p:nvPr/>
          </p:nvSpPr>
          <p:spPr>
            <a:xfrm>
              <a:off x="2144419" y="1055532"/>
              <a:ext cx="4890976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500" b="1" dirty="0">
                  <a:cs typeface="Arial"/>
                </a:rPr>
                <a:t>Airway and breathing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913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53CB0-1B48-4307-AF6D-FF74D58A5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+mn-lt"/>
                <a:cs typeface="Arial"/>
              </a:rPr>
              <a:t>Re-</a:t>
            </a:r>
            <a:r>
              <a:rPr lang="fr-FR" dirty="0" err="1">
                <a:latin typeface="+mn-lt"/>
                <a:cs typeface="Arial"/>
              </a:rPr>
              <a:t>assess</a:t>
            </a:r>
            <a:r>
              <a:rPr lang="fr-FR" dirty="0">
                <a:latin typeface="+mn-lt"/>
                <a:cs typeface="Arial"/>
              </a:rPr>
              <a:t> and monitor</a:t>
            </a:r>
            <a:endParaRPr lang="en-US" dirty="0">
              <a:latin typeface="+mn-lt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9D8ACF7-57FC-BAF5-2332-049482E520C0}"/>
              </a:ext>
            </a:extLst>
          </p:cNvPr>
          <p:cNvSpPr/>
          <p:nvPr/>
        </p:nvSpPr>
        <p:spPr>
          <a:xfrm>
            <a:off x="1838624" y="1662546"/>
            <a:ext cx="2900597" cy="2900597"/>
          </a:xfrm>
          <a:prstGeom prst="ellipse">
            <a:avLst/>
          </a:prstGeom>
          <a:solidFill>
            <a:srgbClr val="76D1B8">
              <a:alpha val="8960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94D1D85-87C0-494A-A18B-FC8C6FD8184B}"/>
              </a:ext>
            </a:extLst>
          </p:cNvPr>
          <p:cNvSpPr txBox="1">
            <a:spLocks/>
          </p:cNvSpPr>
          <p:nvPr/>
        </p:nvSpPr>
        <p:spPr>
          <a:xfrm>
            <a:off x="2142426" y="2741832"/>
            <a:ext cx="2292991" cy="571902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>
                <a:cs typeface="Arial"/>
              </a:rPr>
              <a:t>Monitor closely for these parameters regularly: </a:t>
            </a:r>
            <a:endParaRPr lang="en-US" sz="2000" b="1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6E645AE-FC04-9889-A1CD-63317CEC9008}"/>
              </a:ext>
            </a:extLst>
          </p:cNvPr>
          <p:cNvSpPr/>
          <p:nvPr/>
        </p:nvSpPr>
        <p:spPr>
          <a:xfrm>
            <a:off x="4383676" y="1662546"/>
            <a:ext cx="2900597" cy="2900597"/>
          </a:xfrm>
          <a:prstGeom prst="ellipse">
            <a:avLst/>
          </a:prstGeom>
          <a:solidFill>
            <a:schemeClr val="tx1">
              <a:alpha val="9434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A6EC8F-6BF9-9BFD-F850-63C7F4D0BBE6}"/>
              </a:ext>
            </a:extLst>
          </p:cNvPr>
          <p:cNvSpPr txBox="1"/>
          <p:nvPr/>
        </p:nvSpPr>
        <p:spPr>
          <a:xfrm>
            <a:off x="4767541" y="2556826"/>
            <a:ext cx="22129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Arial"/>
              </a:rPr>
              <a:t>Assess the mother’s condition: If the mother's FVD RT-PCR is positive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A0E59EE-34CC-FF12-1FB3-E5F687C36ECE}"/>
              </a:ext>
            </a:extLst>
          </p:cNvPr>
          <p:cNvGrpSpPr/>
          <p:nvPr/>
        </p:nvGrpSpPr>
        <p:grpSpPr>
          <a:xfrm>
            <a:off x="5661469" y="3962316"/>
            <a:ext cx="316003" cy="316003"/>
            <a:chOff x="1499347" y="4188759"/>
            <a:chExt cx="463924" cy="463924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55727BF-82A9-E3A9-5F64-1B53E2FD1179}"/>
                </a:ext>
              </a:extLst>
            </p:cNvPr>
            <p:cNvSpPr/>
            <p:nvPr/>
          </p:nvSpPr>
          <p:spPr>
            <a:xfrm>
              <a:off x="1499347" y="4188759"/>
              <a:ext cx="463924" cy="463924"/>
            </a:xfrm>
            <a:prstGeom prst="ellipse">
              <a:avLst/>
            </a:prstGeom>
            <a:solidFill>
              <a:srgbClr val="76D1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53B35C2-5144-DE41-0865-0537C13699EB}"/>
                </a:ext>
              </a:extLst>
            </p:cNvPr>
            <p:cNvCxnSpPr>
              <a:cxnSpLocks/>
            </p:cNvCxnSpPr>
            <p:nvPr/>
          </p:nvCxnSpPr>
          <p:spPr>
            <a:xfrm>
              <a:off x="1678795" y="4420721"/>
              <a:ext cx="185713" cy="0"/>
            </a:xfrm>
            <a:prstGeom prst="straightConnector1">
              <a:avLst/>
            </a:prstGeom>
            <a:ln w="508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3D2F68-2BFC-755E-0350-5C2333792DC1}"/>
              </a:ext>
            </a:extLst>
          </p:cNvPr>
          <p:cNvGrpSpPr/>
          <p:nvPr/>
        </p:nvGrpSpPr>
        <p:grpSpPr>
          <a:xfrm>
            <a:off x="3130919" y="3962315"/>
            <a:ext cx="316003" cy="316003"/>
            <a:chOff x="1499347" y="4188759"/>
            <a:chExt cx="463924" cy="46392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9C4F625-24C7-AD72-733D-88A9517F64F0}"/>
                </a:ext>
              </a:extLst>
            </p:cNvPr>
            <p:cNvSpPr/>
            <p:nvPr/>
          </p:nvSpPr>
          <p:spPr>
            <a:xfrm>
              <a:off x="1499347" y="4188759"/>
              <a:ext cx="463924" cy="4639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C77F93F-5AD5-2B57-D6B7-11B198137C0E}"/>
                </a:ext>
              </a:extLst>
            </p:cNvPr>
            <p:cNvCxnSpPr>
              <a:cxnSpLocks/>
            </p:cNvCxnSpPr>
            <p:nvPr/>
          </p:nvCxnSpPr>
          <p:spPr>
            <a:xfrm>
              <a:off x="1678795" y="4420721"/>
              <a:ext cx="185713" cy="0"/>
            </a:xfrm>
            <a:prstGeom prst="straightConnector1">
              <a:avLst/>
            </a:prstGeom>
            <a:ln w="508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841DD5E-79FC-5665-A5BD-6056C7CFDD11}"/>
              </a:ext>
            </a:extLst>
          </p:cNvPr>
          <p:cNvGrpSpPr/>
          <p:nvPr/>
        </p:nvGrpSpPr>
        <p:grpSpPr>
          <a:xfrm>
            <a:off x="0" y="0"/>
            <a:ext cx="9166773" cy="5715000"/>
            <a:chOff x="0" y="0"/>
            <a:chExt cx="9166773" cy="571500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5CEAB5E-94D2-0CED-809A-103F7AD81CC4}"/>
                </a:ext>
              </a:extLst>
            </p:cNvPr>
            <p:cNvGrpSpPr/>
            <p:nvPr/>
          </p:nvGrpSpPr>
          <p:grpSpPr>
            <a:xfrm>
              <a:off x="0" y="0"/>
              <a:ext cx="9166773" cy="5715000"/>
              <a:chOff x="0" y="0"/>
              <a:chExt cx="9166773" cy="571500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BCE269D-1FD1-B28E-BFCC-B90F2DAA3110}"/>
                  </a:ext>
                </a:extLst>
              </p:cNvPr>
              <p:cNvSpPr/>
              <p:nvPr/>
            </p:nvSpPr>
            <p:spPr>
              <a:xfrm>
                <a:off x="0" y="0"/>
                <a:ext cx="9166773" cy="5715000"/>
              </a:xfrm>
              <a:prstGeom prst="rect">
                <a:avLst/>
              </a:prstGeom>
              <a:solidFill>
                <a:schemeClr val="tx1">
                  <a:alpha val="9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24000" tIns="900000" rIns="468000" rtlCol="0" anchor="t" anchorCtr="0"/>
              <a:lstStyle/>
              <a:p>
                <a:pPr>
                  <a:spcBef>
                    <a:spcPts val="600"/>
                  </a:spcBef>
                </a:pPr>
                <a:endParaRPr lang="fr-FR" sz="1800" b="1" dirty="0">
                  <a:solidFill>
                    <a:srgbClr val="76D1B8"/>
                  </a:solidFill>
                </a:endParaRPr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C44D01BD-1582-FBDA-1A26-0775342D4E52}"/>
                  </a:ext>
                </a:extLst>
              </p:cNvPr>
              <p:cNvGrpSpPr/>
              <p:nvPr/>
            </p:nvGrpSpPr>
            <p:grpSpPr>
              <a:xfrm>
                <a:off x="8437677" y="359998"/>
                <a:ext cx="339570" cy="339570"/>
                <a:chOff x="6055825" y="2829595"/>
                <a:chExt cx="248147" cy="248147"/>
              </a:xfrm>
            </p:grpSpPr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13A8BCD5-D790-7721-7176-D585EB461E20}"/>
                    </a:ext>
                  </a:extLst>
                </p:cNvPr>
                <p:cNvSpPr/>
                <p:nvPr/>
              </p:nvSpPr>
              <p:spPr>
                <a:xfrm>
                  <a:off x="6055825" y="2829595"/>
                  <a:ext cx="248147" cy="248147"/>
                </a:xfrm>
                <a:prstGeom prst="ellipse">
                  <a:avLst/>
                </a:prstGeom>
                <a:solidFill>
                  <a:srgbClr val="76D1B8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latin typeface="Montserrat" pitchFamily="2" charset="77"/>
                    <a:ea typeface="DIN 2014" panose="020B0504020202020204" pitchFamily="34" charset="77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EFB3EED1-1BD0-FD01-88CD-D87A9F6314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8900000">
                  <a:off x="6179899" y="2870773"/>
                  <a:ext cx="0" cy="16200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80E28EEA-00FF-66E8-6452-CA122F207B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700000">
                  <a:off x="6179899" y="2870590"/>
                  <a:ext cx="0" cy="16200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8305F1C-5E37-44FF-A4D9-7FFFC485F788}"/>
                </a:ext>
              </a:extLst>
            </p:cNvPr>
            <p:cNvSpPr/>
            <p:nvPr/>
          </p:nvSpPr>
          <p:spPr>
            <a:xfrm>
              <a:off x="1991024" y="1814946"/>
              <a:ext cx="2900597" cy="2900597"/>
            </a:xfrm>
            <a:prstGeom prst="ellipse">
              <a:avLst/>
            </a:prstGeom>
            <a:solidFill>
              <a:srgbClr val="76D1B8">
                <a:alpha val="8960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 Placeholder 2">
              <a:extLst>
                <a:ext uri="{FF2B5EF4-FFF2-40B4-BE49-F238E27FC236}">
                  <a16:creationId xmlns:a16="http://schemas.microsoft.com/office/drawing/2014/main" id="{C648017D-F097-A88E-A4DB-86BBD9759AEB}"/>
                </a:ext>
              </a:extLst>
            </p:cNvPr>
            <p:cNvSpPr txBox="1">
              <a:spLocks/>
            </p:cNvSpPr>
            <p:nvPr/>
          </p:nvSpPr>
          <p:spPr>
            <a:xfrm>
              <a:off x="2294826" y="2894232"/>
              <a:ext cx="2292991" cy="57190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" sz="2200" b="1" dirty="0">
                  <a:cs typeface="Arial"/>
                </a:rPr>
                <a:t>Airway and Breathing</a:t>
              </a:r>
              <a:endParaRPr lang="fr-FR" sz="2200" b="1" dirty="0">
                <a:cs typeface="Arial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09331A6-614D-B164-A87B-28FE99BCD811}"/>
                </a:ext>
              </a:extLst>
            </p:cNvPr>
            <p:cNvSpPr/>
            <p:nvPr/>
          </p:nvSpPr>
          <p:spPr>
            <a:xfrm>
              <a:off x="4536076" y="1814946"/>
              <a:ext cx="2900597" cy="2900597"/>
            </a:xfrm>
            <a:prstGeom prst="ellipse">
              <a:avLst/>
            </a:prstGeom>
            <a:solidFill>
              <a:schemeClr val="bg1">
                <a:alpha val="9434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1A20CAD-F684-7A16-512F-E7BC58FA0AA7}"/>
                </a:ext>
              </a:extLst>
            </p:cNvPr>
            <p:cNvSpPr txBox="1"/>
            <p:nvPr/>
          </p:nvSpPr>
          <p:spPr>
            <a:xfrm>
              <a:off x="5184211" y="3027783"/>
              <a:ext cx="1604326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9705" indent="-179705" algn="ctr"/>
              <a:r>
                <a:rPr lang="en" sz="2200" b="1" dirty="0">
                  <a:cs typeface="Arial"/>
                </a:rPr>
                <a:t>Circulation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570771AA-34E1-C1A7-07A8-5A22522052D9}"/>
                </a:ext>
              </a:extLst>
            </p:cNvPr>
            <p:cNvGrpSpPr/>
            <p:nvPr/>
          </p:nvGrpSpPr>
          <p:grpSpPr>
            <a:xfrm>
              <a:off x="5813869" y="4114716"/>
              <a:ext cx="316003" cy="316003"/>
              <a:chOff x="1499347" y="4188759"/>
              <a:chExt cx="463924" cy="463924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4EDA6E08-7390-5929-B992-5333F26847DC}"/>
                  </a:ext>
                </a:extLst>
              </p:cNvPr>
              <p:cNvSpPr/>
              <p:nvPr/>
            </p:nvSpPr>
            <p:spPr>
              <a:xfrm>
                <a:off x="1499347" y="4188759"/>
                <a:ext cx="463924" cy="463924"/>
              </a:xfrm>
              <a:prstGeom prst="ellipse">
                <a:avLst/>
              </a:prstGeom>
              <a:solidFill>
                <a:srgbClr val="76D1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B6756369-80BF-8275-C5EF-3551911A7D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78795" y="4420721"/>
                <a:ext cx="185713" cy="0"/>
              </a:xfrm>
              <a:prstGeom prst="straightConnector1">
                <a:avLst/>
              </a:prstGeom>
              <a:ln w="508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5C45D60-D5F6-826F-25CD-199C79AE73E9}"/>
                </a:ext>
              </a:extLst>
            </p:cNvPr>
            <p:cNvGrpSpPr/>
            <p:nvPr/>
          </p:nvGrpSpPr>
          <p:grpSpPr>
            <a:xfrm>
              <a:off x="3283319" y="4114715"/>
              <a:ext cx="316003" cy="316003"/>
              <a:chOff x="1499347" y="4188759"/>
              <a:chExt cx="463924" cy="463924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7510239D-4DAD-9411-22C8-EE0A26A742D1}"/>
                  </a:ext>
                </a:extLst>
              </p:cNvPr>
              <p:cNvSpPr/>
              <p:nvPr/>
            </p:nvSpPr>
            <p:spPr>
              <a:xfrm>
                <a:off x="1499347" y="4188759"/>
                <a:ext cx="463924" cy="4639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A887F076-57DB-6DF7-54FD-8361BAA83A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78795" y="4420721"/>
                <a:ext cx="185713" cy="0"/>
              </a:xfrm>
              <a:prstGeom prst="straightConnector1">
                <a:avLst/>
              </a:prstGeom>
              <a:ln w="508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98331A2-7927-0A2D-7116-A045BC3C2E3B}"/>
                </a:ext>
              </a:extLst>
            </p:cNvPr>
            <p:cNvSpPr txBox="1"/>
            <p:nvPr/>
          </p:nvSpPr>
          <p:spPr>
            <a:xfrm>
              <a:off x="1805254" y="881744"/>
              <a:ext cx="5867933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algn="ctr">
                <a:buNone/>
              </a:pPr>
              <a:r>
                <a:rPr lang="en-US" sz="2200" b="1" dirty="0">
                  <a:solidFill>
                    <a:srgbClr val="76D1B8"/>
                  </a:solidFill>
                  <a:cs typeface="Arial"/>
                </a:rPr>
                <a:t>Monitor closely for these parameters regularly: </a:t>
              </a:r>
              <a:endParaRPr lang="en-US" sz="2200" b="1" dirty="0">
                <a:solidFill>
                  <a:srgbClr val="76D1B8"/>
                </a:solidFill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73E1353-1845-B88F-9FB2-157802455D10}"/>
              </a:ext>
            </a:extLst>
          </p:cNvPr>
          <p:cNvGrpSpPr/>
          <p:nvPr/>
        </p:nvGrpSpPr>
        <p:grpSpPr>
          <a:xfrm>
            <a:off x="6521" y="0"/>
            <a:ext cx="9166773" cy="5715000"/>
            <a:chOff x="6521" y="0"/>
            <a:chExt cx="9166773" cy="571500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A20967E-1E12-4DA9-8415-97BD72616255}"/>
                </a:ext>
              </a:extLst>
            </p:cNvPr>
            <p:cNvGrpSpPr/>
            <p:nvPr/>
          </p:nvGrpSpPr>
          <p:grpSpPr>
            <a:xfrm>
              <a:off x="6521" y="0"/>
              <a:ext cx="9166773" cy="5715000"/>
              <a:chOff x="0" y="0"/>
              <a:chExt cx="9166773" cy="5715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A89522B-6FFA-1493-4A88-EBAF2B744B80}"/>
                  </a:ext>
                </a:extLst>
              </p:cNvPr>
              <p:cNvSpPr/>
              <p:nvPr/>
            </p:nvSpPr>
            <p:spPr>
              <a:xfrm>
                <a:off x="0" y="0"/>
                <a:ext cx="9166773" cy="5715000"/>
              </a:xfrm>
              <a:prstGeom prst="rect">
                <a:avLst/>
              </a:prstGeom>
              <a:solidFill>
                <a:schemeClr val="bg2">
                  <a:alpha val="9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24000" tIns="900000" rIns="468000" rtlCol="0" anchor="t" anchorCtr="0"/>
              <a:lstStyle/>
              <a:p>
                <a:endParaRPr lang="fr-FR" sz="1800" baseline="-25000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5B8BB836-7DE1-01EC-6CEA-538CCAE3D65B}"/>
                  </a:ext>
                </a:extLst>
              </p:cNvPr>
              <p:cNvGrpSpPr/>
              <p:nvPr/>
            </p:nvGrpSpPr>
            <p:grpSpPr>
              <a:xfrm>
                <a:off x="8437677" y="359998"/>
                <a:ext cx="339570" cy="339570"/>
                <a:chOff x="6055825" y="2829595"/>
                <a:chExt cx="248147" cy="248147"/>
              </a:xfrm>
            </p:grpSpPr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D8E9D0E3-CD6D-EBD9-EAB4-A5DF25E937EA}"/>
                    </a:ext>
                  </a:extLst>
                </p:cNvPr>
                <p:cNvSpPr/>
                <p:nvPr/>
              </p:nvSpPr>
              <p:spPr>
                <a:xfrm>
                  <a:off x="6055825" y="2829595"/>
                  <a:ext cx="248147" cy="248147"/>
                </a:xfrm>
                <a:prstGeom prst="ellipse">
                  <a:avLst/>
                </a:prstGeom>
                <a:solidFill>
                  <a:srgbClr val="76D1B8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latin typeface="Montserrat" pitchFamily="2" charset="77"/>
                    <a:ea typeface="DIN 2014" panose="020B0504020202020204" pitchFamily="34" charset="77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9834FADB-C51A-B032-A0EA-AB3F5962D5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8900000">
                  <a:off x="6179899" y="2870773"/>
                  <a:ext cx="0" cy="16200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38B07A13-6C34-34DD-B203-78FD3A4C7D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700000">
                  <a:off x="6179899" y="2870590"/>
                  <a:ext cx="0" cy="16200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96707700-EEA2-AC91-C604-F529CCADD640}"/>
                </a:ext>
              </a:extLst>
            </p:cNvPr>
            <p:cNvGrpSpPr/>
            <p:nvPr/>
          </p:nvGrpSpPr>
          <p:grpSpPr>
            <a:xfrm>
              <a:off x="1049774" y="1959745"/>
              <a:ext cx="6972604" cy="1899990"/>
              <a:chOff x="704411" y="1777500"/>
              <a:chExt cx="7926791" cy="2160000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E6BC2218-6618-0DE9-2EEA-EB4D44B7D47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612273" y="1777500"/>
                <a:ext cx="2160000" cy="2160000"/>
              </a:xfrm>
              <a:prstGeom prst="ellipse">
                <a:avLst/>
              </a:prstGeom>
              <a:solidFill>
                <a:srgbClr val="76D1B8">
                  <a:alpha val="8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6D35018-D2DF-41BB-7564-BA5FBF8991C9}"/>
                  </a:ext>
                </a:extLst>
              </p:cNvPr>
              <p:cNvSpPr txBox="1"/>
              <p:nvPr/>
            </p:nvSpPr>
            <p:spPr>
              <a:xfrm>
                <a:off x="2854425" y="2518598"/>
                <a:ext cx="1684775" cy="629812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marL="0" lvl="1" algn="ctr"/>
                <a:r>
                  <a:rPr lang="en" dirty="0">
                    <a:solidFill>
                      <a:schemeClr val="tx1"/>
                    </a:solidFill>
                    <a:cs typeface="Arial"/>
                  </a:rPr>
                  <a:t>Signs of hypoperfusion</a:t>
                </a: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F82B968E-047A-9B7F-6CA1-FE656E53FFD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04411" y="1777500"/>
                <a:ext cx="2160000" cy="2160000"/>
              </a:xfrm>
              <a:prstGeom prst="ellipse">
                <a:avLst/>
              </a:prstGeom>
              <a:solidFill>
                <a:srgbClr val="76D1B8">
                  <a:alpha val="8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9039DCF-02BD-D46F-A569-24C6B484A14A}"/>
                  </a:ext>
                </a:extLst>
              </p:cNvPr>
              <p:cNvSpPr txBox="1"/>
              <p:nvPr/>
            </p:nvSpPr>
            <p:spPr>
              <a:xfrm>
                <a:off x="1035393" y="2626186"/>
                <a:ext cx="1490995" cy="314906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marL="0" lvl="1" algn="ctr"/>
                <a:r>
                  <a:rPr lang="en" dirty="0">
                    <a:solidFill>
                      <a:schemeClr val="tx1"/>
                    </a:solidFill>
                    <a:cs typeface="Arial"/>
                  </a:rPr>
                  <a:t>HR +/-</a:t>
                </a: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611B4377-D056-2D57-3BEB-6A59C0F4498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536076" y="1777500"/>
                <a:ext cx="2160000" cy="2160000"/>
              </a:xfrm>
              <a:prstGeom prst="ellipse">
                <a:avLst/>
              </a:prstGeom>
              <a:solidFill>
                <a:srgbClr val="76D1B8">
                  <a:alpha val="8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9434B97-F0A3-BB86-838B-C5CAAA369485}"/>
                  </a:ext>
                </a:extLst>
              </p:cNvPr>
              <p:cNvSpPr txBox="1"/>
              <p:nvPr/>
            </p:nvSpPr>
            <p:spPr>
              <a:xfrm>
                <a:off x="4835565" y="2700043"/>
                <a:ext cx="1549393" cy="314906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US" dirty="0" err="1">
                    <a:cs typeface="Arial" panose="020B0604020202020204" pitchFamily="34" charset="0"/>
                  </a:rPr>
                  <a:t>Palor</a:t>
                </a:r>
                <a:endParaRPr lang="en-US" dirty="0">
                  <a:cs typeface="Arial" panose="020B0604020202020204" pitchFamily="34" charset="0"/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1FA9885D-154C-8259-84EE-7E9594E4ED9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471202" y="1777500"/>
                <a:ext cx="2160000" cy="2160000"/>
              </a:xfrm>
              <a:prstGeom prst="ellipse">
                <a:avLst/>
              </a:prstGeom>
              <a:solidFill>
                <a:srgbClr val="76D1B8">
                  <a:alpha val="8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7112FCE-B58F-C817-A484-2DA3826326C9}"/>
                  </a:ext>
                </a:extLst>
              </p:cNvPr>
              <p:cNvSpPr txBox="1"/>
              <p:nvPr/>
            </p:nvSpPr>
            <p:spPr>
              <a:xfrm>
                <a:off x="6818099" y="2542590"/>
                <a:ext cx="1453195" cy="629812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marL="0" lvl="1" algn="ctr"/>
                <a:r>
                  <a:rPr lang="en" dirty="0">
                    <a:solidFill>
                      <a:schemeClr val="tx1"/>
                    </a:solidFill>
                    <a:cs typeface="Arial"/>
                  </a:rPr>
                  <a:t>Signs of dehydration</a:t>
                </a:r>
                <a:endParaRPr lang="fr-FR" baseline="-25000" dirty="0">
                  <a:solidFill>
                    <a:schemeClr val="tx1"/>
                  </a:solidFill>
                  <a:cs typeface="Arial"/>
                </a:endParaRPr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1D4E74D-53DD-03E1-985B-CA0C7DD7EF6B}"/>
                </a:ext>
              </a:extLst>
            </p:cNvPr>
            <p:cNvSpPr txBox="1"/>
            <p:nvPr/>
          </p:nvSpPr>
          <p:spPr>
            <a:xfrm>
              <a:off x="2144419" y="1055532"/>
              <a:ext cx="4890976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500" b="1" dirty="0">
                  <a:cs typeface="Arial"/>
                </a:rPr>
                <a:t>Circulation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027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53CB0-1B48-4307-AF6D-FF74D58A5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+mn-lt"/>
                <a:cs typeface="Arial"/>
              </a:rPr>
              <a:t>Re-</a:t>
            </a:r>
            <a:r>
              <a:rPr lang="fr-FR" dirty="0" err="1">
                <a:latin typeface="+mn-lt"/>
                <a:cs typeface="Arial"/>
              </a:rPr>
              <a:t>assess</a:t>
            </a:r>
            <a:r>
              <a:rPr lang="fr-FR" dirty="0">
                <a:latin typeface="+mn-lt"/>
                <a:cs typeface="Arial"/>
              </a:rPr>
              <a:t> and monitor</a:t>
            </a:r>
            <a:endParaRPr lang="en-US" dirty="0">
              <a:latin typeface="+mn-lt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9D8ACF7-57FC-BAF5-2332-049482E520C0}"/>
              </a:ext>
            </a:extLst>
          </p:cNvPr>
          <p:cNvSpPr/>
          <p:nvPr/>
        </p:nvSpPr>
        <p:spPr>
          <a:xfrm>
            <a:off x="1838624" y="1662546"/>
            <a:ext cx="2900597" cy="2900597"/>
          </a:xfrm>
          <a:prstGeom prst="ellipse">
            <a:avLst/>
          </a:prstGeom>
          <a:solidFill>
            <a:srgbClr val="76D1B8">
              <a:alpha val="8960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94D1D85-87C0-494A-A18B-FC8C6FD8184B}"/>
              </a:ext>
            </a:extLst>
          </p:cNvPr>
          <p:cNvSpPr txBox="1">
            <a:spLocks/>
          </p:cNvSpPr>
          <p:nvPr/>
        </p:nvSpPr>
        <p:spPr>
          <a:xfrm>
            <a:off x="2142426" y="2741832"/>
            <a:ext cx="2292991" cy="571902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>
                <a:cs typeface="Arial"/>
              </a:rPr>
              <a:t>Monitor closely for these parameters regularly: </a:t>
            </a:r>
            <a:endParaRPr lang="en-US" sz="2000" b="1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6E645AE-FC04-9889-A1CD-63317CEC9008}"/>
              </a:ext>
            </a:extLst>
          </p:cNvPr>
          <p:cNvSpPr/>
          <p:nvPr/>
        </p:nvSpPr>
        <p:spPr>
          <a:xfrm>
            <a:off x="4383676" y="1662546"/>
            <a:ext cx="2900597" cy="2900597"/>
          </a:xfrm>
          <a:prstGeom prst="ellipse">
            <a:avLst/>
          </a:prstGeom>
          <a:solidFill>
            <a:schemeClr val="tx1">
              <a:alpha val="9434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A6EC8F-6BF9-9BFD-F850-63C7F4D0BBE6}"/>
              </a:ext>
            </a:extLst>
          </p:cNvPr>
          <p:cNvSpPr txBox="1"/>
          <p:nvPr/>
        </p:nvSpPr>
        <p:spPr>
          <a:xfrm>
            <a:off x="4767541" y="2556826"/>
            <a:ext cx="22129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Arial"/>
              </a:rPr>
              <a:t>Assess the mother’s condition: If the mother's FVD RT-PCR is positive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A0E59EE-34CC-FF12-1FB3-E5F687C36ECE}"/>
              </a:ext>
            </a:extLst>
          </p:cNvPr>
          <p:cNvGrpSpPr/>
          <p:nvPr/>
        </p:nvGrpSpPr>
        <p:grpSpPr>
          <a:xfrm>
            <a:off x="5661469" y="3962316"/>
            <a:ext cx="316003" cy="316003"/>
            <a:chOff x="1499347" y="4188759"/>
            <a:chExt cx="463924" cy="463924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55727BF-82A9-E3A9-5F64-1B53E2FD1179}"/>
                </a:ext>
              </a:extLst>
            </p:cNvPr>
            <p:cNvSpPr/>
            <p:nvPr/>
          </p:nvSpPr>
          <p:spPr>
            <a:xfrm>
              <a:off x="1499347" y="4188759"/>
              <a:ext cx="463924" cy="463924"/>
            </a:xfrm>
            <a:prstGeom prst="ellipse">
              <a:avLst/>
            </a:prstGeom>
            <a:solidFill>
              <a:srgbClr val="76D1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53B35C2-5144-DE41-0865-0537C13699EB}"/>
                </a:ext>
              </a:extLst>
            </p:cNvPr>
            <p:cNvCxnSpPr>
              <a:cxnSpLocks/>
            </p:cNvCxnSpPr>
            <p:nvPr/>
          </p:nvCxnSpPr>
          <p:spPr>
            <a:xfrm>
              <a:off x="1678795" y="4420721"/>
              <a:ext cx="185713" cy="0"/>
            </a:xfrm>
            <a:prstGeom prst="straightConnector1">
              <a:avLst/>
            </a:prstGeom>
            <a:ln w="508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3D2F68-2BFC-755E-0350-5C2333792DC1}"/>
              </a:ext>
            </a:extLst>
          </p:cNvPr>
          <p:cNvGrpSpPr/>
          <p:nvPr/>
        </p:nvGrpSpPr>
        <p:grpSpPr>
          <a:xfrm>
            <a:off x="3130919" y="3962315"/>
            <a:ext cx="316003" cy="316003"/>
            <a:chOff x="1499347" y="4188759"/>
            <a:chExt cx="463924" cy="46392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9C4F625-24C7-AD72-733D-88A9517F64F0}"/>
                </a:ext>
              </a:extLst>
            </p:cNvPr>
            <p:cNvSpPr/>
            <p:nvPr/>
          </p:nvSpPr>
          <p:spPr>
            <a:xfrm>
              <a:off x="1499347" y="4188759"/>
              <a:ext cx="463924" cy="4639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C77F93F-5AD5-2B57-D6B7-11B198137C0E}"/>
                </a:ext>
              </a:extLst>
            </p:cNvPr>
            <p:cNvCxnSpPr>
              <a:cxnSpLocks/>
            </p:cNvCxnSpPr>
            <p:nvPr/>
          </p:nvCxnSpPr>
          <p:spPr>
            <a:xfrm>
              <a:off x="1678795" y="4420721"/>
              <a:ext cx="185713" cy="0"/>
            </a:xfrm>
            <a:prstGeom prst="straightConnector1">
              <a:avLst/>
            </a:prstGeom>
            <a:ln w="508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DD3655A-9EEF-A707-6F3B-E661F64078D9}"/>
              </a:ext>
            </a:extLst>
          </p:cNvPr>
          <p:cNvGrpSpPr/>
          <p:nvPr/>
        </p:nvGrpSpPr>
        <p:grpSpPr>
          <a:xfrm>
            <a:off x="4370316" y="0"/>
            <a:ext cx="4802978" cy="5715000"/>
            <a:chOff x="4370316" y="0"/>
            <a:chExt cx="4802978" cy="571500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8BC1430-9F0E-ACA6-6C16-6D40F927D750}"/>
                </a:ext>
              </a:extLst>
            </p:cNvPr>
            <p:cNvGrpSpPr/>
            <p:nvPr/>
          </p:nvGrpSpPr>
          <p:grpSpPr>
            <a:xfrm>
              <a:off x="4370316" y="0"/>
              <a:ext cx="4802978" cy="5715000"/>
              <a:chOff x="4363795" y="0"/>
              <a:chExt cx="4802978" cy="571500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F468D20-E015-6773-4DD4-0F7B48564B15}"/>
                  </a:ext>
                </a:extLst>
              </p:cNvPr>
              <p:cNvSpPr/>
              <p:nvPr/>
            </p:nvSpPr>
            <p:spPr>
              <a:xfrm>
                <a:off x="4363795" y="0"/>
                <a:ext cx="4802978" cy="5715000"/>
              </a:xfrm>
              <a:prstGeom prst="rect">
                <a:avLst/>
              </a:prstGeom>
              <a:solidFill>
                <a:schemeClr val="tx1">
                  <a:alpha val="9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24000" tIns="900000" rIns="468000" rtlCol="0" anchor="t" anchorCtr="0"/>
              <a:lstStyle/>
              <a:p>
                <a:r>
                  <a:rPr lang="en-US" sz="2000" b="1" dirty="0">
                    <a:solidFill>
                      <a:srgbClr val="76D1B8"/>
                    </a:solidFill>
                    <a:cs typeface="Arial"/>
                  </a:rPr>
                  <a:t>Assess the mother’s condition: If the mother's FVD RT-PCR is positive</a:t>
                </a:r>
              </a:p>
              <a:p>
                <a:pPr marL="252095" lvl="1">
                  <a:spcBef>
                    <a:spcPts val="600"/>
                  </a:spcBef>
                  <a:buClr>
                    <a:srgbClr val="FF9C6B"/>
                  </a:buClr>
                </a:pPr>
                <a:endParaRPr lang="en" sz="1000" b="1" dirty="0">
                  <a:solidFill>
                    <a:srgbClr val="FF9C6B"/>
                  </a:solidFill>
                  <a:ea typeface="ＭＳ Ｐゴシック"/>
                  <a:cs typeface="Arial"/>
                </a:endParaRPr>
              </a:p>
              <a:p>
                <a:pPr marL="285750" indent="-285750">
                  <a:buClr>
                    <a:srgbClr val="76D1B8"/>
                  </a:buClr>
                  <a:buFont typeface="Arial" panose="020B0604020202020204" pitchFamily="34" charset="0"/>
                  <a:buChar char="•"/>
                </a:pPr>
                <a:r>
                  <a:rPr lang="en-US" b="0" dirty="0"/>
                  <a:t>For EVD: Administer specific monoclonal antibodies if available</a:t>
                </a:r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55CE1AF6-EF94-BC7E-D4C9-1C4A6E018232}"/>
                  </a:ext>
                </a:extLst>
              </p:cNvPr>
              <p:cNvGrpSpPr/>
              <p:nvPr/>
            </p:nvGrpSpPr>
            <p:grpSpPr>
              <a:xfrm>
                <a:off x="8437677" y="359998"/>
                <a:ext cx="339570" cy="339570"/>
                <a:chOff x="6055825" y="2829595"/>
                <a:chExt cx="248147" cy="248147"/>
              </a:xfrm>
            </p:grpSpPr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1A35BACB-DCF6-5F30-CD29-E7E3D430FF3C}"/>
                    </a:ext>
                  </a:extLst>
                </p:cNvPr>
                <p:cNvSpPr/>
                <p:nvPr/>
              </p:nvSpPr>
              <p:spPr>
                <a:xfrm>
                  <a:off x="6055825" y="2829595"/>
                  <a:ext cx="248147" cy="248147"/>
                </a:xfrm>
                <a:prstGeom prst="ellipse">
                  <a:avLst/>
                </a:prstGeom>
                <a:solidFill>
                  <a:srgbClr val="76D1B8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latin typeface="Montserrat" pitchFamily="2" charset="77"/>
                    <a:ea typeface="DIN 2014" panose="020B0504020202020204" pitchFamily="34" charset="77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EBEC9388-89CA-401A-1B92-F324BDB20A9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8900000">
                  <a:off x="6179899" y="2870773"/>
                  <a:ext cx="0" cy="16200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41AFE9C3-0E23-9290-DB84-44E385066D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700000">
                  <a:off x="6179899" y="2870590"/>
                  <a:ext cx="0" cy="16200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CCD89A5-7014-2EF2-F3B8-417D8586EECC}"/>
                </a:ext>
              </a:extLst>
            </p:cNvPr>
            <p:cNvSpPr/>
            <p:nvPr/>
          </p:nvSpPr>
          <p:spPr>
            <a:xfrm>
              <a:off x="6586152" y="2647487"/>
              <a:ext cx="342017" cy="330804"/>
            </a:xfrm>
            <a:prstGeom prst="ellipse">
              <a:avLst/>
            </a:prstGeom>
            <a:solidFill>
              <a:srgbClr val="BE0409">
                <a:alpha val="9398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4FC3156-5A11-C4C2-673C-B836C8214F5F}"/>
                </a:ext>
              </a:extLst>
            </p:cNvPr>
            <p:cNvSpPr txBox="1"/>
            <p:nvPr/>
          </p:nvSpPr>
          <p:spPr>
            <a:xfrm>
              <a:off x="6624417" y="2565966"/>
              <a:ext cx="170442" cy="4370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92075" lvl="3" indent="0" algn="ctr">
                <a:lnSpc>
                  <a:spcPct val="120000"/>
                </a:lnSpc>
                <a:spcBef>
                  <a:spcPts val="600"/>
                </a:spcBef>
                <a:buClr>
                  <a:srgbClr val="59C6D0"/>
                </a:buClr>
                <a:buNone/>
              </a:pPr>
              <a:r>
                <a:rPr lang="en" sz="2000" b="1" dirty="0">
                  <a:solidFill>
                    <a:schemeClr val="bg1"/>
                  </a:solidFill>
                  <a:cs typeface="Arial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220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53CB0-1B48-4307-AF6D-FF74D58A5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+mn-lt"/>
                <a:cs typeface="Arial"/>
              </a:rPr>
              <a:t>Re-</a:t>
            </a:r>
            <a:r>
              <a:rPr lang="fr-FR" dirty="0" err="1">
                <a:latin typeface="+mn-lt"/>
                <a:cs typeface="Arial"/>
              </a:rPr>
              <a:t>assess</a:t>
            </a:r>
            <a:r>
              <a:rPr lang="fr-FR" dirty="0">
                <a:latin typeface="+mn-lt"/>
                <a:cs typeface="Arial"/>
              </a:rPr>
              <a:t> and monitor</a:t>
            </a:r>
            <a:endParaRPr lang="en-US" dirty="0">
              <a:latin typeface="+mn-lt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9D8ACF7-57FC-BAF5-2332-049482E520C0}"/>
              </a:ext>
            </a:extLst>
          </p:cNvPr>
          <p:cNvSpPr/>
          <p:nvPr/>
        </p:nvSpPr>
        <p:spPr>
          <a:xfrm>
            <a:off x="1838624" y="1662546"/>
            <a:ext cx="2900597" cy="2900597"/>
          </a:xfrm>
          <a:prstGeom prst="ellipse">
            <a:avLst/>
          </a:prstGeom>
          <a:solidFill>
            <a:srgbClr val="76D1B8">
              <a:alpha val="8960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94D1D85-87C0-494A-A18B-FC8C6FD8184B}"/>
              </a:ext>
            </a:extLst>
          </p:cNvPr>
          <p:cNvSpPr txBox="1">
            <a:spLocks/>
          </p:cNvSpPr>
          <p:nvPr/>
        </p:nvSpPr>
        <p:spPr>
          <a:xfrm>
            <a:off x="2142426" y="2741832"/>
            <a:ext cx="2292991" cy="571902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>
                <a:cs typeface="Arial"/>
              </a:rPr>
              <a:t>Monitor closely for these parameters regularly: </a:t>
            </a:r>
            <a:endParaRPr lang="en-US" sz="2000" b="1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6E645AE-FC04-9889-A1CD-63317CEC9008}"/>
              </a:ext>
            </a:extLst>
          </p:cNvPr>
          <p:cNvSpPr/>
          <p:nvPr/>
        </p:nvSpPr>
        <p:spPr>
          <a:xfrm>
            <a:off x="4383676" y="1662546"/>
            <a:ext cx="2900597" cy="2900597"/>
          </a:xfrm>
          <a:prstGeom prst="ellipse">
            <a:avLst/>
          </a:prstGeom>
          <a:solidFill>
            <a:schemeClr val="tx1">
              <a:alpha val="9434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A6EC8F-6BF9-9BFD-F850-63C7F4D0BBE6}"/>
              </a:ext>
            </a:extLst>
          </p:cNvPr>
          <p:cNvSpPr txBox="1"/>
          <p:nvPr/>
        </p:nvSpPr>
        <p:spPr>
          <a:xfrm>
            <a:off x="4767541" y="2556826"/>
            <a:ext cx="22129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Arial"/>
              </a:rPr>
              <a:t>Assess the mother’s condition: If the mother's FVD RT-PCR is positive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A0E59EE-34CC-FF12-1FB3-E5F687C36ECE}"/>
              </a:ext>
            </a:extLst>
          </p:cNvPr>
          <p:cNvGrpSpPr/>
          <p:nvPr/>
        </p:nvGrpSpPr>
        <p:grpSpPr>
          <a:xfrm>
            <a:off x="5661469" y="3962316"/>
            <a:ext cx="316003" cy="316003"/>
            <a:chOff x="1499347" y="4188759"/>
            <a:chExt cx="463924" cy="463924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55727BF-82A9-E3A9-5F64-1B53E2FD1179}"/>
                </a:ext>
              </a:extLst>
            </p:cNvPr>
            <p:cNvSpPr/>
            <p:nvPr/>
          </p:nvSpPr>
          <p:spPr>
            <a:xfrm>
              <a:off x="1499347" y="4188759"/>
              <a:ext cx="463924" cy="463924"/>
            </a:xfrm>
            <a:prstGeom prst="ellipse">
              <a:avLst/>
            </a:prstGeom>
            <a:solidFill>
              <a:srgbClr val="76D1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53B35C2-5144-DE41-0865-0537C13699EB}"/>
                </a:ext>
              </a:extLst>
            </p:cNvPr>
            <p:cNvCxnSpPr>
              <a:cxnSpLocks/>
            </p:cNvCxnSpPr>
            <p:nvPr/>
          </p:nvCxnSpPr>
          <p:spPr>
            <a:xfrm>
              <a:off x="1678795" y="4420721"/>
              <a:ext cx="185713" cy="0"/>
            </a:xfrm>
            <a:prstGeom prst="straightConnector1">
              <a:avLst/>
            </a:prstGeom>
            <a:ln w="508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3D2F68-2BFC-755E-0350-5C2333792DC1}"/>
              </a:ext>
            </a:extLst>
          </p:cNvPr>
          <p:cNvGrpSpPr/>
          <p:nvPr/>
        </p:nvGrpSpPr>
        <p:grpSpPr>
          <a:xfrm>
            <a:off x="3130919" y="3962315"/>
            <a:ext cx="316003" cy="316003"/>
            <a:chOff x="1499347" y="4188759"/>
            <a:chExt cx="463924" cy="46392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9C4F625-24C7-AD72-733D-88A9517F64F0}"/>
                </a:ext>
              </a:extLst>
            </p:cNvPr>
            <p:cNvSpPr/>
            <p:nvPr/>
          </p:nvSpPr>
          <p:spPr>
            <a:xfrm>
              <a:off x="1499347" y="4188759"/>
              <a:ext cx="463924" cy="4639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C77F93F-5AD5-2B57-D6B7-11B198137C0E}"/>
                </a:ext>
              </a:extLst>
            </p:cNvPr>
            <p:cNvCxnSpPr>
              <a:cxnSpLocks/>
            </p:cNvCxnSpPr>
            <p:nvPr/>
          </p:nvCxnSpPr>
          <p:spPr>
            <a:xfrm>
              <a:off x="1678795" y="4420721"/>
              <a:ext cx="185713" cy="0"/>
            </a:xfrm>
            <a:prstGeom prst="straightConnector1">
              <a:avLst/>
            </a:prstGeom>
            <a:ln w="508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DD3655A-9EEF-A707-6F3B-E661F64078D9}"/>
              </a:ext>
            </a:extLst>
          </p:cNvPr>
          <p:cNvGrpSpPr/>
          <p:nvPr/>
        </p:nvGrpSpPr>
        <p:grpSpPr>
          <a:xfrm>
            <a:off x="4370316" y="0"/>
            <a:ext cx="4802978" cy="5715000"/>
            <a:chOff x="4370316" y="0"/>
            <a:chExt cx="4802978" cy="571500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8BC1430-9F0E-ACA6-6C16-6D40F927D750}"/>
                </a:ext>
              </a:extLst>
            </p:cNvPr>
            <p:cNvGrpSpPr/>
            <p:nvPr/>
          </p:nvGrpSpPr>
          <p:grpSpPr>
            <a:xfrm>
              <a:off x="4370316" y="0"/>
              <a:ext cx="4802978" cy="5715000"/>
              <a:chOff x="4363795" y="0"/>
              <a:chExt cx="4802978" cy="571500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F468D20-E015-6773-4DD4-0F7B48564B15}"/>
                  </a:ext>
                </a:extLst>
              </p:cNvPr>
              <p:cNvSpPr/>
              <p:nvPr/>
            </p:nvSpPr>
            <p:spPr>
              <a:xfrm>
                <a:off x="4363795" y="0"/>
                <a:ext cx="4802978" cy="5715000"/>
              </a:xfrm>
              <a:prstGeom prst="rect">
                <a:avLst/>
              </a:prstGeom>
              <a:solidFill>
                <a:schemeClr val="tx1">
                  <a:alpha val="9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24000" tIns="900000" rIns="468000" rtlCol="0" anchor="t" anchorCtr="0"/>
              <a:lstStyle/>
              <a:p>
                <a:r>
                  <a:rPr lang="en-US" sz="2000" b="1" dirty="0">
                    <a:solidFill>
                      <a:srgbClr val="76D1B8"/>
                    </a:solidFill>
                    <a:cs typeface="Arial"/>
                  </a:rPr>
                  <a:t>Assess the mother’s condition: If the mother's FVD RT-PCR is positive</a:t>
                </a:r>
              </a:p>
              <a:p>
                <a:pPr marL="252095" lvl="1">
                  <a:spcBef>
                    <a:spcPts val="600"/>
                  </a:spcBef>
                  <a:buClr>
                    <a:srgbClr val="FF9C6B"/>
                  </a:buClr>
                </a:pPr>
                <a:endParaRPr lang="en" sz="1000" b="1" dirty="0">
                  <a:solidFill>
                    <a:srgbClr val="FF9C6B"/>
                  </a:solidFill>
                  <a:ea typeface="ＭＳ Ｐゴシック"/>
                  <a:cs typeface="Arial"/>
                </a:endParaRPr>
              </a:p>
              <a:p>
                <a:pPr marL="285750" indent="-285750">
                  <a:buClr>
                    <a:srgbClr val="76D1B8"/>
                  </a:buClr>
                  <a:buFont typeface="Arial" panose="020B0604020202020204" pitchFamily="34" charset="0"/>
                  <a:buChar char="•"/>
                </a:pPr>
                <a:r>
                  <a:rPr lang="en-US" b="0" dirty="0"/>
                  <a:t>For EVD: Administer specific monoclonal antibodies if available</a:t>
                </a:r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55CE1AF6-EF94-BC7E-D4C9-1C4A6E018232}"/>
                  </a:ext>
                </a:extLst>
              </p:cNvPr>
              <p:cNvGrpSpPr/>
              <p:nvPr/>
            </p:nvGrpSpPr>
            <p:grpSpPr>
              <a:xfrm>
                <a:off x="8437677" y="359998"/>
                <a:ext cx="339570" cy="339570"/>
                <a:chOff x="6055825" y="2829595"/>
                <a:chExt cx="248147" cy="248147"/>
              </a:xfrm>
            </p:grpSpPr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1A35BACB-DCF6-5F30-CD29-E7E3D430FF3C}"/>
                    </a:ext>
                  </a:extLst>
                </p:cNvPr>
                <p:cNvSpPr/>
                <p:nvPr/>
              </p:nvSpPr>
              <p:spPr>
                <a:xfrm>
                  <a:off x="6055825" y="2829595"/>
                  <a:ext cx="248147" cy="248147"/>
                </a:xfrm>
                <a:prstGeom prst="ellipse">
                  <a:avLst/>
                </a:prstGeom>
                <a:solidFill>
                  <a:srgbClr val="76D1B8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latin typeface="Montserrat" pitchFamily="2" charset="77"/>
                    <a:ea typeface="DIN 2014" panose="020B0504020202020204" pitchFamily="34" charset="77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EBEC9388-89CA-401A-1B92-F324BDB20A9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8900000">
                  <a:off x="6179899" y="2870773"/>
                  <a:ext cx="0" cy="16200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41AFE9C3-0E23-9290-DB84-44E385066D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700000">
                  <a:off x="6179899" y="2870590"/>
                  <a:ext cx="0" cy="16200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CCD89A5-7014-2EF2-F3B8-417D8586EECC}"/>
                </a:ext>
              </a:extLst>
            </p:cNvPr>
            <p:cNvSpPr/>
            <p:nvPr/>
          </p:nvSpPr>
          <p:spPr>
            <a:xfrm>
              <a:off x="6586152" y="2647487"/>
              <a:ext cx="342017" cy="330804"/>
            </a:xfrm>
            <a:prstGeom prst="ellipse">
              <a:avLst/>
            </a:prstGeom>
            <a:solidFill>
              <a:srgbClr val="BE0409">
                <a:alpha val="9398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4FC3156-5A11-C4C2-673C-B836C8214F5F}"/>
                </a:ext>
              </a:extLst>
            </p:cNvPr>
            <p:cNvSpPr txBox="1"/>
            <p:nvPr/>
          </p:nvSpPr>
          <p:spPr>
            <a:xfrm>
              <a:off x="6624417" y="2565966"/>
              <a:ext cx="170442" cy="4370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92075" lvl="3" indent="0" algn="ctr">
                <a:lnSpc>
                  <a:spcPct val="120000"/>
                </a:lnSpc>
                <a:spcBef>
                  <a:spcPts val="600"/>
                </a:spcBef>
                <a:buClr>
                  <a:srgbClr val="59C6D0"/>
                </a:buClr>
                <a:buNone/>
              </a:pPr>
              <a:r>
                <a:rPr lang="en" sz="2000" b="1" dirty="0">
                  <a:solidFill>
                    <a:schemeClr val="bg1"/>
                  </a:solidFill>
                  <a:cs typeface="Arial"/>
                </a:rPr>
                <a:t>!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AA17505-72F8-ECEE-D6F4-529F269EE09D}"/>
              </a:ext>
            </a:extLst>
          </p:cNvPr>
          <p:cNvGrpSpPr/>
          <p:nvPr/>
        </p:nvGrpSpPr>
        <p:grpSpPr>
          <a:xfrm>
            <a:off x="5370748" y="2998774"/>
            <a:ext cx="2787026" cy="1985712"/>
            <a:chOff x="4652844" y="2729857"/>
            <a:chExt cx="3650799" cy="219942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7A588282-F48F-EB94-3DDF-B1100B96E06C}"/>
                </a:ext>
              </a:extLst>
            </p:cNvPr>
            <p:cNvSpPr/>
            <p:nvPr/>
          </p:nvSpPr>
          <p:spPr>
            <a:xfrm>
              <a:off x="4652844" y="2989830"/>
              <a:ext cx="3650799" cy="1939453"/>
            </a:xfrm>
            <a:prstGeom prst="roundRect">
              <a:avLst/>
            </a:prstGeom>
            <a:solidFill>
              <a:srgbClr val="BF0D0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2AECB80A-A0D1-7013-7B25-347E273092AC}"/>
                </a:ext>
              </a:extLst>
            </p:cNvPr>
            <p:cNvSpPr/>
            <p:nvPr/>
          </p:nvSpPr>
          <p:spPr>
            <a:xfrm>
              <a:off x="6253497" y="2729857"/>
              <a:ext cx="449326" cy="280656"/>
            </a:xfrm>
            <a:prstGeom prst="triangle">
              <a:avLst/>
            </a:prstGeom>
            <a:solidFill>
              <a:srgbClr val="BF0D0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6CE30DE-D7B5-7402-389D-249491907FDE}"/>
                </a:ext>
              </a:extLst>
            </p:cNvPr>
            <p:cNvSpPr txBox="1"/>
            <p:nvPr/>
          </p:nvSpPr>
          <p:spPr>
            <a:xfrm>
              <a:off x="4856658" y="3194153"/>
              <a:ext cx="3323332" cy="15511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fr-FR" sz="1600" b="1" dirty="0">
                  <a:cs typeface="Arial" panose="020B0604020202020204" pitchFamily="34" charset="0"/>
                </a:rPr>
                <a:t>Indication for EBOV </a:t>
              </a:r>
              <a:r>
                <a:rPr lang="fr-FR" sz="1600" b="1" dirty="0" err="1">
                  <a:cs typeface="Arial" panose="020B0604020202020204" pitchFamily="34" charset="0"/>
                </a:rPr>
                <a:t>Zaire</a:t>
              </a:r>
              <a:endParaRPr lang="fr-FR" sz="1600" b="1" dirty="0">
                <a:cs typeface="Arial" panose="020B0604020202020204" pitchFamily="34" charset="0"/>
              </a:endParaRPr>
            </a:p>
            <a:p>
              <a:pPr algn="ctr"/>
              <a:r>
                <a:rPr lang="en-US" sz="1600" dirty="0">
                  <a:solidFill>
                    <a:schemeClr val="bg1"/>
                  </a:solidFill>
                  <a:cs typeface="Arial" panose="020B0604020202020204" pitchFamily="34" charset="0"/>
                </a:rPr>
                <a:t>Neonates &lt; 7 days old, without PCR-confirmed EVD, born to mothers with </a:t>
              </a:r>
              <a:br>
                <a:rPr lang="en-US" sz="1600" dirty="0">
                  <a:solidFill>
                    <a:schemeClr val="bg1"/>
                  </a:solidFill>
                  <a:cs typeface="Arial" panose="020B0604020202020204" pitchFamily="34" charset="0"/>
                </a:rPr>
              </a:br>
              <a:r>
                <a:rPr lang="en-US" sz="1600" dirty="0">
                  <a:solidFill>
                    <a:schemeClr val="bg1"/>
                  </a:solidFill>
                  <a:cs typeface="Arial" panose="020B0604020202020204" pitchFamily="34" charset="0"/>
                </a:rPr>
                <a:t>PCR-confirmed EVD</a:t>
              </a:r>
              <a:endParaRPr lang="fr-FR" sz="16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200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B2D13-423F-EC4B-2C81-D0F431C2A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Re-</a:t>
            </a:r>
            <a:r>
              <a:rPr lang="fr-FR" dirty="0" err="1"/>
              <a:t>assessment</a:t>
            </a:r>
            <a:r>
              <a:rPr lang="fr-FR" dirty="0"/>
              <a:t> and monitoring</a:t>
            </a:r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7254CC7-BB23-F685-BCC4-5E040F0C8787}"/>
              </a:ext>
            </a:extLst>
          </p:cNvPr>
          <p:cNvSpPr/>
          <p:nvPr/>
        </p:nvSpPr>
        <p:spPr>
          <a:xfrm>
            <a:off x="1838624" y="1662546"/>
            <a:ext cx="2900597" cy="2900597"/>
          </a:xfrm>
          <a:prstGeom prst="ellipse">
            <a:avLst/>
          </a:prstGeom>
          <a:solidFill>
            <a:srgbClr val="76D1B8">
              <a:alpha val="8960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6E60541-4D1A-92D6-B2B3-A40FA0D3394F}"/>
              </a:ext>
            </a:extLst>
          </p:cNvPr>
          <p:cNvSpPr txBox="1">
            <a:spLocks/>
          </p:cNvSpPr>
          <p:nvPr/>
        </p:nvSpPr>
        <p:spPr>
          <a:xfrm>
            <a:off x="2279009" y="2884697"/>
            <a:ext cx="2032230" cy="571902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500" b="1" dirty="0">
                <a:solidFill>
                  <a:schemeClr val="bg1"/>
                </a:solidFill>
                <a:cs typeface="Arial"/>
              </a:rPr>
              <a:t>Danger signs</a:t>
            </a:r>
            <a:endParaRPr lang="en-US" sz="25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96F42AC-ABD0-72C1-C6CD-D5CAA9F9D609}"/>
              </a:ext>
            </a:extLst>
          </p:cNvPr>
          <p:cNvSpPr/>
          <p:nvPr/>
        </p:nvSpPr>
        <p:spPr>
          <a:xfrm>
            <a:off x="4383676" y="1662546"/>
            <a:ext cx="2900597" cy="2900597"/>
          </a:xfrm>
          <a:prstGeom prst="ellipse">
            <a:avLst/>
          </a:prstGeom>
          <a:solidFill>
            <a:schemeClr val="tx1">
              <a:alpha val="9434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A681AE-A404-3A21-DE6C-4145D646EBD8}"/>
              </a:ext>
            </a:extLst>
          </p:cNvPr>
          <p:cNvSpPr txBox="1"/>
          <p:nvPr/>
        </p:nvSpPr>
        <p:spPr>
          <a:xfrm>
            <a:off x="4655705" y="2274317"/>
            <a:ext cx="238248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dirty="0">
                <a:solidFill>
                  <a:schemeClr val="bg1"/>
                </a:solidFill>
                <a:cs typeface="Arial"/>
              </a:rPr>
              <a:t>All newborns should be evaluated immediately; the following danger signs warrant immediate treatment: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24E8DBA-3B92-E6F1-5081-D36AB3EE28AB}"/>
              </a:ext>
            </a:extLst>
          </p:cNvPr>
          <p:cNvGrpSpPr/>
          <p:nvPr/>
        </p:nvGrpSpPr>
        <p:grpSpPr>
          <a:xfrm>
            <a:off x="5661469" y="3962316"/>
            <a:ext cx="316003" cy="316003"/>
            <a:chOff x="1499347" y="4188759"/>
            <a:chExt cx="463924" cy="46392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ED7ABF7-16AF-7E0F-68B5-FC76D8E898E4}"/>
                </a:ext>
              </a:extLst>
            </p:cNvPr>
            <p:cNvSpPr/>
            <p:nvPr/>
          </p:nvSpPr>
          <p:spPr>
            <a:xfrm>
              <a:off x="1499347" y="4188759"/>
              <a:ext cx="463924" cy="463924"/>
            </a:xfrm>
            <a:prstGeom prst="ellipse">
              <a:avLst/>
            </a:prstGeom>
            <a:solidFill>
              <a:srgbClr val="76D1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4A5FFAF5-AF85-7D99-8C18-1D4EA980FED7}"/>
                </a:ext>
              </a:extLst>
            </p:cNvPr>
            <p:cNvCxnSpPr>
              <a:cxnSpLocks/>
            </p:cNvCxnSpPr>
            <p:nvPr/>
          </p:nvCxnSpPr>
          <p:spPr>
            <a:xfrm>
              <a:off x="1678795" y="4420721"/>
              <a:ext cx="185713" cy="0"/>
            </a:xfrm>
            <a:prstGeom prst="straightConnector1">
              <a:avLst/>
            </a:prstGeom>
            <a:ln w="508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2D94D794-4201-BF25-06A4-6446F38E00E8}"/>
              </a:ext>
            </a:extLst>
          </p:cNvPr>
          <p:cNvSpPr/>
          <p:nvPr/>
        </p:nvSpPr>
        <p:spPr>
          <a:xfrm>
            <a:off x="332592" y="5174914"/>
            <a:ext cx="6705600" cy="13849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r>
              <a:rPr lang="en-US" sz="900" dirty="0">
                <a:solidFill>
                  <a:srgbClr val="00205C"/>
                </a:solidFill>
                <a:cs typeface="Arial" panose="020B0604020202020204" pitchFamily="34" charset="0"/>
              </a:rPr>
              <a:t>WHO recommendations on maternal and newborn care for a positive postnatal experience, WHO, 2014</a:t>
            </a:r>
            <a:endParaRPr lang="fr-FR" sz="900" dirty="0">
              <a:solidFill>
                <a:srgbClr val="00205C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0001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B2D13-423F-EC4B-2C81-D0F431C2A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Re-</a:t>
            </a:r>
            <a:r>
              <a:rPr lang="fr-FR" dirty="0" err="1"/>
              <a:t>assessment</a:t>
            </a:r>
            <a:r>
              <a:rPr lang="fr-FR" dirty="0"/>
              <a:t> and monitoring</a:t>
            </a:r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7254CC7-BB23-F685-BCC4-5E040F0C8787}"/>
              </a:ext>
            </a:extLst>
          </p:cNvPr>
          <p:cNvSpPr/>
          <p:nvPr/>
        </p:nvSpPr>
        <p:spPr>
          <a:xfrm>
            <a:off x="1838624" y="1662546"/>
            <a:ext cx="2900597" cy="2900597"/>
          </a:xfrm>
          <a:prstGeom prst="ellipse">
            <a:avLst/>
          </a:prstGeom>
          <a:solidFill>
            <a:srgbClr val="76D1B8">
              <a:alpha val="8960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6E60541-4D1A-92D6-B2B3-A40FA0D3394F}"/>
              </a:ext>
            </a:extLst>
          </p:cNvPr>
          <p:cNvSpPr txBox="1">
            <a:spLocks/>
          </p:cNvSpPr>
          <p:nvPr/>
        </p:nvSpPr>
        <p:spPr>
          <a:xfrm>
            <a:off x="2279009" y="2884697"/>
            <a:ext cx="2032230" cy="571902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500" b="1" dirty="0">
                <a:solidFill>
                  <a:schemeClr val="bg1"/>
                </a:solidFill>
                <a:cs typeface="Arial"/>
              </a:rPr>
              <a:t>Danger signs</a:t>
            </a:r>
            <a:endParaRPr lang="en-US" sz="25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96F42AC-ABD0-72C1-C6CD-D5CAA9F9D609}"/>
              </a:ext>
            </a:extLst>
          </p:cNvPr>
          <p:cNvSpPr/>
          <p:nvPr/>
        </p:nvSpPr>
        <p:spPr>
          <a:xfrm>
            <a:off x="4383676" y="1662546"/>
            <a:ext cx="2900597" cy="2900597"/>
          </a:xfrm>
          <a:prstGeom prst="ellipse">
            <a:avLst/>
          </a:prstGeom>
          <a:solidFill>
            <a:schemeClr val="tx1">
              <a:alpha val="9434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A681AE-A404-3A21-DE6C-4145D646EBD8}"/>
              </a:ext>
            </a:extLst>
          </p:cNvPr>
          <p:cNvSpPr txBox="1"/>
          <p:nvPr/>
        </p:nvSpPr>
        <p:spPr>
          <a:xfrm>
            <a:off x="4655705" y="2274317"/>
            <a:ext cx="238248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dirty="0">
                <a:solidFill>
                  <a:schemeClr val="bg1"/>
                </a:solidFill>
                <a:cs typeface="Arial"/>
              </a:rPr>
              <a:t>All newborns should be evaluated immediately; the following danger signs warrant immediate treatment: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24E8DBA-3B92-E6F1-5081-D36AB3EE28AB}"/>
              </a:ext>
            </a:extLst>
          </p:cNvPr>
          <p:cNvGrpSpPr/>
          <p:nvPr/>
        </p:nvGrpSpPr>
        <p:grpSpPr>
          <a:xfrm>
            <a:off x="5661469" y="3962316"/>
            <a:ext cx="316003" cy="316003"/>
            <a:chOff x="1499347" y="4188759"/>
            <a:chExt cx="463924" cy="46392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ED7ABF7-16AF-7E0F-68B5-FC76D8E898E4}"/>
                </a:ext>
              </a:extLst>
            </p:cNvPr>
            <p:cNvSpPr/>
            <p:nvPr/>
          </p:nvSpPr>
          <p:spPr>
            <a:xfrm>
              <a:off x="1499347" y="4188759"/>
              <a:ext cx="463924" cy="463924"/>
            </a:xfrm>
            <a:prstGeom prst="ellipse">
              <a:avLst/>
            </a:prstGeom>
            <a:solidFill>
              <a:srgbClr val="76D1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4A5FFAF5-AF85-7D99-8C18-1D4EA980FED7}"/>
                </a:ext>
              </a:extLst>
            </p:cNvPr>
            <p:cNvCxnSpPr>
              <a:cxnSpLocks/>
            </p:cNvCxnSpPr>
            <p:nvPr/>
          </p:nvCxnSpPr>
          <p:spPr>
            <a:xfrm>
              <a:off x="1678795" y="4420721"/>
              <a:ext cx="185713" cy="0"/>
            </a:xfrm>
            <a:prstGeom prst="straightConnector1">
              <a:avLst/>
            </a:prstGeom>
            <a:ln w="508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2D94D794-4201-BF25-06A4-6446F38E00E8}"/>
              </a:ext>
            </a:extLst>
          </p:cNvPr>
          <p:cNvSpPr/>
          <p:nvPr/>
        </p:nvSpPr>
        <p:spPr>
          <a:xfrm>
            <a:off x="332592" y="5174914"/>
            <a:ext cx="6705600" cy="13849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r>
              <a:rPr lang="en-US" sz="900" dirty="0">
                <a:solidFill>
                  <a:srgbClr val="00205C"/>
                </a:solidFill>
                <a:cs typeface="Arial" panose="020B0604020202020204" pitchFamily="34" charset="0"/>
              </a:rPr>
              <a:t>WHO recommendations on maternal and newborn care for a positive postnatal experience, WHO, 2014</a:t>
            </a:r>
            <a:endParaRPr lang="fr-FR" sz="900" dirty="0">
              <a:solidFill>
                <a:srgbClr val="00205C"/>
              </a:solidFill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CB0EF5D-1DF4-6948-6531-15A9027AC6C2}"/>
              </a:ext>
            </a:extLst>
          </p:cNvPr>
          <p:cNvGrpSpPr/>
          <p:nvPr/>
        </p:nvGrpSpPr>
        <p:grpSpPr>
          <a:xfrm>
            <a:off x="0" y="0"/>
            <a:ext cx="9166773" cy="5715000"/>
            <a:chOff x="0" y="0"/>
            <a:chExt cx="9166773" cy="571500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517D270-E9F0-A253-F914-AEA0295B52A1}"/>
                </a:ext>
              </a:extLst>
            </p:cNvPr>
            <p:cNvGrpSpPr/>
            <p:nvPr/>
          </p:nvGrpSpPr>
          <p:grpSpPr>
            <a:xfrm>
              <a:off x="0" y="0"/>
              <a:ext cx="9166773" cy="5715000"/>
              <a:chOff x="0" y="0"/>
              <a:chExt cx="9166773" cy="5715000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069F47C-FB9F-4A79-28C2-492A12924FA1}"/>
                  </a:ext>
                </a:extLst>
              </p:cNvPr>
              <p:cNvSpPr/>
              <p:nvPr/>
            </p:nvSpPr>
            <p:spPr>
              <a:xfrm>
                <a:off x="0" y="0"/>
                <a:ext cx="9166773" cy="5715000"/>
              </a:xfrm>
              <a:prstGeom prst="rect">
                <a:avLst/>
              </a:prstGeom>
              <a:solidFill>
                <a:schemeClr val="tx1">
                  <a:alpha val="9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24000" tIns="900000" rIns="468000" rtlCol="0" anchor="t" anchorCtr="0"/>
              <a:lstStyle/>
              <a:p>
                <a:pPr>
                  <a:spcBef>
                    <a:spcPts val="600"/>
                  </a:spcBef>
                </a:pPr>
                <a:endParaRPr lang="fr-FR" sz="1800" b="1" dirty="0">
                  <a:solidFill>
                    <a:srgbClr val="76D1B8"/>
                  </a:solidFill>
                </a:endParaRP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CC9EA6CC-813A-D080-C531-80810CCE22A5}"/>
                  </a:ext>
                </a:extLst>
              </p:cNvPr>
              <p:cNvGrpSpPr/>
              <p:nvPr/>
            </p:nvGrpSpPr>
            <p:grpSpPr>
              <a:xfrm>
                <a:off x="8437677" y="359998"/>
                <a:ext cx="339570" cy="339570"/>
                <a:chOff x="6055825" y="2829595"/>
                <a:chExt cx="248147" cy="248147"/>
              </a:xfrm>
            </p:grpSpPr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6625924A-678D-93D1-0E6D-C2D1D6C97448}"/>
                    </a:ext>
                  </a:extLst>
                </p:cNvPr>
                <p:cNvSpPr/>
                <p:nvPr/>
              </p:nvSpPr>
              <p:spPr>
                <a:xfrm>
                  <a:off x="6055825" y="2829595"/>
                  <a:ext cx="248147" cy="248147"/>
                </a:xfrm>
                <a:prstGeom prst="ellipse">
                  <a:avLst/>
                </a:prstGeom>
                <a:solidFill>
                  <a:srgbClr val="76D1B8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latin typeface="Montserrat" pitchFamily="2" charset="77"/>
                    <a:ea typeface="DIN 2014" panose="020B0504020202020204" pitchFamily="34" charset="77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0618FB23-5EA4-CF04-1D7B-B4ED7510F3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8900000">
                  <a:off x="6179899" y="2870773"/>
                  <a:ext cx="0" cy="16200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95C26E3A-810D-0278-0119-CD7D053ABF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700000">
                  <a:off x="6179899" y="2870590"/>
                  <a:ext cx="0" cy="16200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" name="Text Placeholder 2">
              <a:extLst>
                <a:ext uri="{FF2B5EF4-FFF2-40B4-BE49-F238E27FC236}">
                  <a16:creationId xmlns:a16="http://schemas.microsoft.com/office/drawing/2014/main" id="{D2B1180D-09C4-56FE-8190-198EF5F67CDF}"/>
                </a:ext>
              </a:extLst>
            </p:cNvPr>
            <p:cNvSpPr txBox="1">
              <a:spLocks/>
            </p:cNvSpPr>
            <p:nvPr/>
          </p:nvSpPr>
          <p:spPr>
            <a:xfrm>
              <a:off x="515531" y="2160000"/>
              <a:ext cx="4128524" cy="2892425"/>
            </a:xfrm>
            <a:prstGeom prst="rect">
              <a:avLst/>
            </a:prstGeom>
          </p:spPr>
          <p:txBody>
            <a:bodyPr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spcBef>
                  <a:spcPts val="1200"/>
                </a:spcBef>
                <a:buClr>
                  <a:srgbClr val="76D1B8"/>
                </a:buClr>
              </a:pPr>
              <a:r>
                <a:rPr lang="en-US" sz="1800" dirty="0">
                  <a:solidFill>
                    <a:schemeClr val="bg1"/>
                  </a:solidFill>
                </a:rPr>
                <a:t>Not feeding well</a:t>
              </a:r>
            </a:p>
            <a:p>
              <a:pPr marL="285750" indent="-285750">
                <a:spcBef>
                  <a:spcPts val="1200"/>
                </a:spcBef>
                <a:buClr>
                  <a:srgbClr val="76D1B8"/>
                </a:buClr>
              </a:pPr>
              <a:r>
                <a:rPr lang="en-US" sz="1800" dirty="0">
                  <a:solidFill>
                    <a:schemeClr val="bg1"/>
                  </a:solidFill>
                </a:rPr>
                <a:t>History of convulsions</a:t>
              </a:r>
            </a:p>
            <a:p>
              <a:pPr marL="285750" indent="-285750">
                <a:spcBef>
                  <a:spcPts val="1200"/>
                </a:spcBef>
                <a:buClr>
                  <a:srgbClr val="76D1B8"/>
                </a:buClr>
              </a:pPr>
              <a:r>
                <a:rPr lang="en-US" sz="1800" dirty="0">
                  <a:solidFill>
                    <a:schemeClr val="bg1"/>
                  </a:solidFill>
                </a:rPr>
                <a:t>Fast breathing (RR &gt; 60 per minute); </a:t>
              </a:r>
            </a:p>
            <a:p>
              <a:pPr marL="285750" indent="-285750">
                <a:spcBef>
                  <a:spcPts val="1200"/>
                </a:spcBef>
                <a:buClr>
                  <a:srgbClr val="76D1B8"/>
                </a:buClr>
              </a:pPr>
              <a:r>
                <a:rPr lang="en-US" sz="1800" dirty="0">
                  <a:solidFill>
                    <a:schemeClr val="bg1"/>
                  </a:solidFill>
                </a:rPr>
                <a:t>Severe chest in-drawing; no spontaneous movement</a:t>
              </a:r>
              <a:endParaRPr lang="fr-FR" sz="1800" dirty="0">
                <a:solidFill>
                  <a:schemeClr val="bg1"/>
                </a:solidFill>
              </a:endParaRPr>
            </a:p>
            <a:p>
              <a:pPr>
                <a:spcBef>
                  <a:spcPts val="1200"/>
                </a:spcBef>
                <a:buClr>
                  <a:srgbClr val="76D1B8"/>
                </a:buClr>
              </a:pP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14" name="Text Placeholder 3">
              <a:extLst>
                <a:ext uri="{FF2B5EF4-FFF2-40B4-BE49-F238E27FC236}">
                  <a16:creationId xmlns:a16="http://schemas.microsoft.com/office/drawing/2014/main" id="{E2CE28F2-A362-604B-E482-780DCB0CC506}"/>
                </a:ext>
              </a:extLst>
            </p:cNvPr>
            <p:cNvSpPr txBox="1">
              <a:spLocks/>
            </p:cNvSpPr>
            <p:nvPr/>
          </p:nvSpPr>
          <p:spPr>
            <a:xfrm>
              <a:off x="4818126" y="2160000"/>
              <a:ext cx="3867715" cy="2892425"/>
            </a:xfrm>
            <a:prstGeom prst="rect">
              <a:avLst/>
            </a:prstGeom>
          </p:spPr>
          <p:txBody>
            <a:bodyPr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41200" indent="-241200">
                <a:spcBef>
                  <a:spcPts val="1200"/>
                </a:spcBef>
                <a:buClr>
                  <a:srgbClr val="76D1B8"/>
                </a:buClr>
              </a:pPr>
              <a:r>
                <a:rPr lang="en-US" sz="1800" dirty="0">
                  <a:solidFill>
                    <a:schemeClr val="bg1"/>
                  </a:solidFill>
                </a:rPr>
                <a:t>Fever (temperature &gt; 37.5 °C); </a:t>
              </a:r>
            </a:p>
            <a:p>
              <a:pPr marL="241200" indent="-241200">
                <a:spcBef>
                  <a:spcPts val="1200"/>
                </a:spcBef>
                <a:buClr>
                  <a:srgbClr val="76D1B8"/>
                </a:buClr>
              </a:pPr>
              <a:r>
                <a:rPr lang="en-US" sz="1800" dirty="0">
                  <a:solidFill>
                    <a:schemeClr val="bg1"/>
                  </a:solidFill>
                </a:rPr>
                <a:t>Low body temperature (temperature &lt; 35.5 °C); </a:t>
              </a:r>
            </a:p>
            <a:p>
              <a:pPr marL="241200" indent="-241200">
                <a:spcBef>
                  <a:spcPts val="1200"/>
                </a:spcBef>
                <a:buClr>
                  <a:srgbClr val="76D1B8"/>
                </a:buClr>
              </a:pPr>
              <a:r>
                <a:rPr lang="en-US" sz="1800" dirty="0">
                  <a:solidFill>
                    <a:schemeClr val="bg1"/>
                  </a:solidFill>
                  <a:cs typeface="Arial"/>
                </a:rPr>
                <a:t>Bulging fontanelle </a:t>
              </a:r>
              <a:endParaRPr lang="en-US" sz="1800" dirty="0">
                <a:solidFill>
                  <a:schemeClr val="bg1"/>
                </a:solidFill>
              </a:endParaRPr>
            </a:p>
            <a:p>
              <a:pPr marL="241200" indent="-241200">
                <a:spcBef>
                  <a:spcPts val="1200"/>
                </a:spcBef>
                <a:buClr>
                  <a:srgbClr val="76D1B8"/>
                </a:buClr>
              </a:pPr>
              <a:r>
                <a:rPr lang="en-US" sz="1800" dirty="0">
                  <a:solidFill>
                    <a:schemeClr val="bg1"/>
                  </a:solidFill>
                  <a:cs typeface="Arial"/>
                </a:rPr>
                <a:t>Jaundice</a:t>
              </a:r>
              <a:endParaRPr lang="en-US" sz="1800" dirty="0">
                <a:solidFill>
                  <a:schemeClr val="bg1"/>
                </a:solidFill>
              </a:endParaRPr>
            </a:p>
            <a:p>
              <a:pPr marL="241200" indent="-241200">
                <a:spcBef>
                  <a:spcPts val="1200"/>
                </a:spcBef>
                <a:buClr>
                  <a:srgbClr val="76D1B8"/>
                </a:buClr>
              </a:pPr>
              <a:r>
                <a:rPr lang="en-US" sz="1800" dirty="0">
                  <a:solidFill>
                    <a:schemeClr val="bg1"/>
                  </a:solidFill>
                </a:rPr>
                <a:t>Laboratory test: Hb, </a:t>
              </a:r>
              <a:r>
                <a:rPr lang="en-US" sz="1800" dirty="0" err="1">
                  <a:solidFill>
                    <a:schemeClr val="bg1"/>
                  </a:solidFill>
                </a:rPr>
                <a:t>hypoglycaemia</a:t>
              </a:r>
              <a:r>
                <a:rPr lang="en-US" sz="1800" dirty="0">
                  <a:solidFill>
                    <a:schemeClr val="bg1"/>
                  </a:solidFill>
                </a:rPr>
                <a:t> (&lt; 45 mg/dL)</a:t>
              </a:r>
            </a:p>
            <a:p>
              <a:pPr>
                <a:spcBef>
                  <a:spcPts val="1200"/>
                </a:spcBef>
                <a:buClr>
                  <a:srgbClr val="76D1B8"/>
                </a:buClr>
              </a:pPr>
              <a:endParaRPr lang="en-US" sz="1800" dirty="0">
                <a:solidFill>
                  <a:schemeClr val="bg1"/>
                </a:solidFill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057C51B-4B9F-AC5F-109C-614B675D19E1}"/>
                </a:ext>
              </a:extLst>
            </p:cNvPr>
            <p:cNvGrpSpPr/>
            <p:nvPr/>
          </p:nvGrpSpPr>
          <p:grpSpPr>
            <a:xfrm>
              <a:off x="6925368" y="3214196"/>
              <a:ext cx="342017" cy="330804"/>
              <a:chOff x="7576292" y="1896559"/>
              <a:chExt cx="342017" cy="330804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54533DA6-1E4D-FFA1-9B61-A206C2049DB6}"/>
                  </a:ext>
                </a:extLst>
              </p:cNvPr>
              <p:cNvSpPr/>
              <p:nvPr/>
            </p:nvSpPr>
            <p:spPr>
              <a:xfrm>
                <a:off x="7576292" y="1896559"/>
                <a:ext cx="342017" cy="330804"/>
              </a:xfrm>
              <a:prstGeom prst="ellipse">
                <a:avLst/>
              </a:prstGeom>
              <a:solidFill>
                <a:srgbClr val="76D1B8">
                  <a:alpha val="93985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CCA55252-A5CA-444B-315F-AEB34C4D7C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701466" y="1957886"/>
                <a:ext cx="89781" cy="197518"/>
              </a:xfrm>
              <a:prstGeom prst="rect">
                <a:avLst/>
              </a:prstGeom>
            </p:spPr>
          </p:pic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305941C-564E-9E92-C64A-9A5D92C97BC3}"/>
                </a:ext>
              </a:extLst>
            </p:cNvPr>
            <p:cNvSpPr txBox="1"/>
            <p:nvPr/>
          </p:nvSpPr>
          <p:spPr>
            <a:xfrm>
              <a:off x="1063689" y="682262"/>
              <a:ext cx="6847219" cy="8463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76D1B8"/>
                  </a:solidFill>
                  <a:cs typeface="Arial"/>
                </a:rPr>
                <a:t>All newborns should be evaluated immediately; </a:t>
              </a:r>
            </a:p>
            <a:p>
              <a:pPr algn="ctr">
                <a:spcBef>
                  <a:spcPts val="600"/>
                </a:spcBef>
              </a:pPr>
              <a:r>
                <a:rPr lang="en-US" sz="2200" b="1" dirty="0">
                  <a:solidFill>
                    <a:srgbClr val="76D1B8"/>
                  </a:solidFill>
                  <a:cs typeface="Arial"/>
                </a:rPr>
                <a:t>the following danger signs warrant immediate treatment: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807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4D332-59BC-319A-1FA1-ADCBAF30F7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" dirty="0"/>
              <a:t>Life-saving management strategy for </a:t>
            </a:r>
            <a:r>
              <a:rPr lang="en-US" dirty="0"/>
              <a:t>FVD</a:t>
            </a:r>
            <a:r>
              <a:rPr lang="en" dirty="0"/>
              <a:t> patients: three key interventions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7625A4-94EF-641E-CA2C-322444FEE4D3}"/>
              </a:ext>
            </a:extLst>
          </p:cNvPr>
          <p:cNvSpPr txBox="1"/>
          <p:nvPr/>
        </p:nvSpPr>
        <p:spPr>
          <a:xfrm>
            <a:off x="3422087" y="2724897"/>
            <a:ext cx="18309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Optimized supportive care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FA76E4-F797-B7D7-425F-20C108AED71B}"/>
              </a:ext>
            </a:extLst>
          </p:cNvPr>
          <p:cNvSpPr txBox="1"/>
          <p:nvPr/>
        </p:nvSpPr>
        <p:spPr>
          <a:xfrm>
            <a:off x="454678" y="2719500"/>
            <a:ext cx="22948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1600" b="1" dirty="0">
                <a:solidFill>
                  <a:schemeClr val="bg1"/>
                </a:solidFill>
              </a:rPr>
              <a:t>Design and biosecurity of </a:t>
            </a:r>
            <a:r>
              <a:rPr lang="fr-FR" sz="1600" b="1" dirty="0" err="1">
                <a:solidFill>
                  <a:schemeClr val="bg1"/>
                </a:solidFill>
              </a:rPr>
              <a:t>Treatment</a:t>
            </a:r>
            <a:r>
              <a:rPr lang="fr-FR" sz="1600" b="1" dirty="0">
                <a:solidFill>
                  <a:schemeClr val="bg1"/>
                </a:solidFill>
              </a:rPr>
              <a:t> Centre</a:t>
            </a:r>
            <a:endParaRPr lang="en-US" sz="1600" b="1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41B17C-00EE-2322-D140-4FF76CAFA958}"/>
              </a:ext>
            </a:extLst>
          </p:cNvPr>
          <p:cNvCxnSpPr>
            <a:cxnSpLocks/>
          </p:cNvCxnSpPr>
          <p:nvPr/>
        </p:nvCxnSpPr>
        <p:spPr>
          <a:xfrm flipV="1">
            <a:off x="414586" y="2820807"/>
            <a:ext cx="0" cy="2235444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D64C52D-EBC6-974D-8756-6481DF8F46D8}"/>
              </a:ext>
            </a:extLst>
          </p:cNvPr>
          <p:cNvCxnSpPr>
            <a:cxnSpLocks/>
          </p:cNvCxnSpPr>
          <p:nvPr/>
        </p:nvCxnSpPr>
        <p:spPr>
          <a:xfrm flipV="1">
            <a:off x="3361046" y="2814241"/>
            <a:ext cx="0" cy="2302933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C43B294-C779-57F6-E69E-E90F1F0B314B}"/>
              </a:ext>
            </a:extLst>
          </p:cNvPr>
          <p:cNvCxnSpPr>
            <a:cxnSpLocks/>
          </p:cNvCxnSpPr>
          <p:nvPr/>
        </p:nvCxnSpPr>
        <p:spPr>
          <a:xfrm flipV="1">
            <a:off x="6307506" y="2809868"/>
            <a:ext cx="0" cy="2351388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2067589-273A-B183-2AA5-BB41A4C32D62}"/>
              </a:ext>
            </a:extLst>
          </p:cNvPr>
          <p:cNvSpPr txBox="1"/>
          <p:nvPr/>
        </p:nvSpPr>
        <p:spPr>
          <a:xfrm>
            <a:off x="6368547" y="2714969"/>
            <a:ext cx="261457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Specific therapeutics</a:t>
            </a:r>
          </a:p>
          <a:p>
            <a:r>
              <a:rPr lang="en-US" sz="1400" dirty="0">
                <a:solidFill>
                  <a:schemeClr val="bg1"/>
                </a:solidFill>
              </a:rPr>
              <a:t>(depends on the causative virus)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F4E938-9FD1-F25A-2B38-4C2C638760B1}"/>
              </a:ext>
            </a:extLst>
          </p:cNvPr>
          <p:cNvSpPr txBox="1"/>
          <p:nvPr/>
        </p:nvSpPr>
        <p:spPr>
          <a:xfrm>
            <a:off x="448454" y="3374009"/>
            <a:ext cx="231926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rtl="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chemeClr val="bg1"/>
                </a:solidFill>
              </a:rPr>
              <a:t>A facility focused on patients, staff, families and communities  </a:t>
            </a:r>
            <a:endParaRPr lang="fr-FR" sz="1200" dirty="0">
              <a:solidFill>
                <a:schemeClr val="bg1"/>
              </a:solidFill>
            </a:endParaRPr>
          </a:p>
          <a:p>
            <a:pPr marL="171450" indent="-171450" rtl="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chemeClr val="bg1"/>
                </a:solidFill>
              </a:rPr>
              <a:t>A facility where patients can get quality care, compliant with all biosecurity standards and IPC is available 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8787C2-AEBA-6701-5DAC-442E7D0D6959}"/>
              </a:ext>
            </a:extLst>
          </p:cNvPr>
          <p:cNvSpPr txBox="1"/>
          <p:nvPr/>
        </p:nvSpPr>
        <p:spPr>
          <a:xfrm>
            <a:off x="3434750" y="3356955"/>
            <a:ext cx="255851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GB" sz="1200" dirty="0">
                <a:solidFill>
                  <a:schemeClr val="bg1"/>
                </a:solidFill>
              </a:rPr>
              <a:t>Systematic assessment and monitoring of patients</a:t>
            </a:r>
          </a:p>
          <a:p>
            <a:pPr marL="171450" indent="-17145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GB" sz="1200" dirty="0">
                <a:solidFill>
                  <a:schemeClr val="bg1"/>
                </a:solidFill>
              </a:rPr>
              <a:t>Resuscitation with oral and IV fluids</a:t>
            </a:r>
          </a:p>
          <a:p>
            <a:pPr marL="171450" indent="-17145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GB" sz="1200" dirty="0">
                <a:solidFill>
                  <a:schemeClr val="bg1"/>
                </a:solidFill>
              </a:rPr>
              <a:t>Availability of point-of-care tests (biochemistry, electrolytes, haemoglobin) and use of oxygen and blood products</a:t>
            </a:r>
          </a:p>
          <a:p>
            <a:pPr marL="171450" indent="-17145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GB" sz="1200" dirty="0">
                <a:solidFill>
                  <a:schemeClr val="bg1"/>
                </a:solidFill>
              </a:rPr>
              <a:t>Prevention and care of complications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68A75D-7F42-1135-476B-A33B1A40D590}"/>
              </a:ext>
            </a:extLst>
          </p:cNvPr>
          <p:cNvSpPr txBox="1"/>
          <p:nvPr/>
        </p:nvSpPr>
        <p:spPr>
          <a:xfrm>
            <a:off x="6368172" y="3363866"/>
            <a:ext cx="261459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Recommendation for the treatment of EBOV (Zaire ebolavirus) with:</a:t>
            </a:r>
          </a:p>
          <a:p>
            <a:pPr marL="340650" lvl="2" indent="-171450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sz="1200" dirty="0" err="1">
                <a:solidFill>
                  <a:schemeClr val="bg1"/>
                </a:solidFill>
              </a:rPr>
              <a:t>Ansuvimab</a:t>
            </a:r>
            <a:r>
              <a:rPr lang="en-US" sz="1200" dirty="0">
                <a:solidFill>
                  <a:schemeClr val="bg1"/>
                </a:solidFill>
              </a:rPr>
              <a:t> (mAb114, </a:t>
            </a:r>
            <a:r>
              <a:rPr lang="en-US" sz="1200" dirty="0" err="1">
                <a:solidFill>
                  <a:schemeClr val="bg1"/>
                </a:solidFill>
              </a:rPr>
              <a:t>Ebanga</a:t>
            </a:r>
            <a:r>
              <a:rPr lang="en-US" sz="1200" dirty="0">
                <a:solidFill>
                  <a:schemeClr val="bg1"/>
                </a:solidFill>
              </a:rPr>
              <a:t>)</a:t>
            </a:r>
          </a:p>
          <a:p>
            <a:pPr marL="340650" lvl="2" indent="-171450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sz="1200" dirty="0" err="1">
                <a:solidFill>
                  <a:schemeClr val="bg1"/>
                </a:solidFill>
              </a:rPr>
              <a:t>Atoltivimab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maftivimab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odesivimab</a:t>
            </a:r>
            <a:r>
              <a:rPr lang="en-US" sz="1200" dirty="0">
                <a:solidFill>
                  <a:schemeClr val="bg1"/>
                </a:solidFill>
              </a:rPr>
              <a:t> “cocktail” (REGN-EB3, INMAZEB)</a:t>
            </a:r>
          </a:p>
          <a:p>
            <a:pPr marL="171450" indent="-1714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Specific therapeutics for other Ebolaviruses and </a:t>
            </a:r>
            <a:r>
              <a:rPr lang="en-US" sz="1200" dirty="0" err="1">
                <a:solidFill>
                  <a:schemeClr val="bg1"/>
                </a:solidFill>
              </a:rPr>
              <a:t>Marburgviruses</a:t>
            </a:r>
            <a:r>
              <a:rPr lang="en-US" sz="1200" dirty="0">
                <a:solidFill>
                  <a:schemeClr val="bg1"/>
                </a:solidFill>
              </a:rPr>
              <a:t> currently in development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854EE01-C91C-DDC6-A5F8-FF6FF3865E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320893" y="1708347"/>
            <a:ext cx="999810" cy="99981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8767CCC-48A6-5C58-13CE-5E8BCC017D5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232879" y="1710322"/>
            <a:ext cx="1000799" cy="1000799"/>
          </a:xfrm>
          <a:prstGeom prst="rect">
            <a:avLst/>
          </a:prstGeom>
        </p:spPr>
      </p:pic>
      <p:pic>
        <p:nvPicPr>
          <p:cNvPr id="23" name="Picture 22" descr="A white circle with a blue outline of a house&#10;&#10;Description automatically generated">
            <a:extLst>
              <a:ext uri="{FF2B5EF4-FFF2-40B4-BE49-F238E27FC236}">
                <a16:creationId xmlns:a16="http://schemas.microsoft.com/office/drawing/2014/main" id="{89DD7AC1-70C9-1CF8-D55B-EB39124091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918" y="1711667"/>
            <a:ext cx="1000799" cy="100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01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20" grpId="0"/>
      <p:bldP spid="3" grpId="0"/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B2D13-423F-EC4B-2C81-D0F431C2A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Re-</a:t>
            </a:r>
            <a:r>
              <a:rPr lang="fr-FR" dirty="0" err="1"/>
              <a:t>assessment</a:t>
            </a:r>
            <a:r>
              <a:rPr lang="fr-FR" dirty="0"/>
              <a:t> and monitoring</a:t>
            </a:r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7254CC7-BB23-F685-BCC4-5E040F0C8787}"/>
              </a:ext>
            </a:extLst>
          </p:cNvPr>
          <p:cNvSpPr/>
          <p:nvPr/>
        </p:nvSpPr>
        <p:spPr>
          <a:xfrm>
            <a:off x="1838624" y="1662546"/>
            <a:ext cx="2900597" cy="2900597"/>
          </a:xfrm>
          <a:prstGeom prst="ellipse">
            <a:avLst/>
          </a:prstGeom>
          <a:solidFill>
            <a:srgbClr val="76D1B8">
              <a:alpha val="8960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6E60541-4D1A-92D6-B2B3-A40FA0D3394F}"/>
              </a:ext>
            </a:extLst>
          </p:cNvPr>
          <p:cNvSpPr txBox="1">
            <a:spLocks/>
          </p:cNvSpPr>
          <p:nvPr/>
        </p:nvSpPr>
        <p:spPr>
          <a:xfrm>
            <a:off x="2279009" y="2884697"/>
            <a:ext cx="2032230" cy="571902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500" b="1" dirty="0">
                <a:solidFill>
                  <a:schemeClr val="bg1"/>
                </a:solidFill>
                <a:cs typeface="Arial"/>
              </a:rPr>
              <a:t>Danger signs</a:t>
            </a:r>
            <a:endParaRPr lang="en-US" sz="25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96F42AC-ABD0-72C1-C6CD-D5CAA9F9D609}"/>
              </a:ext>
            </a:extLst>
          </p:cNvPr>
          <p:cNvSpPr/>
          <p:nvPr/>
        </p:nvSpPr>
        <p:spPr>
          <a:xfrm>
            <a:off x="4383676" y="1662546"/>
            <a:ext cx="2900597" cy="2900597"/>
          </a:xfrm>
          <a:prstGeom prst="ellipse">
            <a:avLst/>
          </a:prstGeom>
          <a:solidFill>
            <a:schemeClr val="tx1">
              <a:alpha val="9434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A681AE-A404-3A21-DE6C-4145D646EBD8}"/>
              </a:ext>
            </a:extLst>
          </p:cNvPr>
          <p:cNvSpPr txBox="1"/>
          <p:nvPr/>
        </p:nvSpPr>
        <p:spPr>
          <a:xfrm>
            <a:off x="4655705" y="2274317"/>
            <a:ext cx="238248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dirty="0">
                <a:solidFill>
                  <a:schemeClr val="bg1"/>
                </a:solidFill>
                <a:cs typeface="Arial"/>
              </a:rPr>
              <a:t>All newborns should be evaluated immediately; the following danger signs warrant immediate treatment: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24E8DBA-3B92-E6F1-5081-D36AB3EE28AB}"/>
              </a:ext>
            </a:extLst>
          </p:cNvPr>
          <p:cNvGrpSpPr/>
          <p:nvPr/>
        </p:nvGrpSpPr>
        <p:grpSpPr>
          <a:xfrm>
            <a:off x="5661469" y="3962316"/>
            <a:ext cx="316003" cy="316003"/>
            <a:chOff x="1499347" y="4188759"/>
            <a:chExt cx="463924" cy="46392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ED7ABF7-16AF-7E0F-68B5-FC76D8E898E4}"/>
                </a:ext>
              </a:extLst>
            </p:cNvPr>
            <p:cNvSpPr/>
            <p:nvPr/>
          </p:nvSpPr>
          <p:spPr>
            <a:xfrm>
              <a:off x="1499347" y="4188759"/>
              <a:ext cx="463924" cy="463924"/>
            </a:xfrm>
            <a:prstGeom prst="ellipse">
              <a:avLst/>
            </a:prstGeom>
            <a:solidFill>
              <a:srgbClr val="76D1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4A5FFAF5-AF85-7D99-8C18-1D4EA980FED7}"/>
                </a:ext>
              </a:extLst>
            </p:cNvPr>
            <p:cNvCxnSpPr>
              <a:cxnSpLocks/>
            </p:cNvCxnSpPr>
            <p:nvPr/>
          </p:nvCxnSpPr>
          <p:spPr>
            <a:xfrm>
              <a:off x="1678795" y="4420721"/>
              <a:ext cx="185713" cy="0"/>
            </a:xfrm>
            <a:prstGeom prst="straightConnector1">
              <a:avLst/>
            </a:prstGeom>
            <a:ln w="508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2D94D794-4201-BF25-06A4-6446F38E00E8}"/>
              </a:ext>
            </a:extLst>
          </p:cNvPr>
          <p:cNvSpPr/>
          <p:nvPr/>
        </p:nvSpPr>
        <p:spPr>
          <a:xfrm>
            <a:off x="332592" y="5174914"/>
            <a:ext cx="6705600" cy="13849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r>
              <a:rPr lang="en-US" sz="900" dirty="0">
                <a:solidFill>
                  <a:srgbClr val="00205C"/>
                </a:solidFill>
                <a:cs typeface="Arial" panose="020B0604020202020204" pitchFamily="34" charset="0"/>
              </a:rPr>
              <a:t>WHO recommendations on maternal and newborn care for a positive postnatal experience, WHO, 2014</a:t>
            </a:r>
            <a:endParaRPr lang="fr-FR" sz="900" dirty="0">
              <a:solidFill>
                <a:srgbClr val="00205C"/>
              </a:solidFill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CB0EF5D-1DF4-6948-6531-15A9027AC6C2}"/>
              </a:ext>
            </a:extLst>
          </p:cNvPr>
          <p:cNvGrpSpPr/>
          <p:nvPr/>
        </p:nvGrpSpPr>
        <p:grpSpPr>
          <a:xfrm>
            <a:off x="0" y="0"/>
            <a:ext cx="9166773" cy="5715000"/>
            <a:chOff x="0" y="0"/>
            <a:chExt cx="9166773" cy="571500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517D270-E9F0-A253-F914-AEA0295B52A1}"/>
                </a:ext>
              </a:extLst>
            </p:cNvPr>
            <p:cNvGrpSpPr/>
            <p:nvPr/>
          </p:nvGrpSpPr>
          <p:grpSpPr>
            <a:xfrm>
              <a:off x="0" y="0"/>
              <a:ext cx="9166773" cy="5715000"/>
              <a:chOff x="0" y="0"/>
              <a:chExt cx="9166773" cy="5715000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069F47C-FB9F-4A79-28C2-492A12924FA1}"/>
                  </a:ext>
                </a:extLst>
              </p:cNvPr>
              <p:cNvSpPr/>
              <p:nvPr/>
            </p:nvSpPr>
            <p:spPr>
              <a:xfrm>
                <a:off x="0" y="0"/>
                <a:ext cx="9166773" cy="5715000"/>
              </a:xfrm>
              <a:prstGeom prst="rect">
                <a:avLst/>
              </a:prstGeom>
              <a:solidFill>
                <a:schemeClr val="tx1">
                  <a:alpha val="9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24000" tIns="900000" rIns="468000" rtlCol="0" anchor="t" anchorCtr="0"/>
              <a:lstStyle/>
              <a:p>
                <a:pPr>
                  <a:spcBef>
                    <a:spcPts val="600"/>
                  </a:spcBef>
                </a:pPr>
                <a:endParaRPr lang="fr-FR" sz="1800" b="1" dirty="0">
                  <a:solidFill>
                    <a:srgbClr val="76D1B8"/>
                  </a:solidFill>
                </a:endParaRP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CC9EA6CC-813A-D080-C531-80810CCE22A5}"/>
                  </a:ext>
                </a:extLst>
              </p:cNvPr>
              <p:cNvGrpSpPr/>
              <p:nvPr/>
            </p:nvGrpSpPr>
            <p:grpSpPr>
              <a:xfrm>
                <a:off x="8437677" y="359998"/>
                <a:ext cx="339570" cy="339570"/>
                <a:chOff x="6055825" y="2829595"/>
                <a:chExt cx="248147" cy="248147"/>
              </a:xfrm>
            </p:grpSpPr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6625924A-678D-93D1-0E6D-C2D1D6C97448}"/>
                    </a:ext>
                  </a:extLst>
                </p:cNvPr>
                <p:cNvSpPr/>
                <p:nvPr/>
              </p:nvSpPr>
              <p:spPr>
                <a:xfrm>
                  <a:off x="6055825" y="2829595"/>
                  <a:ext cx="248147" cy="248147"/>
                </a:xfrm>
                <a:prstGeom prst="ellipse">
                  <a:avLst/>
                </a:prstGeom>
                <a:solidFill>
                  <a:srgbClr val="76D1B8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latin typeface="Montserrat" pitchFamily="2" charset="77"/>
                    <a:ea typeface="DIN 2014" panose="020B0504020202020204" pitchFamily="34" charset="77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0618FB23-5EA4-CF04-1D7B-B4ED7510F3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8900000">
                  <a:off x="6179899" y="2870773"/>
                  <a:ext cx="0" cy="16200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95C26E3A-810D-0278-0119-CD7D053ABF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700000">
                  <a:off x="6179899" y="2870590"/>
                  <a:ext cx="0" cy="16200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" name="Text Placeholder 2">
              <a:extLst>
                <a:ext uri="{FF2B5EF4-FFF2-40B4-BE49-F238E27FC236}">
                  <a16:creationId xmlns:a16="http://schemas.microsoft.com/office/drawing/2014/main" id="{D2B1180D-09C4-56FE-8190-198EF5F67CDF}"/>
                </a:ext>
              </a:extLst>
            </p:cNvPr>
            <p:cNvSpPr txBox="1">
              <a:spLocks/>
            </p:cNvSpPr>
            <p:nvPr/>
          </p:nvSpPr>
          <p:spPr>
            <a:xfrm>
              <a:off x="515531" y="2160000"/>
              <a:ext cx="4128524" cy="2892425"/>
            </a:xfrm>
            <a:prstGeom prst="rect">
              <a:avLst/>
            </a:prstGeom>
          </p:spPr>
          <p:txBody>
            <a:bodyPr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spcBef>
                  <a:spcPts val="1200"/>
                </a:spcBef>
                <a:buClr>
                  <a:srgbClr val="76D1B8"/>
                </a:buClr>
              </a:pPr>
              <a:r>
                <a:rPr lang="en-US" sz="1800" dirty="0">
                  <a:solidFill>
                    <a:schemeClr val="bg1"/>
                  </a:solidFill>
                </a:rPr>
                <a:t>Not feeding well</a:t>
              </a:r>
            </a:p>
            <a:p>
              <a:pPr marL="285750" indent="-285750">
                <a:spcBef>
                  <a:spcPts val="1200"/>
                </a:spcBef>
                <a:buClr>
                  <a:srgbClr val="76D1B8"/>
                </a:buClr>
              </a:pPr>
              <a:r>
                <a:rPr lang="en-US" sz="1800" dirty="0">
                  <a:solidFill>
                    <a:schemeClr val="bg1"/>
                  </a:solidFill>
                </a:rPr>
                <a:t>History of convulsions</a:t>
              </a:r>
            </a:p>
            <a:p>
              <a:pPr marL="285750" indent="-285750">
                <a:spcBef>
                  <a:spcPts val="1200"/>
                </a:spcBef>
                <a:buClr>
                  <a:srgbClr val="76D1B8"/>
                </a:buClr>
              </a:pPr>
              <a:r>
                <a:rPr lang="en-US" sz="1800" dirty="0">
                  <a:solidFill>
                    <a:schemeClr val="bg1"/>
                  </a:solidFill>
                </a:rPr>
                <a:t>Fast breathing (RR &gt; 60 per minute); </a:t>
              </a:r>
            </a:p>
            <a:p>
              <a:pPr marL="285750" indent="-285750">
                <a:spcBef>
                  <a:spcPts val="1200"/>
                </a:spcBef>
                <a:buClr>
                  <a:srgbClr val="76D1B8"/>
                </a:buClr>
              </a:pPr>
              <a:r>
                <a:rPr lang="en-US" sz="1800" dirty="0">
                  <a:solidFill>
                    <a:schemeClr val="bg1"/>
                  </a:solidFill>
                </a:rPr>
                <a:t>Severe chest in-drawing; no spontaneous movement</a:t>
              </a:r>
              <a:endParaRPr lang="fr-FR" sz="1800" dirty="0">
                <a:solidFill>
                  <a:schemeClr val="bg1"/>
                </a:solidFill>
              </a:endParaRPr>
            </a:p>
            <a:p>
              <a:pPr>
                <a:spcBef>
                  <a:spcPts val="1200"/>
                </a:spcBef>
                <a:buClr>
                  <a:srgbClr val="76D1B8"/>
                </a:buClr>
              </a:pP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14" name="Text Placeholder 3">
              <a:extLst>
                <a:ext uri="{FF2B5EF4-FFF2-40B4-BE49-F238E27FC236}">
                  <a16:creationId xmlns:a16="http://schemas.microsoft.com/office/drawing/2014/main" id="{E2CE28F2-A362-604B-E482-780DCB0CC506}"/>
                </a:ext>
              </a:extLst>
            </p:cNvPr>
            <p:cNvSpPr txBox="1">
              <a:spLocks/>
            </p:cNvSpPr>
            <p:nvPr/>
          </p:nvSpPr>
          <p:spPr>
            <a:xfrm>
              <a:off x="4818126" y="2160000"/>
              <a:ext cx="3867715" cy="2892425"/>
            </a:xfrm>
            <a:prstGeom prst="rect">
              <a:avLst/>
            </a:prstGeom>
          </p:spPr>
          <p:txBody>
            <a:bodyPr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41200" indent="-241200">
                <a:spcBef>
                  <a:spcPts val="1200"/>
                </a:spcBef>
                <a:buClr>
                  <a:srgbClr val="76D1B8"/>
                </a:buClr>
              </a:pPr>
              <a:r>
                <a:rPr lang="en-US" sz="1800" dirty="0">
                  <a:solidFill>
                    <a:schemeClr val="bg1"/>
                  </a:solidFill>
                </a:rPr>
                <a:t>Fever (temperature &gt; 37.5 °C); </a:t>
              </a:r>
            </a:p>
            <a:p>
              <a:pPr marL="241200" indent="-241200">
                <a:spcBef>
                  <a:spcPts val="1200"/>
                </a:spcBef>
                <a:buClr>
                  <a:srgbClr val="76D1B8"/>
                </a:buClr>
              </a:pPr>
              <a:r>
                <a:rPr lang="en-US" sz="1800" dirty="0">
                  <a:solidFill>
                    <a:schemeClr val="bg1"/>
                  </a:solidFill>
                </a:rPr>
                <a:t>Low body temperature (temperature &lt; 35.5 °C); </a:t>
              </a:r>
            </a:p>
            <a:p>
              <a:pPr marL="241200" indent="-241200">
                <a:spcBef>
                  <a:spcPts val="1200"/>
                </a:spcBef>
                <a:buClr>
                  <a:srgbClr val="76D1B8"/>
                </a:buClr>
              </a:pPr>
              <a:r>
                <a:rPr lang="en-US" sz="1800" dirty="0">
                  <a:solidFill>
                    <a:schemeClr val="bg1"/>
                  </a:solidFill>
                  <a:cs typeface="Arial"/>
                </a:rPr>
                <a:t>Bulging fontanelle </a:t>
              </a:r>
              <a:endParaRPr lang="en-US" sz="1800" dirty="0">
                <a:solidFill>
                  <a:schemeClr val="bg1"/>
                </a:solidFill>
              </a:endParaRPr>
            </a:p>
            <a:p>
              <a:pPr marL="241200" indent="-241200">
                <a:spcBef>
                  <a:spcPts val="1200"/>
                </a:spcBef>
                <a:buClr>
                  <a:srgbClr val="76D1B8"/>
                </a:buClr>
              </a:pPr>
              <a:r>
                <a:rPr lang="en-US" sz="1800" dirty="0">
                  <a:solidFill>
                    <a:schemeClr val="bg1"/>
                  </a:solidFill>
                  <a:cs typeface="Arial"/>
                </a:rPr>
                <a:t>Jaundice</a:t>
              </a:r>
              <a:endParaRPr lang="en-US" sz="1800" dirty="0">
                <a:solidFill>
                  <a:schemeClr val="bg1"/>
                </a:solidFill>
              </a:endParaRPr>
            </a:p>
            <a:p>
              <a:pPr marL="241200" indent="-241200">
                <a:spcBef>
                  <a:spcPts val="1200"/>
                </a:spcBef>
                <a:buClr>
                  <a:srgbClr val="76D1B8"/>
                </a:buClr>
              </a:pPr>
              <a:r>
                <a:rPr lang="en-US" sz="1800" dirty="0">
                  <a:solidFill>
                    <a:schemeClr val="bg1"/>
                  </a:solidFill>
                </a:rPr>
                <a:t>Laboratory test: Hb, </a:t>
              </a:r>
              <a:r>
                <a:rPr lang="en-US" sz="1800" dirty="0" err="1">
                  <a:solidFill>
                    <a:schemeClr val="bg1"/>
                  </a:solidFill>
                </a:rPr>
                <a:t>hypoglycaemia</a:t>
              </a:r>
              <a:r>
                <a:rPr lang="en-US" sz="1800" dirty="0">
                  <a:solidFill>
                    <a:schemeClr val="bg1"/>
                  </a:solidFill>
                </a:rPr>
                <a:t> (&lt; 45 mg/dL)</a:t>
              </a:r>
            </a:p>
            <a:p>
              <a:pPr>
                <a:spcBef>
                  <a:spcPts val="1200"/>
                </a:spcBef>
                <a:buClr>
                  <a:srgbClr val="76D1B8"/>
                </a:buClr>
              </a:pPr>
              <a:endParaRPr lang="en-US" sz="1800" dirty="0">
                <a:solidFill>
                  <a:schemeClr val="bg1"/>
                </a:solidFill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057C51B-4B9F-AC5F-109C-614B675D19E1}"/>
                </a:ext>
              </a:extLst>
            </p:cNvPr>
            <p:cNvGrpSpPr/>
            <p:nvPr/>
          </p:nvGrpSpPr>
          <p:grpSpPr>
            <a:xfrm>
              <a:off x="6925368" y="3214196"/>
              <a:ext cx="342017" cy="330804"/>
              <a:chOff x="7576292" y="1896559"/>
              <a:chExt cx="342017" cy="330804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54533DA6-1E4D-FFA1-9B61-A206C2049DB6}"/>
                  </a:ext>
                </a:extLst>
              </p:cNvPr>
              <p:cNvSpPr/>
              <p:nvPr/>
            </p:nvSpPr>
            <p:spPr>
              <a:xfrm>
                <a:off x="7576292" y="1896559"/>
                <a:ext cx="342017" cy="330804"/>
              </a:xfrm>
              <a:prstGeom prst="ellipse">
                <a:avLst/>
              </a:prstGeom>
              <a:solidFill>
                <a:srgbClr val="76D1B8">
                  <a:alpha val="93985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CCA55252-A5CA-444B-315F-AEB34C4D7C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701466" y="1957886"/>
                <a:ext cx="89781" cy="197518"/>
              </a:xfrm>
              <a:prstGeom prst="rect">
                <a:avLst/>
              </a:prstGeom>
            </p:spPr>
          </p:pic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305941C-564E-9E92-C64A-9A5D92C97BC3}"/>
                </a:ext>
              </a:extLst>
            </p:cNvPr>
            <p:cNvSpPr txBox="1"/>
            <p:nvPr/>
          </p:nvSpPr>
          <p:spPr>
            <a:xfrm>
              <a:off x="1063689" y="682262"/>
              <a:ext cx="6847219" cy="8463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76D1B8"/>
                  </a:solidFill>
                  <a:cs typeface="Arial"/>
                </a:rPr>
                <a:t>All newborns should be evaluated immediately; </a:t>
              </a:r>
            </a:p>
            <a:p>
              <a:pPr algn="ctr">
                <a:spcBef>
                  <a:spcPts val="600"/>
                </a:spcBef>
              </a:pPr>
              <a:r>
                <a:rPr lang="en-US" sz="2200" b="1" dirty="0">
                  <a:solidFill>
                    <a:srgbClr val="76D1B8"/>
                  </a:solidFill>
                  <a:cs typeface="Arial"/>
                </a:rPr>
                <a:t>the following danger signs warrant immediate treatment: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9CBC19B-7CB9-D5D1-24FB-4579C5B0EF84}"/>
              </a:ext>
            </a:extLst>
          </p:cNvPr>
          <p:cNvGrpSpPr/>
          <p:nvPr/>
        </p:nvGrpSpPr>
        <p:grpSpPr>
          <a:xfrm>
            <a:off x="2997906" y="2298227"/>
            <a:ext cx="3902647" cy="2152110"/>
            <a:chOff x="5289345" y="3777310"/>
            <a:chExt cx="3902647" cy="215211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199DAAB-00DE-9F8F-EDB3-A912A11CD481}"/>
                </a:ext>
              </a:extLst>
            </p:cNvPr>
            <p:cNvGrpSpPr/>
            <p:nvPr/>
          </p:nvGrpSpPr>
          <p:grpSpPr>
            <a:xfrm>
              <a:off x="5289345" y="3777310"/>
              <a:ext cx="3902647" cy="2152110"/>
              <a:chOff x="4105219" y="3150661"/>
              <a:chExt cx="5112180" cy="238373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181FEF47-1B14-1F9D-6146-B5C4D0188FB0}"/>
                  </a:ext>
                </a:extLst>
              </p:cNvPr>
              <p:cNvSpPr/>
              <p:nvPr/>
            </p:nvSpPr>
            <p:spPr>
              <a:xfrm>
                <a:off x="4105219" y="3150661"/>
                <a:ext cx="4805610" cy="2383733"/>
              </a:xfrm>
              <a:prstGeom prst="roundRect">
                <a:avLst/>
              </a:prstGeom>
              <a:solidFill>
                <a:srgbClr val="76D1B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Triangle 27">
                <a:extLst>
                  <a:ext uri="{FF2B5EF4-FFF2-40B4-BE49-F238E27FC236}">
                    <a16:creationId xmlns:a16="http://schemas.microsoft.com/office/drawing/2014/main" id="{DDE592C4-9CA0-43EB-E480-8FD44A378071}"/>
                  </a:ext>
                </a:extLst>
              </p:cNvPr>
              <p:cNvSpPr/>
              <p:nvPr/>
            </p:nvSpPr>
            <p:spPr>
              <a:xfrm rot="5400000">
                <a:off x="8861474" y="4168574"/>
                <a:ext cx="379933" cy="331916"/>
              </a:xfrm>
              <a:prstGeom prst="triangle">
                <a:avLst/>
              </a:prstGeom>
              <a:solidFill>
                <a:srgbClr val="76D1B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6" name="Picture 2" descr="Diagram&#10;&#10;Description automatically generated">
              <a:extLst>
                <a:ext uri="{FF2B5EF4-FFF2-40B4-BE49-F238E27FC236}">
                  <a16:creationId xmlns:a16="http://schemas.microsoft.com/office/drawing/2014/main" id="{ED00E8B1-EC37-1324-D963-BBDE4B9F73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3143" y="4020062"/>
              <a:ext cx="2730504" cy="1689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5875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80645-467D-B496-29F3-ED9FF561F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latin typeface="+mn-lt"/>
                <a:cs typeface="Arial"/>
              </a:rPr>
              <a:t>Reassess</a:t>
            </a:r>
            <a:r>
              <a:rPr lang="fr-FR" dirty="0">
                <a:latin typeface="+mn-lt"/>
                <a:cs typeface="Arial"/>
              </a:rPr>
              <a:t>, monitor, and </a:t>
            </a:r>
            <a:r>
              <a:rPr lang="fr-FR" dirty="0" err="1">
                <a:latin typeface="+mn-lt"/>
                <a:cs typeface="Arial"/>
              </a:rPr>
              <a:t>treat</a:t>
            </a:r>
            <a:endParaRPr lang="en-US" dirty="0">
              <a:latin typeface="+mn-lt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EC0ADB5-11DB-C8D7-2668-DC4CFF7B1784}"/>
              </a:ext>
            </a:extLst>
          </p:cNvPr>
          <p:cNvSpPr>
            <a:spLocks/>
          </p:cNvSpPr>
          <p:nvPr/>
        </p:nvSpPr>
        <p:spPr>
          <a:xfrm>
            <a:off x="2266637" y="1777500"/>
            <a:ext cx="2160000" cy="2160000"/>
          </a:xfrm>
          <a:prstGeom prst="ellipse">
            <a:avLst/>
          </a:prstGeom>
          <a:solidFill>
            <a:srgbClr val="76D1B8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CE8B22-76C3-DE94-CBA3-AC53ECA9CDA0}"/>
              </a:ext>
            </a:extLst>
          </p:cNvPr>
          <p:cNvSpPr txBox="1"/>
          <p:nvPr/>
        </p:nvSpPr>
        <p:spPr>
          <a:xfrm>
            <a:off x="2530190" y="2272848"/>
            <a:ext cx="1711556" cy="98488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600" b="1" dirty="0">
                <a:cs typeface="Arial"/>
              </a:rPr>
              <a:t>Oxygen (babies on O</a:t>
            </a:r>
            <a:r>
              <a:rPr lang="en-US" sz="1600" b="1" baseline="-25000" dirty="0">
                <a:cs typeface="Arial"/>
              </a:rPr>
              <a:t>2</a:t>
            </a:r>
            <a:r>
              <a:rPr lang="en-US" sz="1600" b="1" dirty="0">
                <a:cs typeface="Arial"/>
              </a:rPr>
              <a:t> should be monitored with pulse oximeter)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8163C6E-BCCB-9FB1-FEEF-50D9A2F46A6E}"/>
              </a:ext>
            </a:extLst>
          </p:cNvPr>
          <p:cNvSpPr>
            <a:spLocks/>
          </p:cNvSpPr>
          <p:nvPr/>
        </p:nvSpPr>
        <p:spPr>
          <a:xfrm>
            <a:off x="358775" y="1777500"/>
            <a:ext cx="2160000" cy="2160000"/>
          </a:xfrm>
          <a:prstGeom prst="ellipse">
            <a:avLst/>
          </a:prstGeom>
          <a:solidFill>
            <a:srgbClr val="76D1B8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6A898E-2EC6-20F0-38A2-846F80015E67}"/>
              </a:ext>
            </a:extLst>
          </p:cNvPr>
          <p:cNvSpPr txBox="1"/>
          <p:nvPr/>
        </p:nvSpPr>
        <p:spPr>
          <a:xfrm>
            <a:off x="689757" y="2480286"/>
            <a:ext cx="1490996" cy="7386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600" b="1" dirty="0"/>
              <a:t>Severe neonatal infection: antibiotics</a:t>
            </a:r>
            <a:endParaRPr lang="en-US" sz="1800" b="1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80A8883-DEDD-B730-D582-EEC4B1B79F49}"/>
              </a:ext>
            </a:extLst>
          </p:cNvPr>
          <p:cNvSpPr>
            <a:spLocks/>
          </p:cNvSpPr>
          <p:nvPr/>
        </p:nvSpPr>
        <p:spPr>
          <a:xfrm>
            <a:off x="4190440" y="1777500"/>
            <a:ext cx="2160000" cy="2160000"/>
          </a:xfrm>
          <a:prstGeom prst="ellipse">
            <a:avLst/>
          </a:prstGeom>
          <a:solidFill>
            <a:srgbClr val="76D1B8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21E5FA-01DC-E4AD-7756-D8B672C6430A}"/>
              </a:ext>
            </a:extLst>
          </p:cNvPr>
          <p:cNvSpPr txBox="1"/>
          <p:nvPr/>
        </p:nvSpPr>
        <p:spPr>
          <a:xfrm>
            <a:off x="4490545" y="2519068"/>
            <a:ext cx="1549393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600" b="1" dirty="0" err="1"/>
              <a:t>Apnoea</a:t>
            </a:r>
            <a:r>
              <a:rPr lang="en-US" sz="1600" b="1" dirty="0"/>
              <a:t> in premature babies</a:t>
            </a:r>
            <a:endParaRPr lang="en-US" sz="1600" b="1" dirty="0"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AF055F8-E187-99F7-0ADB-05D41127E6E7}"/>
              </a:ext>
            </a:extLst>
          </p:cNvPr>
          <p:cNvGrpSpPr/>
          <p:nvPr/>
        </p:nvGrpSpPr>
        <p:grpSpPr>
          <a:xfrm>
            <a:off x="5145639" y="3401082"/>
            <a:ext cx="249599" cy="249599"/>
            <a:chOff x="1429044" y="4127102"/>
            <a:chExt cx="587240" cy="58724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A083D17-E303-C561-318C-B32EC98CB202}"/>
                </a:ext>
              </a:extLst>
            </p:cNvPr>
            <p:cNvSpPr/>
            <p:nvPr/>
          </p:nvSpPr>
          <p:spPr>
            <a:xfrm>
              <a:off x="1429044" y="4127102"/>
              <a:ext cx="587240" cy="5872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B85BFC7-2982-10F0-4E10-2E32B7B6387A}"/>
                </a:ext>
              </a:extLst>
            </p:cNvPr>
            <p:cNvCxnSpPr>
              <a:cxnSpLocks/>
            </p:cNvCxnSpPr>
            <p:nvPr/>
          </p:nvCxnSpPr>
          <p:spPr>
            <a:xfrm>
              <a:off x="1710438" y="4420722"/>
              <a:ext cx="185713" cy="0"/>
            </a:xfrm>
            <a:prstGeom prst="straightConnector1">
              <a:avLst/>
            </a:prstGeom>
            <a:ln w="412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514E8A9-C753-A039-04EF-E882FED74341}"/>
              </a:ext>
            </a:extLst>
          </p:cNvPr>
          <p:cNvGrpSpPr/>
          <p:nvPr/>
        </p:nvGrpSpPr>
        <p:grpSpPr>
          <a:xfrm>
            <a:off x="3226898" y="3401082"/>
            <a:ext cx="249599" cy="249599"/>
            <a:chOff x="1429044" y="4127102"/>
            <a:chExt cx="587240" cy="58724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52B6096-19F5-78E7-7CFA-3998220ECE05}"/>
                </a:ext>
              </a:extLst>
            </p:cNvPr>
            <p:cNvSpPr/>
            <p:nvPr/>
          </p:nvSpPr>
          <p:spPr>
            <a:xfrm>
              <a:off x="1429044" y="4127102"/>
              <a:ext cx="587240" cy="5872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9B8828B-0EE2-19EB-0604-A560EF072387}"/>
                </a:ext>
              </a:extLst>
            </p:cNvPr>
            <p:cNvCxnSpPr>
              <a:cxnSpLocks/>
            </p:cNvCxnSpPr>
            <p:nvPr/>
          </p:nvCxnSpPr>
          <p:spPr>
            <a:xfrm>
              <a:off x="1710438" y="4420722"/>
              <a:ext cx="185713" cy="0"/>
            </a:xfrm>
            <a:prstGeom prst="straightConnector1">
              <a:avLst/>
            </a:prstGeom>
            <a:ln w="412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EEFDC99-8F8D-DE57-F681-21AA184705C8}"/>
              </a:ext>
            </a:extLst>
          </p:cNvPr>
          <p:cNvGrpSpPr/>
          <p:nvPr/>
        </p:nvGrpSpPr>
        <p:grpSpPr>
          <a:xfrm>
            <a:off x="1315652" y="3401082"/>
            <a:ext cx="249599" cy="249599"/>
            <a:chOff x="1429044" y="4127102"/>
            <a:chExt cx="587240" cy="58724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8829AD0-22DD-7405-7E86-5F223BF2850D}"/>
                </a:ext>
              </a:extLst>
            </p:cNvPr>
            <p:cNvSpPr/>
            <p:nvPr/>
          </p:nvSpPr>
          <p:spPr>
            <a:xfrm>
              <a:off x="1429044" y="4127102"/>
              <a:ext cx="587240" cy="5872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2F12F07C-FB3F-82E0-7E8A-4FBAD5C45D37}"/>
                </a:ext>
              </a:extLst>
            </p:cNvPr>
            <p:cNvCxnSpPr>
              <a:cxnSpLocks/>
            </p:cNvCxnSpPr>
            <p:nvPr/>
          </p:nvCxnSpPr>
          <p:spPr>
            <a:xfrm>
              <a:off x="1710438" y="4420722"/>
              <a:ext cx="185713" cy="0"/>
            </a:xfrm>
            <a:prstGeom prst="straightConnector1">
              <a:avLst/>
            </a:prstGeom>
            <a:ln w="412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792C4C9D-24B3-5D35-C898-669E5BE6AB7D}"/>
              </a:ext>
            </a:extLst>
          </p:cNvPr>
          <p:cNvSpPr>
            <a:spLocks/>
          </p:cNvSpPr>
          <p:nvPr/>
        </p:nvSpPr>
        <p:spPr>
          <a:xfrm>
            <a:off x="6125566" y="1777500"/>
            <a:ext cx="2160000" cy="2160000"/>
          </a:xfrm>
          <a:prstGeom prst="ellipse">
            <a:avLst/>
          </a:prstGeom>
          <a:solidFill>
            <a:srgbClr val="76D1B8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97F90D-FE55-7E66-FE19-0EC1CA49412A}"/>
              </a:ext>
            </a:extLst>
          </p:cNvPr>
          <p:cNvSpPr txBox="1"/>
          <p:nvPr/>
        </p:nvSpPr>
        <p:spPr>
          <a:xfrm>
            <a:off x="6436068" y="2611278"/>
            <a:ext cx="1549393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600" b="1" dirty="0"/>
              <a:t>Newborn nutrition</a:t>
            </a:r>
            <a:endParaRPr lang="en-US" sz="16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7562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80645-467D-B496-29F3-ED9FF561F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latin typeface="+mn-lt"/>
                <a:cs typeface="Arial"/>
              </a:rPr>
              <a:t>Reassess</a:t>
            </a:r>
            <a:r>
              <a:rPr lang="fr-FR" dirty="0">
                <a:latin typeface="+mn-lt"/>
                <a:cs typeface="Arial"/>
              </a:rPr>
              <a:t>, monitor, and </a:t>
            </a:r>
            <a:r>
              <a:rPr lang="fr-FR" dirty="0" err="1">
                <a:latin typeface="+mn-lt"/>
                <a:cs typeface="Arial"/>
              </a:rPr>
              <a:t>treat</a:t>
            </a:r>
            <a:endParaRPr lang="en-US" dirty="0">
              <a:latin typeface="+mn-lt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EC0ADB5-11DB-C8D7-2668-DC4CFF7B1784}"/>
              </a:ext>
            </a:extLst>
          </p:cNvPr>
          <p:cNvSpPr>
            <a:spLocks/>
          </p:cNvSpPr>
          <p:nvPr/>
        </p:nvSpPr>
        <p:spPr>
          <a:xfrm>
            <a:off x="2266637" y="1777500"/>
            <a:ext cx="2160000" cy="2160000"/>
          </a:xfrm>
          <a:prstGeom prst="ellipse">
            <a:avLst/>
          </a:prstGeom>
          <a:solidFill>
            <a:srgbClr val="76D1B8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CE8B22-76C3-DE94-CBA3-AC53ECA9CDA0}"/>
              </a:ext>
            </a:extLst>
          </p:cNvPr>
          <p:cNvSpPr txBox="1"/>
          <p:nvPr/>
        </p:nvSpPr>
        <p:spPr>
          <a:xfrm>
            <a:off x="2530190" y="2272848"/>
            <a:ext cx="1711556" cy="98488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600" b="1" dirty="0">
                <a:cs typeface="Arial"/>
              </a:rPr>
              <a:t>Oxygen (babies on O</a:t>
            </a:r>
            <a:r>
              <a:rPr lang="en-US" sz="1600" b="1" baseline="-25000" dirty="0">
                <a:cs typeface="Arial"/>
              </a:rPr>
              <a:t>2</a:t>
            </a:r>
            <a:r>
              <a:rPr lang="en-US" sz="1600" b="1" dirty="0">
                <a:cs typeface="Arial"/>
              </a:rPr>
              <a:t> should be monitored with pulse oximeter)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8163C6E-BCCB-9FB1-FEEF-50D9A2F46A6E}"/>
              </a:ext>
            </a:extLst>
          </p:cNvPr>
          <p:cNvSpPr>
            <a:spLocks/>
          </p:cNvSpPr>
          <p:nvPr/>
        </p:nvSpPr>
        <p:spPr>
          <a:xfrm>
            <a:off x="358775" y="1777500"/>
            <a:ext cx="2160000" cy="2160000"/>
          </a:xfrm>
          <a:prstGeom prst="ellipse">
            <a:avLst/>
          </a:prstGeom>
          <a:solidFill>
            <a:srgbClr val="76D1B8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6A898E-2EC6-20F0-38A2-846F80015E67}"/>
              </a:ext>
            </a:extLst>
          </p:cNvPr>
          <p:cNvSpPr txBox="1"/>
          <p:nvPr/>
        </p:nvSpPr>
        <p:spPr>
          <a:xfrm>
            <a:off x="689757" y="2480286"/>
            <a:ext cx="1490996" cy="7386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600" b="1" dirty="0"/>
              <a:t>Severe neonatal infection: antibiotics</a:t>
            </a:r>
            <a:endParaRPr lang="en-US" sz="1800" b="1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80A8883-DEDD-B730-D582-EEC4B1B79F49}"/>
              </a:ext>
            </a:extLst>
          </p:cNvPr>
          <p:cNvSpPr>
            <a:spLocks/>
          </p:cNvSpPr>
          <p:nvPr/>
        </p:nvSpPr>
        <p:spPr>
          <a:xfrm>
            <a:off x="4190440" y="1777500"/>
            <a:ext cx="2160000" cy="2160000"/>
          </a:xfrm>
          <a:prstGeom prst="ellipse">
            <a:avLst/>
          </a:prstGeom>
          <a:solidFill>
            <a:srgbClr val="76D1B8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21E5FA-01DC-E4AD-7756-D8B672C6430A}"/>
              </a:ext>
            </a:extLst>
          </p:cNvPr>
          <p:cNvSpPr txBox="1"/>
          <p:nvPr/>
        </p:nvSpPr>
        <p:spPr>
          <a:xfrm>
            <a:off x="4490545" y="2519068"/>
            <a:ext cx="1549393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600" b="1" dirty="0" err="1"/>
              <a:t>Apnoea</a:t>
            </a:r>
            <a:r>
              <a:rPr lang="en-US" sz="1600" b="1" dirty="0"/>
              <a:t> in premature babies</a:t>
            </a:r>
            <a:endParaRPr lang="en-US" sz="1600" b="1" dirty="0"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AF055F8-E187-99F7-0ADB-05D41127E6E7}"/>
              </a:ext>
            </a:extLst>
          </p:cNvPr>
          <p:cNvGrpSpPr/>
          <p:nvPr/>
        </p:nvGrpSpPr>
        <p:grpSpPr>
          <a:xfrm>
            <a:off x="5145639" y="3401082"/>
            <a:ext cx="249599" cy="249599"/>
            <a:chOff x="1429044" y="4127102"/>
            <a:chExt cx="587240" cy="58724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A083D17-E303-C561-318C-B32EC98CB202}"/>
                </a:ext>
              </a:extLst>
            </p:cNvPr>
            <p:cNvSpPr/>
            <p:nvPr/>
          </p:nvSpPr>
          <p:spPr>
            <a:xfrm>
              <a:off x="1429044" y="4127102"/>
              <a:ext cx="587240" cy="5872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B85BFC7-2982-10F0-4E10-2E32B7B6387A}"/>
                </a:ext>
              </a:extLst>
            </p:cNvPr>
            <p:cNvCxnSpPr>
              <a:cxnSpLocks/>
            </p:cNvCxnSpPr>
            <p:nvPr/>
          </p:nvCxnSpPr>
          <p:spPr>
            <a:xfrm>
              <a:off x="1710438" y="4420722"/>
              <a:ext cx="185713" cy="0"/>
            </a:xfrm>
            <a:prstGeom prst="straightConnector1">
              <a:avLst/>
            </a:prstGeom>
            <a:ln w="412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514E8A9-C753-A039-04EF-E882FED74341}"/>
              </a:ext>
            </a:extLst>
          </p:cNvPr>
          <p:cNvGrpSpPr/>
          <p:nvPr/>
        </p:nvGrpSpPr>
        <p:grpSpPr>
          <a:xfrm>
            <a:off x="3226898" y="3401082"/>
            <a:ext cx="249599" cy="249599"/>
            <a:chOff x="1429044" y="4127102"/>
            <a:chExt cx="587240" cy="58724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52B6096-19F5-78E7-7CFA-3998220ECE05}"/>
                </a:ext>
              </a:extLst>
            </p:cNvPr>
            <p:cNvSpPr/>
            <p:nvPr/>
          </p:nvSpPr>
          <p:spPr>
            <a:xfrm>
              <a:off x="1429044" y="4127102"/>
              <a:ext cx="587240" cy="5872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9B8828B-0EE2-19EB-0604-A560EF072387}"/>
                </a:ext>
              </a:extLst>
            </p:cNvPr>
            <p:cNvCxnSpPr>
              <a:cxnSpLocks/>
            </p:cNvCxnSpPr>
            <p:nvPr/>
          </p:nvCxnSpPr>
          <p:spPr>
            <a:xfrm>
              <a:off x="1710438" y="4420722"/>
              <a:ext cx="185713" cy="0"/>
            </a:xfrm>
            <a:prstGeom prst="straightConnector1">
              <a:avLst/>
            </a:prstGeom>
            <a:ln w="412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EEFDC99-8F8D-DE57-F681-21AA184705C8}"/>
              </a:ext>
            </a:extLst>
          </p:cNvPr>
          <p:cNvGrpSpPr/>
          <p:nvPr/>
        </p:nvGrpSpPr>
        <p:grpSpPr>
          <a:xfrm>
            <a:off x="1315652" y="3401082"/>
            <a:ext cx="249599" cy="249599"/>
            <a:chOff x="1429044" y="4127102"/>
            <a:chExt cx="587240" cy="58724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8829AD0-22DD-7405-7E86-5F223BF2850D}"/>
                </a:ext>
              </a:extLst>
            </p:cNvPr>
            <p:cNvSpPr/>
            <p:nvPr/>
          </p:nvSpPr>
          <p:spPr>
            <a:xfrm>
              <a:off x="1429044" y="4127102"/>
              <a:ext cx="587240" cy="5872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2F12F07C-FB3F-82E0-7E8A-4FBAD5C45D37}"/>
                </a:ext>
              </a:extLst>
            </p:cNvPr>
            <p:cNvCxnSpPr>
              <a:cxnSpLocks/>
            </p:cNvCxnSpPr>
            <p:nvPr/>
          </p:nvCxnSpPr>
          <p:spPr>
            <a:xfrm>
              <a:off x="1710438" y="4420722"/>
              <a:ext cx="185713" cy="0"/>
            </a:xfrm>
            <a:prstGeom prst="straightConnector1">
              <a:avLst/>
            </a:prstGeom>
            <a:ln w="412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792C4C9D-24B3-5D35-C898-669E5BE6AB7D}"/>
              </a:ext>
            </a:extLst>
          </p:cNvPr>
          <p:cNvSpPr>
            <a:spLocks/>
          </p:cNvSpPr>
          <p:nvPr/>
        </p:nvSpPr>
        <p:spPr>
          <a:xfrm>
            <a:off x="6125566" y="1777500"/>
            <a:ext cx="2160000" cy="2160000"/>
          </a:xfrm>
          <a:prstGeom prst="ellipse">
            <a:avLst/>
          </a:prstGeom>
          <a:solidFill>
            <a:srgbClr val="76D1B8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97F90D-FE55-7E66-FE19-0EC1CA49412A}"/>
              </a:ext>
            </a:extLst>
          </p:cNvPr>
          <p:cNvSpPr txBox="1"/>
          <p:nvPr/>
        </p:nvSpPr>
        <p:spPr>
          <a:xfrm>
            <a:off x="6436068" y="2611278"/>
            <a:ext cx="1549393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600" b="1" dirty="0"/>
              <a:t>Newborn nutrition</a:t>
            </a:r>
            <a:endParaRPr lang="en-US" sz="1600" b="1" dirty="0"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6B1F79A-D331-0767-6A64-F004D2AB5CE4}"/>
              </a:ext>
            </a:extLst>
          </p:cNvPr>
          <p:cNvGrpSpPr/>
          <p:nvPr/>
        </p:nvGrpSpPr>
        <p:grpSpPr>
          <a:xfrm>
            <a:off x="4363795" y="0"/>
            <a:ext cx="4802978" cy="5715000"/>
            <a:chOff x="4363795" y="0"/>
            <a:chExt cx="4802978" cy="57150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EE558F1-DBC6-59CF-698C-A9DDE88623A5}"/>
                </a:ext>
              </a:extLst>
            </p:cNvPr>
            <p:cNvSpPr/>
            <p:nvPr/>
          </p:nvSpPr>
          <p:spPr>
            <a:xfrm>
              <a:off x="4363795" y="0"/>
              <a:ext cx="4802978" cy="5715000"/>
            </a:xfrm>
            <a:prstGeom prst="rect">
              <a:avLst/>
            </a:prstGeom>
            <a:solidFill>
              <a:schemeClr val="tx1">
                <a:alpha val="9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24000" tIns="900000" rIns="468000" rtlCol="0" anchor="t" anchorCtr="0"/>
            <a:lstStyle/>
            <a:p>
              <a:r>
                <a:rPr lang="en-US" sz="2200" b="1" dirty="0">
                  <a:solidFill>
                    <a:srgbClr val="76D1B8"/>
                  </a:solidFill>
                </a:rPr>
                <a:t>Severe neonatal infection: antibiotics</a:t>
              </a:r>
            </a:p>
            <a:p>
              <a:pPr>
                <a:spcBef>
                  <a:spcPts val="600"/>
                </a:spcBef>
              </a:pPr>
              <a:endParaRPr lang="en" sz="1000" b="1" dirty="0">
                <a:solidFill>
                  <a:srgbClr val="FF9C6B"/>
                </a:solidFill>
                <a:ea typeface="ＭＳ Ｐゴシック"/>
                <a:cs typeface="Arial"/>
              </a:endParaRPr>
            </a:p>
            <a:p>
              <a:pPr marL="321455" lvl="1" indent="-285750">
                <a:spcBef>
                  <a:spcPts val="600"/>
                </a:spcBef>
                <a:buClr>
                  <a:srgbClr val="76D1B8"/>
                </a:buClr>
                <a:buFont typeface="Arial" panose="020B0604020202020204" pitchFamily="34" charset="0"/>
                <a:buChar char="•"/>
              </a:pPr>
              <a:r>
                <a:rPr lang="en-US" sz="1800" dirty="0">
                  <a:solidFill>
                    <a:schemeClr val="bg1"/>
                  </a:solidFill>
                  <a:cs typeface="Arial"/>
                </a:rPr>
                <a:t>Consider ampicillin/cefotaxime or flucloxacillin/cefotaxime</a:t>
              </a:r>
            </a:p>
            <a:p>
              <a:pPr marL="321455" lvl="1" indent="-285750">
                <a:spcBef>
                  <a:spcPts val="600"/>
                </a:spcBef>
                <a:spcAft>
                  <a:spcPts val="600"/>
                </a:spcAft>
                <a:buClr>
                  <a:srgbClr val="76D1B8"/>
                </a:buClr>
                <a:buFont typeface="Arial" panose="020B0604020202020204" pitchFamily="34" charset="0"/>
                <a:buChar char="•"/>
              </a:pPr>
              <a:r>
                <a:rPr lang="en-US" sz="1800" dirty="0">
                  <a:solidFill>
                    <a:schemeClr val="bg1"/>
                  </a:solidFill>
                  <a:cs typeface="Arial"/>
                </a:rPr>
                <a:t>Adapt to the clinical picture, e.g.: necrotizing enterocolitis, skin lesions or of meningitis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434F603-E7C6-9315-84A4-2DA5BA8EE527}"/>
                </a:ext>
              </a:extLst>
            </p:cNvPr>
            <p:cNvGrpSpPr/>
            <p:nvPr/>
          </p:nvGrpSpPr>
          <p:grpSpPr>
            <a:xfrm>
              <a:off x="8437677" y="359998"/>
              <a:ext cx="339570" cy="339570"/>
              <a:chOff x="6055825" y="2829595"/>
              <a:chExt cx="248147" cy="248147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467ADD4F-6B9F-F31B-E600-C72F2087AB80}"/>
                  </a:ext>
                </a:extLst>
              </p:cNvPr>
              <p:cNvSpPr/>
              <p:nvPr/>
            </p:nvSpPr>
            <p:spPr>
              <a:xfrm>
                <a:off x="6055825" y="2829595"/>
                <a:ext cx="248147" cy="248147"/>
              </a:xfrm>
              <a:prstGeom prst="ellipse">
                <a:avLst/>
              </a:prstGeom>
              <a:solidFill>
                <a:srgbClr val="76D1B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latin typeface="Montserrat" pitchFamily="2" charset="77"/>
                  <a:ea typeface="DIN 2014" panose="020B0504020202020204" pitchFamily="34" charset="77"/>
                  <a:cs typeface="Arial" panose="020B0604020202020204" pitchFamily="34" charset="0"/>
                </a:endParaRP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0FD490B4-A2ED-B547-1311-9BC44DA8ADAC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>
                <a:off x="6179899" y="2870773"/>
                <a:ext cx="0" cy="162000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ED2FE008-7FBF-5884-5401-1A40A708C072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179899" y="2870590"/>
                <a:ext cx="0" cy="162000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53756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80645-467D-B496-29F3-ED9FF561F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latin typeface="+mn-lt"/>
                <a:cs typeface="Arial"/>
              </a:rPr>
              <a:t>Reassess</a:t>
            </a:r>
            <a:r>
              <a:rPr lang="fr-FR" dirty="0">
                <a:latin typeface="+mn-lt"/>
                <a:cs typeface="Arial"/>
              </a:rPr>
              <a:t>, monitor, and </a:t>
            </a:r>
            <a:r>
              <a:rPr lang="fr-FR" dirty="0" err="1">
                <a:latin typeface="+mn-lt"/>
                <a:cs typeface="Arial"/>
              </a:rPr>
              <a:t>treat</a:t>
            </a:r>
            <a:endParaRPr lang="en-US" dirty="0">
              <a:latin typeface="+mn-lt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EC0ADB5-11DB-C8D7-2668-DC4CFF7B1784}"/>
              </a:ext>
            </a:extLst>
          </p:cNvPr>
          <p:cNvSpPr>
            <a:spLocks/>
          </p:cNvSpPr>
          <p:nvPr/>
        </p:nvSpPr>
        <p:spPr>
          <a:xfrm>
            <a:off x="2266637" y="1777500"/>
            <a:ext cx="2160000" cy="2160000"/>
          </a:xfrm>
          <a:prstGeom prst="ellipse">
            <a:avLst/>
          </a:prstGeom>
          <a:solidFill>
            <a:srgbClr val="76D1B8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CE8B22-76C3-DE94-CBA3-AC53ECA9CDA0}"/>
              </a:ext>
            </a:extLst>
          </p:cNvPr>
          <p:cNvSpPr txBox="1"/>
          <p:nvPr/>
        </p:nvSpPr>
        <p:spPr>
          <a:xfrm>
            <a:off x="2530190" y="2272848"/>
            <a:ext cx="1711556" cy="98488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600" b="1" dirty="0">
                <a:cs typeface="Arial"/>
              </a:rPr>
              <a:t>Oxygen (babies on O</a:t>
            </a:r>
            <a:r>
              <a:rPr lang="en-US" sz="1600" b="1" baseline="-25000" dirty="0">
                <a:cs typeface="Arial"/>
              </a:rPr>
              <a:t>2</a:t>
            </a:r>
            <a:r>
              <a:rPr lang="en-US" sz="1600" b="1" dirty="0">
                <a:cs typeface="Arial"/>
              </a:rPr>
              <a:t> should be monitored with pulse oximeter)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8163C6E-BCCB-9FB1-FEEF-50D9A2F46A6E}"/>
              </a:ext>
            </a:extLst>
          </p:cNvPr>
          <p:cNvSpPr>
            <a:spLocks/>
          </p:cNvSpPr>
          <p:nvPr/>
        </p:nvSpPr>
        <p:spPr>
          <a:xfrm>
            <a:off x="358775" y="1777500"/>
            <a:ext cx="2160000" cy="2160000"/>
          </a:xfrm>
          <a:prstGeom prst="ellipse">
            <a:avLst/>
          </a:prstGeom>
          <a:solidFill>
            <a:srgbClr val="76D1B8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6A898E-2EC6-20F0-38A2-846F80015E67}"/>
              </a:ext>
            </a:extLst>
          </p:cNvPr>
          <p:cNvSpPr txBox="1"/>
          <p:nvPr/>
        </p:nvSpPr>
        <p:spPr>
          <a:xfrm>
            <a:off x="689757" y="2480286"/>
            <a:ext cx="1490996" cy="7386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600" b="1" dirty="0"/>
              <a:t>Severe neonatal infection: antibiotics</a:t>
            </a:r>
            <a:endParaRPr lang="en-US" sz="1800" b="1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80A8883-DEDD-B730-D582-EEC4B1B79F49}"/>
              </a:ext>
            </a:extLst>
          </p:cNvPr>
          <p:cNvSpPr>
            <a:spLocks/>
          </p:cNvSpPr>
          <p:nvPr/>
        </p:nvSpPr>
        <p:spPr>
          <a:xfrm>
            <a:off x="4190440" y="1777500"/>
            <a:ext cx="2160000" cy="2160000"/>
          </a:xfrm>
          <a:prstGeom prst="ellipse">
            <a:avLst/>
          </a:prstGeom>
          <a:solidFill>
            <a:srgbClr val="76D1B8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21E5FA-01DC-E4AD-7756-D8B672C6430A}"/>
              </a:ext>
            </a:extLst>
          </p:cNvPr>
          <p:cNvSpPr txBox="1"/>
          <p:nvPr/>
        </p:nvSpPr>
        <p:spPr>
          <a:xfrm>
            <a:off x="4490545" y="2519068"/>
            <a:ext cx="1549393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600" b="1" dirty="0" err="1"/>
              <a:t>Apnoea</a:t>
            </a:r>
            <a:r>
              <a:rPr lang="en-US" sz="1600" b="1" dirty="0"/>
              <a:t> in premature babies</a:t>
            </a:r>
            <a:endParaRPr lang="en-US" sz="1600" b="1" dirty="0"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AF055F8-E187-99F7-0ADB-05D41127E6E7}"/>
              </a:ext>
            </a:extLst>
          </p:cNvPr>
          <p:cNvGrpSpPr/>
          <p:nvPr/>
        </p:nvGrpSpPr>
        <p:grpSpPr>
          <a:xfrm>
            <a:off x="5145639" y="3401082"/>
            <a:ext cx="249599" cy="249599"/>
            <a:chOff x="1429044" y="4127102"/>
            <a:chExt cx="587240" cy="58724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A083D17-E303-C561-318C-B32EC98CB202}"/>
                </a:ext>
              </a:extLst>
            </p:cNvPr>
            <p:cNvSpPr/>
            <p:nvPr/>
          </p:nvSpPr>
          <p:spPr>
            <a:xfrm>
              <a:off x="1429044" y="4127102"/>
              <a:ext cx="587240" cy="5872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B85BFC7-2982-10F0-4E10-2E32B7B6387A}"/>
                </a:ext>
              </a:extLst>
            </p:cNvPr>
            <p:cNvCxnSpPr>
              <a:cxnSpLocks/>
            </p:cNvCxnSpPr>
            <p:nvPr/>
          </p:nvCxnSpPr>
          <p:spPr>
            <a:xfrm>
              <a:off x="1710438" y="4420722"/>
              <a:ext cx="185713" cy="0"/>
            </a:xfrm>
            <a:prstGeom prst="straightConnector1">
              <a:avLst/>
            </a:prstGeom>
            <a:ln w="412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514E8A9-C753-A039-04EF-E882FED74341}"/>
              </a:ext>
            </a:extLst>
          </p:cNvPr>
          <p:cNvGrpSpPr/>
          <p:nvPr/>
        </p:nvGrpSpPr>
        <p:grpSpPr>
          <a:xfrm>
            <a:off x="3226898" y="3401082"/>
            <a:ext cx="249599" cy="249599"/>
            <a:chOff x="1429044" y="4127102"/>
            <a:chExt cx="587240" cy="58724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52B6096-19F5-78E7-7CFA-3998220ECE05}"/>
                </a:ext>
              </a:extLst>
            </p:cNvPr>
            <p:cNvSpPr/>
            <p:nvPr/>
          </p:nvSpPr>
          <p:spPr>
            <a:xfrm>
              <a:off x="1429044" y="4127102"/>
              <a:ext cx="587240" cy="5872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9B8828B-0EE2-19EB-0604-A560EF072387}"/>
                </a:ext>
              </a:extLst>
            </p:cNvPr>
            <p:cNvCxnSpPr>
              <a:cxnSpLocks/>
            </p:cNvCxnSpPr>
            <p:nvPr/>
          </p:nvCxnSpPr>
          <p:spPr>
            <a:xfrm>
              <a:off x="1710438" y="4420722"/>
              <a:ext cx="185713" cy="0"/>
            </a:xfrm>
            <a:prstGeom prst="straightConnector1">
              <a:avLst/>
            </a:prstGeom>
            <a:ln w="412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EEFDC99-8F8D-DE57-F681-21AA184705C8}"/>
              </a:ext>
            </a:extLst>
          </p:cNvPr>
          <p:cNvGrpSpPr/>
          <p:nvPr/>
        </p:nvGrpSpPr>
        <p:grpSpPr>
          <a:xfrm>
            <a:off x="1315652" y="3401082"/>
            <a:ext cx="249599" cy="249599"/>
            <a:chOff x="1429044" y="4127102"/>
            <a:chExt cx="587240" cy="58724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8829AD0-22DD-7405-7E86-5F223BF2850D}"/>
                </a:ext>
              </a:extLst>
            </p:cNvPr>
            <p:cNvSpPr/>
            <p:nvPr/>
          </p:nvSpPr>
          <p:spPr>
            <a:xfrm>
              <a:off x="1429044" y="4127102"/>
              <a:ext cx="587240" cy="5872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2F12F07C-FB3F-82E0-7E8A-4FBAD5C45D37}"/>
                </a:ext>
              </a:extLst>
            </p:cNvPr>
            <p:cNvCxnSpPr>
              <a:cxnSpLocks/>
            </p:cNvCxnSpPr>
            <p:nvPr/>
          </p:nvCxnSpPr>
          <p:spPr>
            <a:xfrm>
              <a:off x="1710438" y="4420722"/>
              <a:ext cx="185713" cy="0"/>
            </a:xfrm>
            <a:prstGeom prst="straightConnector1">
              <a:avLst/>
            </a:prstGeom>
            <a:ln w="412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792C4C9D-24B3-5D35-C898-669E5BE6AB7D}"/>
              </a:ext>
            </a:extLst>
          </p:cNvPr>
          <p:cNvSpPr>
            <a:spLocks/>
          </p:cNvSpPr>
          <p:nvPr/>
        </p:nvSpPr>
        <p:spPr>
          <a:xfrm>
            <a:off x="6125566" y="1777500"/>
            <a:ext cx="2160000" cy="2160000"/>
          </a:xfrm>
          <a:prstGeom prst="ellipse">
            <a:avLst/>
          </a:prstGeom>
          <a:solidFill>
            <a:srgbClr val="76D1B8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97F90D-FE55-7E66-FE19-0EC1CA49412A}"/>
              </a:ext>
            </a:extLst>
          </p:cNvPr>
          <p:cNvSpPr txBox="1"/>
          <p:nvPr/>
        </p:nvSpPr>
        <p:spPr>
          <a:xfrm>
            <a:off x="6436068" y="2611278"/>
            <a:ext cx="1549393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600" b="1" dirty="0"/>
              <a:t>Newborn nutrition</a:t>
            </a:r>
            <a:endParaRPr lang="en-US" sz="1600" b="1" dirty="0"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4101E47-E3FE-9C37-05AA-26E309C7D18A}"/>
              </a:ext>
            </a:extLst>
          </p:cNvPr>
          <p:cNvGrpSpPr/>
          <p:nvPr/>
        </p:nvGrpSpPr>
        <p:grpSpPr>
          <a:xfrm>
            <a:off x="4363795" y="0"/>
            <a:ext cx="4802978" cy="5715000"/>
            <a:chOff x="4363795" y="0"/>
            <a:chExt cx="4802978" cy="57150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A0CB5A2-A5A0-2B0A-F02B-910750B5B47B}"/>
                </a:ext>
              </a:extLst>
            </p:cNvPr>
            <p:cNvSpPr/>
            <p:nvPr/>
          </p:nvSpPr>
          <p:spPr>
            <a:xfrm>
              <a:off x="4363795" y="0"/>
              <a:ext cx="4802978" cy="5715000"/>
            </a:xfrm>
            <a:prstGeom prst="rect">
              <a:avLst/>
            </a:prstGeom>
            <a:solidFill>
              <a:schemeClr val="tx1">
                <a:alpha val="9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24000" tIns="900000" rIns="468000" rtlCol="0" anchor="t" anchorCtr="0"/>
            <a:lstStyle/>
            <a:p>
              <a:pPr indent="-179705"/>
              <a:r>
                <a:rPr lang="en-US" sz="2200" b="1" dirty="0">
                  <a:solidFill>
                    <a:srgbClr val="76D1B8"/>
                  </a:solidFill>
                  <a:cs typeface="Arial"/>
                </a:rPr>
                <a:t>Oxygen (babies on O</a:t>
              </a:r>
              <a:r>
                <a:rPr lang="en-US" sz="2200" b="1" baseline="-25000" dirty="0">
                  <a:solidFill>
                    <a:srgbClr val="76D1B8"/>
                  </a:solidFill>
                  <a:cs typeface="Arial"/>
                </a:rPr>
                <a:t>2</a:t>
              </a:r>
              <a:r>
                <a:rPr lang="en-US" sz="2200" b="1" dirty="0">
                  <a:solidFill>
                    <a:srgbClr val="76D1B8"/>
                  </a:solidFill>
                  <a:cs typeface="Arial"/>
                </a:rPr>
                <a:t> should be monitored with pulse oximeter)</a:t>
              </a:r>
            </a:p>
            <a:p>
              <a:pPr>
                <a:spcBef>
                  <a:spcPts val="600"/>
                </a:spcBef>
              </a:pPr>
              <a:endParaRPr lang="en" sz="1000" b="1" dirty="0">
                <a:solidFill>
                  <a:srgbClr val="FF9C6B"/>
                </a:solidFill>
                <a:ea typeface="ＭＳ Ｐゴシック"/>
                <a:cs typeface="Arial"/>
              </a:endParaRPr>
            </a:p>
            <a:p>
              <a:pPr marL="285455" lvl="1" indent="-285750">
                <a:spcBef>
                  <a:spcPts val="600"/>
                </a:spcBef>
                <a:buClr>
                  <a:srgbClr val="76D1B8"/>
                </a:buClr>
                <a:buFont typeface="Arial" panose="020B0604020202020204" pitchFamily="34" charset="0"/>
                <a:buChar char="•"/>
              </a:pPr>
              <a:r>
                <a:rPr lang="en-US" sz="1800" dirty="0"/>
                <a:t>1–2 L O2 per min, humidification if &gt; 1 L/min. SpO2 target: 90–95%</a:t>
              </a:r>
              <a:endParaRPr lang="en-US" sz="1800" dirty="0">
                <a:cs typeface="Arial" panose="020B0604020202020204" pitchFamily="34" charset="0"/>
              </a:endParaRPr>
            </a:p>
            <a:p>
              <a:pPr marL="285455" lvl="1" indent="-285750">
                <a:spcBef>
                  <a:spcPts val="600"/>
                </a:spcBef>
                <a:spcAft>
                  <a:spcPts val="600"/>
                </a:spcAft>
                <a:buClr>
                  <a:srgbClr val="76D1B8"/>
                </a:buClr>
                <a:buFont typeface="Arial" panose="020B0604020202020204" pitchFamily="34" charset="0"/>
                <a:buChar char="•"/>
              </a:pPr>
              <a:r>
                <a:rPr lang="en-US" sz="1800" dirty="0"/>
                <a:t>Consider b-CPAP for RDS</a:t>
              </a:r>
              <a:endParaRPr lang="en-US" sz="1800" dirty="0">
                <a:cs typeface="Arial" panose="020B0604020202020204" pitchFamily="34" charset="0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4B40D02-6AC2-72E9-EED8-1910283EFB74}"/>
                </a:ext>
              </a:extLst>
            </p:cNvPr>
            <p:cNvGrpSpPr/>
            <p:nvPr/>
          </p:nvGrpSpPr>
          <p:grpSpPr>
            <a:xfrm>
              <a:off x="8437677" y="359998"/>
              <a:ext cx="339570" cy="339570"/>
              <a:chOff x="6055825" y="2829595"/>
              <a:chExt cx="248147" cy="248147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87C84E80-5759-B1FC-79DB-5B058D27081D}"/>
                  </a:ext>
                </a:extLst>
              </p:cNvPr>
              <p:cNvSpPr/>
              <p:nvPr/>
            </p:nvSpPr>
            <p:spPr>
              <a:xfrm>
                <a:off x="6055825" y="2829595"/>
                <a:ext cx="248147" cy="248147"/>
              </a:xfrm>
              <a:prstGeom prst="ellipse">
                <a:avLst/>
              </a:prstGeom>
              <a:solidFill>
                <a:srgbClr val="76D1B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latin typeface="Montserrat" pitchFamily="2" charset="77"/>
                  <a:ea typeface="DIN 2014" panose="020B0504020202020204" pitchFamily="34" charset="77"/>
                  <a:cs typeface="Arial" panose="020B0604020202020204" pitchFamily="34" charset="0"/>
                </a:endParaRP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42A61E71-2DEA-9201-7C5E-7AFC5654524D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>
                <a:off x="6179899" y="2870773"/>
                <a:ext cx="0" cy="162000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C86AC91A-3759-FE6C-661C-99981C4945DA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179899" y="2870590"/>
                <a:ext cx="0" cy="162000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80986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80645-467D-B496-29F3-ED9FF561F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latin typeface="+mn-lt"/>
                <a:cs typeface="Arial"/>
              </a:rPr>
              <a:t>Reassess</a:t>
            </a:r>
            <a:r>
              <a:rPr lang="fr-FR" dirty="0">
                <a:latin typeface="+mn-lt"/>
                <a:cs typeface="Arial"/>
              </a:rPr>
              <a:t>, monitor, and </a:t>
            </a:r>
            <a:r>
              <a:rPr lang="fr-FR" dirty="0" err="1">
                <a:latin typeface="+mn-lt"/>
                <a:cs typeface="Arial"/>
              </a:rPr>
              <a:t>treat</a:t>
            </a:r>
            <a:endParaRPr lang="en-US" dirty="0">
              <a:latin typeface="+mn-lt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EC0ADB5-11DB-C8D7-2668-DC4CFF7B1784}"/>
              </a:ext>
            </a:extLst>
          </p:cNvPr>
          <p:cNvSpPr>
            <a:spLocks/>
          </p:cNvSpPr>
          <p:nvPr/>
        </p:nvSpPr>
        <p:spPr>
          <a:xfrm>
            <a:off x="2266637" y="1777500"/>
            <a:ext cx="2160000" cy="2160000"/>
          </a:xfrm>
          <a:prstGeom prst="ellipse">
            <a:avLst/>
          </a:prstGeom>
          <a:solidFill>
            <a:srgbClr val="76D1B8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CE8B22-76C3-DE94-CBA3-AC53ECA9CDA0}"/>
              </a:ext>
            </a:extLst>
          </p:cNvPr>
          <p:cNvSpPr txBox="1"/>
          <p:nvPr/>
        </p:nvSpPr>
        <p:spPr>
          <a:xfrm>
            <a:off x="2530190" y="2272848"/>
            <a:ext cx="1711556" cy="98488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600" b="1" dirty="0">
                <a:cs typeface="Arial"/>
              </a:rPr>
              <a:t>Oxygen (babies on O</a:t>
            </a:r>
            <a:r>
              <a:rPr lang="en-US" sz="1600" b="1" baseline="-25000" dirty="0">
                <a:cs typeface="Arial"/>
              </a:rPr>
              <a:t>2</a:t>
            </a:r>
            <a:r>
              <a:rPr lang="en-US" sz="1600" b="1" dirty="0">
                <a:cs typeface="Arial"/>
              </a:rPr>
              <a:t> should be monitored with pulse oximeter)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8163C6E-BCCB-9FB1-FEEF-50D9A2F46A6E}"/>
              </a:ext>
            </a:extLst>
          </p:cNvPr>
          <p:cNvSpPr>
            <a:spLocks/>
          </p:cNvSpPr>
          <p:nvPr/>
        </p:nvSpPr>
        <p:spPr>
          <a:xfrm>
            <a:off x="358775" y="1777500"/>
            <a:ext cx="2160000" cy="2160000"/>
          </a:xfrm>
          <a:prstGeom prst="ellipse">
            <a:avLst/>
          </a:prstGeom>
          <a:solidFill>
            <a:srgbClr val="76D1B8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6A898E-2EC6-20F0-38A2-846F80015E67}"/>
              </a:ext>
            </a:extLst>
          </p:cNvPr>
          <p:cNvSpPr txBox="1"/>
          <p:nvPr/>
        </p:nvSpPr>
        <p:spPr>
          <a:xfrm>
            <a:off x="689757" y="2480286"/>
            <a:ext cx="1490996" cy="7386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600" b="1" dirty="0"/>
              <a:t>Severe neonatal infection: antibiotics</a:t>
            </a:r>
            <a:endParaRPr lang="en-US" sz="1800" b="1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80A8883-DEDD-B730-D582-EEC4B1B79F49}"/>
              </a:ext>
            </a:extLst>
          </p:cNvPr>
          <p:cNvSpPr>
            <a:spLocks/>
          </p:cNvSpPr>
          <p:nvPr/>
        </p:nvSpPr>
        <p:spPr>
          <a:xfrm>
            <a:off x="4190440" y="1777500"/>
            <a:ext cx="2160000" cy="2160000"/>
          </a:xfrm>
          <a:prstGeom prst="ellipse">
            <a:avLst/>
          </a:prstGeom>
          <a:solidFill>
            <a:srgbClr val="76D1B8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21E5FA-01DC-E4AD-7756-D8B672C6430A}"/>
              </a:ext>
            </a:extLst>
          </p:cNvPr>
          <p:cNvSpPr txBox="1"/>
          <p:nvPr/>
        </p:nvSpPr>
        <p:spPr>
          <a:xfrm>
            <a:off x="4490545" y="2519068"/>
            <a:ext cx="1549393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600" b="1" dirty="0" err="1"/>
              <a:t>Apnoea</a:t>
            </a:r>
            <a:r>
              <a:rPr lang="en-US" sz="1600" b="1" dirty="0"/>
              <a:t> in premature babies</a:t>
            </a:r>
            <a:endParaRPr lang="en-US" sz="1600" b="1" dirty="0"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AF055F8-E187-99F7-0ADB-05D41127E6E7}"/>
              </a:ext>
            </a:extLst>
          </p:cNvPr>
          <p:cNvGrpSpPr/>
          <p:nvPr/>
        </p:nvGrpSpPr>
        <p:grpSpPr>
          <a:xfrm>
            <a:off x="5145639" y="3401082"/>
            <a:ext cx="249599" cy="249599"/>
            <a:chOff x="1429044" y="4127102"/>
            <a:chExt cx="587240" cy="58724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A083D17-E303-C561-318C-B32EC98CB202}"/>
                </a:ext>
              </a:extLst>
            </p:cNvPr>
            <p:cNvSpPr/>
            <p:nvPr/>
          </p:nvSpPr>
          <p:spPr>
            <a:xfrm>
              <a:off x="1429044" y="4127102"/>
              <a:ext cx="587240" cy="5872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B85BFC7-2982-10F0-4E10-2E32B7B6387A}"/>
                </a:ext>
              </a:extLst>
            </p:cNvPr>
            <p:cNvCxnSpPr>
              <a:cxnSpLocks/>
            </p:cNvCxnSpPr>
            <p:nvPr/>
          </p:nvCxnSpPr>
          <p:spPr>
            <a:xfrm>
              <a:off x="1710438" y="4420722"/>
              <a:ext cx="185713" cy="0"/>
            </a:xfrm>
            <a:prstGeom prst="straightConnector1">
              <a:avLst/>
            </a:prstGeom>
            <a:ln w="412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514E8A9-C753-A039-04EF-E882FED74341}"/>
              </a:ext>
            </a:extLst>
          </p:cNvPr>
          <p:cNvGrpSpPr/>
          <p:nvPr/>
        </p:nvGrpSpPr>
        <p:grpSpPr>
          <a:xfrm>
            <a:off x="3226898" y="3401082"/>
            <a:ext cx="249599" cy="249599"/>
            <a:chOff x="1429044" y="4127102"/>
            <a:chExt cx="587240" cy="58724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52B6096-19F5-78E7-7CFA-3998220ECE05}"/>
                </a:ext>
              </a:extLst>
            </p:cNvPr>
            <p:cNvSpPr/>
            <p:nvPr/>
          </p:nvSpPr>
          <p:spPr>
            <a:xfrm>
              <a:off x="1429044" y="4127102"/>
              <a:ext cx="587240" cy="5872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9B8828B-0EE2-19EB-0604-A560EF072387}"/>
                </a:ext>
              </a:extLst>
            </p:cNvPr>
            <p:cNvCxnSpPr>
              <a:cxnSpLocks/>
            </p:cNvCxnSpPr>
            <p:nvPr/>
          </p:nvCxnSpPr>
          <p:spPr>
            <a:xfrm>
              <a:off x="1710438" y="4420722"/>
              <a:ext cx="185713" cy="0"/>
            </a:xfrm>
            <a:prstGeom prst="straightConnector1">
              <a:avLst/>
            </a:prstGeom>
            <a:ln w="412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EEFDC99-8F8D-DE57-F681-21AA184705C8}"/>
              </a:ext>
            </a:extLst>
          </p:cNvPr>
          <p:cNvGrpSpPr/>
          <p:nvPr/>
        </p:nvGrpSpPr>
        <p:grpSpPr>
          <a:xfrm>
            <a:off x="1315652" y="3401082"/>
            <a:ext cx="249599" cy="249599"/>
            <a:chOff x="1429044" y="4127102"/>
            <a:chExt cx="587240" cy="58724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8829AD0-22DD-7405-7E86-5F223BF2850D}"/>
                </a:ext>
              </a:extLst>
            </p:cNvPr>
            <p:cNvSpPr/>
            <p:nvPr/>
          </p:nvSpPr>
          <p:spPr>
            <a:xfrm>
              <a:off x="1429044" y="4127102"/>
              <a:ext cx="587240" cy="5872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2F12F07C-FB3F-82E0-7E8A-4FBAD5C45D37}"/>
                </a:ext>
              </a:extLst>
            </p:cNvPr>
            <p:cNvCxnSpPr>
              <a:cxnSpLocks/>
            </p:cNvCxnSpPr>
            <p:nvPr/>
          </p:nvCxnSpPr>
          <p:spPr>
            <a:xfrm>
              <a:off x="1710438" y="4420722"/>
              <a:ext cx="185713" cy="0"/>
            </a:xfrm>
            <a:prstGeom prst="straightConnector1">
              <a:avLst/>
            </a:prstGeom>
            <a:ln w="412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792C4C9D-24B3-5D35-C898-669E5BE6AB7D}"/>
              </a:ext>
            </a:extLst>
          </p:cNvPr>
          <p:cNvSpPr>
            <a:spLocks/>
          </p:cNvSpPr>
          <p:nvPr/>
        </p:nvSpPr>
        <p:spPr>
          <a:xfrm>
            <a:off x="6125566" y="1777500"/>
            <a:ext cx="2160000" cy="2160000"/>
          </a:xfrm>
          <a:prstGeom prst="ellipse">
            <a:avLst/>
          </a:prstGeom>
          <a:solidFill>
            <a:srgbClr val="76D1B8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97F90D-FE55-7E66-FE19-0EC1CA49412A}"/>
              </a:ext>
            </a:extLst>
          </p:cNvPr>
          <p:cNvSpPr txBox="1"/>
          <p:nvPr/>
        </p:nvSpPr>
        <p:spPr>
          <a:xfrm>
            <a:off x="6436068" y="2611278"/>
            <a:ext cx="1549393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600" b="1" dirty="0"/>
              <a:t>Newborn nutrition</a:t>
            </a:r>
            <a:endParaRPr lang="en-US" sz="1600" b="1" dirty="0"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CE43E46-7F2A-2416-C316-4E6F69A20781}"/>
              </a:ext>
            </a:extLst>
          </p:cNvPr>
          <p:cNvGrpSpPr/>
          <p:nvPr/>
        </p:nvGrpSpPr>
        <p:grpSpPr>
          <a:xfrm>
            <a:off x="4363795" y="0"/>
            <a:ext cx="4802978" cy="5715000"/>
            <a:chOff x="4363795" y="0"/>
            <a:chExt cx="4802978" cy="57150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B435104-8907-3D3B-70AA-5EE2459BF736}"/>
                </a:ext>
              </a:extLst>
            </p:cNvPr>
            <p:cNvSpPr/>
            <p:nvPr/>
          </p:nvSpPr>
          <p:spPr>
            <a:xfrm>
              <a:off x="4363795" y="0"/>
              <a:ext cx="4802978" cy="5715000"/>
            </a:xfrm>
            <a:prstGeom prst="rect">
              <a:avLst/>
            </a:prstGeom>
            <a:solidFill>
              <a:schemeClr val="tx1">
                <a:alpha val="9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24000" tIns="900000" rIns="468000" rtlCol="0" anchor="t" anchorCtr="0"/>
            <a:lstStyle/>
            <a:p>
              <a:pPr marL="179705" indent="-179705"/>
              <a:r>
                <a:rPr lang="en-US" sz="2400" b="1" dirty="0" err="1">
                  <a:solidFill>
                    <a:srgbClr val="76D1B8"/>
                  </a:solidFill>
                </a:rPr>
                <a:t>Apnoea</a:t>
              </a:r>
              <a:r>
                <a:rPr lang="en-US" sz="2400" b="1" dirty="0">
                  <a:solidFill>
                    <a:srgbClr val="76D1B8"/>
                  </a:solidFill>
                </a:rPr>
                <a:t> in premature babies</a:t>
              </a:r>
              <a:endParaRPr lang="en-US" sz="2400" b="1" dirty="0">
                <a:solidFill>
                  <a:srgbClr val="76D1B8"/>
                </a:solidFill>
                <a:cs typeface="Arial" panose="020B0604020202020204" pitchFamily="34" charset="0"/>
              </a:endParaRPr>
            </a:p>
            <a:p>
              <a:pPr marL="180000" indent="-169200">
                <a:spcBef>
                  <a:spcPts val="600"/>
                </a:spcBef>
              </a:pPr>
              <a:endParaRPr lang="en" sz="1000" b="1" dirty="0">
                <a:solidFill>
                  <a:srgbClr val="FF9C6B"/>
                </a:solidFill>
                <a:ea typeface="ＭＳ Ｐゴシック"/>
                <a:cs typeface="Arial"/>
              </a:endParaRPr>
            </a:p>
            <a:p>
              <a:pPr marL="248400" lvl="1" indent="-248400">
                <a:spcBef>
                  <a:spcPts val="600"/>
                </a:spcBef>
                <a:buClr>
                  <a:srgbClr val="76D1B8"/>
                </a:buClr>
                <a:buFont typeface="Arial" panose="020B0604020202020204" pitchFamily="34" charset="0"/>
                <a:buChar char="•"/>
              </a:pPr>
              <a:r>
                <a:rPr lang="en-US" sz="1800" dirty="0"/>
                <a:t>Premature newborn ≤ 36 weeks: Treat episodes &gt; 20 sec and/or association with bradycardia and/or desaturations</a:t>
              </a:r>
              <a:endParaRPr lang="en-US" sz="1800" dirty="0">
                <a:cs typeface="Arial" panose="020B0604020202020204" pitchFamily="34" charset="0"/>
              </a:endParaRPr>
            </a:p>
            <a:p>
              <a:pPr marL="248400" lvl="1" indent="-248400">
                <a:spcBef>
                  <a:spcPts val="600"/>
                </a:spcBef>
                <a:buClr>
                  <a:srgbClr val="76D1B8"/>
                </a:buClr>
                <a:buFont typeface="Arial" panose="020B0604020202020204" pitchFamily="34" charset="0"/>
                <a:buChar char="•"/>
              </a:pPr>
              <a:r>
                <a:rPr lang="en-US" sz="1800" dirty="0"/>
                <a:t>Premature &gt; 34 weeks or birth weight &lt; 1500 g: </a:t>
              </a:r>
              <a:endParaRPr lang="en-US" sz="1800" dirty="0">
                <a:cs typeface="Arial" panose="020B0604020202020204" pitchFamily="34" charset="0"/>
              </a:endParaRPr>
            </a:p>
            <a:p>
              <a:pPr marL="248400" lvl="2" indent="-248400">
                <a:spcBef>
                  <a:spcPts val="600"/>
                </a:spcBef>
                <a:buClr>
                  <a:srgbClr val="76D1B8"/>
                </a:buClr>
                <a:buFont typeface="Arial" panose="020B0604020202020204" pitchFamily="34" charset="0"/>
                <a:buChar char="•"/>
              </a:pPr>
              <a:r>
                <a:rPr lang="en-US" sz="1800" dirty="0" err="1">
                  <a:cs typeface="Arial"/>
                </a:rPr>
                <a:t>Apnoea</a:t>
              </a:r>
              <a:r>
                <a:rPr lang="en-US" sz="1800" dirty="0">
                  <a:cs typeface="Arial"/>
                </a:rPr>
                <a:t> prevention with Caffeine citrate, otherwise aminophylline. </a:t>
              </a:r>
            </a:p>
            <a:p>
              <a:pPr marL="248400" lvl="2" indent="-248400">
                <a:spcBef>
                  <a:spcPts val="600"/>
                </a:spcBef>
                <a:spcAft>
                  <a:spcPts val="600"/>
                </a:spcAft>
                <a:buClr>
                  <a:srgbClr val="76D1B8"/>
                </a:buClr>
                <a:buFont typeface="Arial" panose="020B0604020202020204" pitchFamily="34" charset="0"/>
                <a:buChar char="•"/>
              </a:pPr>
              <a:r>
                <a:rPr lang="en-US" sz="1800" dirty="0">
                  <a:cs typeface="Arial"/>
                </a:rPr>
                <a:t>Surveillance: SpO2 and HR and/or apnea detector (if available)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D247175-DAC0-F75D-404A-FC350C8E440E}"/>
                </a:ext>
              </a:extLst>
            </p:cNvPr>
            <p:cNvGrpSpPr/>
            <p:nvPr/>
          </p:nvGrpSpPr>
          <p:grpSpPr>
            <a:xfrm>
              <a:off x="8437677" y="359998"/>
              <a:ext cx="339570" cy="339570"/>
              <a:chOff x="6055825" y="2829595"/>
              <a:chExt cx="248147" cy="248147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94AD82E4-EBAC-D626-55DC-E3AA8813B73B}"/>
                  </a:ext>
                </a:extLst>
              </p:cNvPr>
              <p:cNvSpPr/>
              <p:nvPr/>
            </p:nvSpPr>
            <p:spPr>
              <a:xfrm>
                <a:off x="6055825" y="2829595"/>
                <a:ext cx="248147" cy="248147"/>
              </a:xfrm>
              <a:prstGeom prst="ellipse">
                <a:avLst/>
              </a:prstGeom>
              <a:solidFill>
                <a:srgbClr val="76D1B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latin typeface="Montserrat" pitchFamily="2" charset="77"/>
                  <a:ea typeface="DIN 2014" panose="020B0504020202020204" pitchFamily="34" charset="77"/>
                  <a:cs typeface="Arial" panose="020B0604020202020204" pitchFamily="34" charset="0"/>
                </a:endParaRP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95205B9B-2245-9F7E-02A9-E1C9CEB29F41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>
                <a:off x="6179899" y="2870773"/>
                <a:ext cx="0" cy="162000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13D24148-840A-EE5A-CB45-126016A62423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179899" y="2870590"/>
                <a:ext cx="0" cy="162000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31425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B4B28-3293-E345-925D-A4C8E14E42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fr-FR" sz="3300" dirty="0"/>
              <a:t>Preparing for discharge</a:t>
            </a:r>
            <a:endParaRPr lang="en-US" sz="3300" dirty="0"/>
          </a:p>
        </p:txBody>
      </p:sp>
      <p:sp>
        <p:nvSpPr>
          <p:cNvPr id="3" name="Rectangle à coins arrondis 11">
            <a:extLst>
              <a:ext uri="{FF2B5EF4-FFF2-40B4-BE49-F238E27FC236}">
                <a16:creationId xmlns:a16="http://schemas.microsoft.com/office/drawing/2014/main" id="{73FA05C1-B485-9CC4-F7F6-899E28B88D30}"/>
              </a:ext>
            </a:extLst>
          </p:cNvPr>
          <p:cNvSpPr/>
          <p:nvPr/>
        </p:nvSpPr>
        <p:spPr>
          <a:xfrm>
            <a:off x="3246923" y="1563156"/>
            <a:ext cx="2691097" cy="536746"/>
          </a:xfrm>
          <a:prstGeom prst="roundRect">
            <a:avLst>
              <a:gd name="adj" fmla="val 879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NZ" b="1" dirty="0">
                <a:solidFill>
                  <a:srgbClr val="00205C"/>
                </a:solidFill>
                <a:cs typeface="Arial" panose="020B0604020202020204" pitchFamily="34" charset="0"/>
              </a:rPr>
              <a:t>Head to Toe assessment </a:t>
            </a:r>
            <a:endParaRPr lang="en-US" b="1" dirty="0">
              <a:solidFill>
                <a:srgbClr val="00205C"/>
              </a:solidFill>
              <a:cs typeface="Arial" panose="020B0604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EB175C3-53FA-75E5-E315-1DACCD74EF31}"/>
              </a:ext>
            </a:extLst>
          </p:cNvPr>
          <p:cNvSpPr>
            <a:spLocks/>
          </p:cNvSpPr>
          <p:nvPr/>
        </p:nvSpPr>
        <p:spPr>
          <a:xfrm>
            <a:off x="3061678" y="2646467"/>
            <a:ext cx="1560591" cy="1560592"/>
          </a:xfrm>
          <a:prstGeom prst="ellipse">
            <a:avLst/>
          </a:prstGeom>
          <a:solidFill>
            <a:srgbClr val="76D1B8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010C43-6C5A-C536-38FD-3D0E7D9BBE4C}"/>
              </a:ext>
            </a:extLst>
          </p:cNvPr>
          <p:cNvSpPr txBox="1"/>
          <p:nvPr/>
        </p:nvSpPr>
        <p:spPr>
          <a:xfrm>
            <a:off x="3175401" y="2981593"/>
            <a:ext cx="13343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NZ" sz="1400" dirty="0">
                <a:solidFill>
                  <a:schemeClr val="bg1"/>
                </a:solidFill>
                <a:cs typeface="Arial" panose="020B0604020202020204" pitchFamily="34" charset="0"/>
              </a:rPr>
              <a:t>Educate parents  on </a:t>
            </a:r>
            <a:r>
              <a:rPr lang="en-NZ" sz="1400" dirty="0" err="1">
                <a:solidFill>
                  <a:schemeClr val="bg1"/>
                </a:solidFill>
                <a:cs typeface="Arial" panose="020B0604020202020204" pitchFamily="34" charset="0"/>
              </a:rPr>
              <a:t>newborn</a:t>
            </a:r>
            <a:r>
              <a:rPr lang="en-NZ" sz="1400" dirty="0">
                <a:solidFill>
                  <a:schemeClr val="bg1"/>
                </a:solidFill>
                <a:cs typeface="Arial" panose="020B0604020202020204" pitchFamily="34" charset="0"/>
              </a:rPr>
              <a:t> care at home</a:t>
            </a:r>
            <a:endParaRPr lang="en-US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3B6868A-5C8E-A02A-F4FE-A71B3D71570E}"/>
              </a:ext>
            </a:extLst>
          </p:cNvPr>
          <p:cNvSpPr>
            <a:spLocks/>
          </p:cNvSpPr>
          <p:nvPr/>
        </p:nvSpPr>
        <p:spPr>
          <a:xfrm>
            <a:off x="1672792" y="2646467"/>
            <a:ext cx="1560591" cy="1560592"/>
          </a:xfrm>
          <a:prstGeom prst="ellipse">
            <a:avLst/>
          </a:prstGeom>
          <a:solidFill>
            <a:srgbClr val="76D1B8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0069BF-9F77-3213-3347-57B0AF8ADAEF}"/>
              </a:ext>
            </a:extLst>
          </p:cNvPr>
          <p:cNvSpPr txBox="1"/>
          <p:nvPr/>
        </p:nvSpPr>
        <p:spPr>
          <a:xfrm>
            <a:off x="1785315" y="3089315"/>
            <a:ext cx="133554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NZ" sz="1400" dirty="0">
                <a:solidFill>
                  <a:schemeClr val="bg1"/>
                </a:solidFill>
                <a:cs typeface="Arial" panose="020B0604020202020204" pitchFamily="34" charset="0"/>
              </a:rPr>
              <a:t>Communication with parents and family </a:t>
            </a:r>
            <a:endParaRPr lang="en-US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0B3ECF6-6551-429C-F3F8-71838553EAD5}"/>
              </a:ext>
            </a:extLst>
          </p:cNvPr>
          <p:cNvSpPr>
            <a:spLocks/>
          </p:cNvSpPr>
          <p:nvPr/>
        </p:nvSpPr>
        <p:spPr>
          <a:xfrm>
            <a:off x="4456869" y="2644295"/>
            <a:ext cx="1560591" cy="1560590"/>
          </a:xfrm>
          <a:prstGeom prst="ellipse">
            <a:avLst/>
          </a:prstGeom>
          <a:solidFill>
            <a:srgbClr val="76D1B8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02BF8B-69DD-139C-A34E-E221FA359448}"/>
              </a:ext>
            </a:extLst>
          </p:cNvPr>
          <p:cNvSpPr txBox="1"/>
          <p:nvPr/>
        </p:nvSpPr>
        <p:spPr>
          <a:xfrm>
            <a:off x="4626271" y="3162980"/>
            <a:ext cx="12031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NZ" sz="1400" dirty="0" err="1">
                <a:solidFill>
                  <a:schemeClr val="bg1"/>
                </a:solidFill>
                <a:cs typeface="Arial" panose="020B0604020202020204" pitchFamily="34" charset="0"/>
              </a:rPr>
              <a:t>Newborn</a:t>
            </a:r>
            <a:r>
              <a:rPr lang="en-NZ" sz="1400" dirty="0">
                <a:solidFill>
                  <a:schemeClr val="bg1"/>
                </a:solidFill>
                <a:cs typeface="Arial" panose="020B0604020202020204" pitchFamily="34" charset="0"/>
              </a:rPr>
              <a:t> vaccination</a:t>
            </a:r>
            <a:endParaRPr lang="en-US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6EE6042-4790-949C-CD2C-FBB637F9078D}"/>
              </a:ext>
            </a:extLst>
          </p:cNvPr>
          <p:cNvSpPr>
            <a:spLocks/>
          </p:cNvSpPr>
          <p:nvPr/>
        </p:nvSpPr>
        <p:spPr>
          <a:xfrm>
            <a:off x="5833347" y="2646467"/>
            <a:ext cx="1560591" cy="1560592"/>
          </a:xfrm>
          <a:prstGeom prst="ellipse">
            <a:avLst/>
          </a:prstGeom>
          <a:solidFill>
            <a:srgbClr val="76D1B8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FBC3EC-EDB3-81FA-0DDF-BDF55FAE12C2}"/>
              </a:ext>
            </a:extLst>
          </p:cNvPr>
          <p:cNvSpPr txBox="1"/>
          <p:nvPr/>
        </p:nvSpPr>
        <p:spPr>
          <a:xfrm>
            <a:off x="6011155" y="2981593"/>
            <a:ext cx="12999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NZ" sz="1400" dirty="0">
                <a:solidFill>
                  <a:schemeClr val="bg1"/>
                </a:solidFill>
                <a:cs typeface="Arial" panose="020B0604020202020204" pitchFamily="34" charset="0"/>
              </a:rPr>
              <a:t>Discharge kit: </a:t>
            </a:r>
            <a:r>
              <a:rPr lang="en-NZ" sz="1400" dirty="0" err="1">
                <a:solidFill>
                  <a:schemeClr val="bg1"/>
                </a:solidFill>
                <a:cs typeface="Arial" panose="020B0604020202020204" pitchFamily="34" charset="0"/>
              </a:rPr>
              <a:t>bednets</a:t>
            </a:r>
            <a:r>
              <a:rPr lang="en-NZ" sz="1400" dirty="0">
                <a:solidFill>
                  <a:schemeClr val="bg1"/>
                </a:solidFill>
                <a:cs typeface="Arial" panose="020B0604020202020204" pitchFamily="34" charset="0"/>
              </a:rPr>
              <a:t>, BMS, hygiene items, food rations</a:t>
            </a:r>
            <a:endParaRPr lang="en-US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55EE1AA-F6AB-1E99-C8C2-2210101E7DC5}"/>
              </a:ext>
            </a:extLst>
          </p:cNvPr>
          <p:cNvGrpSpPr/>
          <p:nvPr/>
        </p:nvGrpSpPr>
        <p:grpSpPr>
          <a:xfrm>
            <a:off x="2456121" y="2104243"/>
            <a:ext cx="4157330" cy="537878"/>
            <a:chOff x="3058361" y="3427037"/>
            <a:chExt cx="2952000" cy="360759"/>
          </a:xfrm>
        </p:grpSpPr>
        <p:cxnSp>
          <p:nvCxnSpPr>
            <p:cNvPr id="13" name="Elbow Connector 12">
              <a:extLst>
                <a:ext uri="{FF2B5EF4-FFF2-40B4-BE49-F238E27FC236}">
                  <a16:creationId xmlns:a16="http://schemas.microsoft.com/office/drawing/2014/main" id="{B06002FF-0C8D-5DC3-46EC-0CF89799996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634361" y="2851037"/>
              <a:ext cx="360000" cy="1512000"/>
            </a:xfrm>
            <a:prstGeom prst="bentConnector3">
              <a:avLst>
                <a:gd name="adj1" fmla="val 34760"/>
              </a:avLst>
            </a:prstGeom>
            <a:ln w="25400">
              <a:solidFill>
                <a:srgbClr val="76D1B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lbow Connector 13">
              <a:extLst>
                <a:ext uri="{FF2B5EF4-FFF2-40B4-BE49-F238E27FC236}">
                  <a16:creationId xmlns:a16="http://schemas.microsoft.com/office/drawing/2014/main" id="{22180F8E-551C-43E5-A489-E14D497454CC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146361" y="2923796"/>
              <a:ext cx="288000" cy="1440000"/>
            </a:xfrm>
            <a:prstGeom prst="bentConnector3">
              <a:avLst>
                <a:gd name="adj1" fmla="val 18477"/>
              </a:avLst>
            </a:prstGeom>
            <a:ln w="25400">
              <a:solidFill>
                <a:srgbClr val="76D1B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à coins arrondis 11">
            <a:extLst>
              <a:ext uri="{FF2B5EF4-FFF2-40B4-BE49-F238E27FC236}">
                <a16:creationId xmlns:a16="http://schemas.microsoft.com/office/drawing/2014/main" id="{6B0E3AD4-0FC2-2485-2DA3-A24AE042A8AA}"/>
              </a:ext>
            </a:extLst>
          </p:cNvPr>
          <p:cNvSpPr/>
          <p:nvPr/>
        </p:nvSpPr>
        <p:spPr>
          <a:xfrm>
            <a:off x="3570047" y="4872963"/>
            <a:ext cx="2003906" cy="481553"/>
          </a:xfrm>
          <a:prstGeom prst="roundRect">
            <a:avLst>
              <a:gd name="adj" fmla="val 879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NZ" sz="1400" b="1" dirty="0">
                <a:solidFill>
                  <a:srgbClr val="00205C"/>
                </a:solidFill>
                <a:cs typeface="Arial" panose="020B0604020202020204" pitchFamily="34" charset="0"/>
              </a:rPr>
              <a:t>Follow up visit planning</a:t>
            </a:r>
            <a:endParaRPr lang="en-US" sz="1400" b="1" dirty="0">
              <a:solidFill>
                <a:srgbClr val="00205C"/>
              </a:solidFill>
              <a:cs typeface="Arial" panose="020B0604020202020204" pitchFamily="34" charset="0"/>
            </a:endParaRPr>
          </a:p>
        </p:txBody>
      </p:sp>
      <p:sp>
        <p:nvSpPr>
          <p:cNvPr id="16" name="Chevron 15">
            <a:extLst>
              <a:ext uri="{FF2B5EF4-FFF2-40B4-BE49-F238E27FC236}">
                <a16:creationId xmlns:a16="http://schemas.microsoft.com/office/drawing/2014/main" id="{17B2537D-CB94-DA56-3D6D-1D304A952916}"/>
              </a:ext>
            </a:extLst>
          </p:cNvPr>
          <p:cNvSpPr/>
          <p:nvPr/>
        </p:nvSpPr>
        <p:spPr>
          <a:xfrm rot="5400000">
            <a:off x="4409937" y="4343309"/>
            <a:ext cx="324126" cy="393404"/>
          </a:xfrm>
          <a:prstGeom prst="chevron">
            <a:avLst/>
          </a:prstGeom>
          <a:solidFill>
            <a:srgbClr val="76D1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2FE9659-72CF-D7F4-41F2-5BE833DE23E6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3841974" y="2291294"/>
            <a:ext cx="0" cy="355173"/>
          </a:xfrm>
          <a:prstGeom prst="line">
            <a:avLst/>
          </a:prstGeom>
          <a:ln w="25400">
            <a:solidFill>
              <a:srgbClr val="76D1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D347D0F-9950-4208-34A1-D45DD268CE41}"/>
              </a:ext>
            </a:extLst>
          </p:cNvPr>
          <p:cNvCxnSpPr>
            <a:cxnSpLocks/>
          </p:cNvCxnSpPr>
          <p:nvPr/>
        </p:nvCxnSpPr>
        <p:spPr>
          <a:xfrm>
            <a:off x="5247441" y="2291294"/>
            <a:ext cx="0" cy="355173"/>
          </a:xfrm>
          <a:prstGeom prst="line">
            <a:avLst/>
          </a:prstGeom>
          <a:ln w="25400">
            <a:solidFill>
              <a:srgbClr val="76D1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85650A6-81BB-9350-A0B7-0311456B3F07}"/>
              </a:ext>
            </a:extLst>
          </p:cNvPr>
          <p:cNvGrpSpPr/>
          <p:nvPr/>
        </p:nvGrpSpPr>
        <p:grpSpPr>
          <a:xfrm>
            <a:off x="4400991" y="1095399"/>
            <a:ext cx="342017" cy="330804"/>
            <a:chOff x="7576292" y="1896559"/>
            <a:chExt cx="342017" cy="330804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2BACBAF-8CCD-4988-409E-6536259BFBEF}"/>
                </a:ext>
              </a:extLst>
            </p:cNvPr>
            <p:cNvSpPr/>
            <p:nvPr/>
          </p:nvSpPr>
          <p:spPr>
            <a:xfrm>
              <a:off x="7576292" y="1896559"/>
              <a:ext cx="342017" cy="330804"/>
            </a:xfrm>
            <a:prstGeom prst="ellipse">
              <a:avLst/>
            </a:prstGeom>
            <a:solidFill>
              <a:srgbClr val="76D1B8">
                <a:alpha val="9398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E5C345B-10EE-CCFF-F762-C7EC3099B1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01466" y="1957886"/>
              <a:ext cx="89781" cy="1975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81254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B4B28-3293-E345-925D-A4C8E14E42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fr-FR" sz="3300" dirty="0"/>
              <a:t>Preparing for discharge</a:t>
            </a:r>
            <a:endParaRPr lang="en-US" sz="3300" dirty="0"/>
          </a:p>
        </p:txBody>
      </p:sp>
      <p:sp>
        <p:nvSpPr>
          <p:cNvPr id="3" name="Rectangle à coins arrondis 11">
            <a:extLst>
              <a:ext uri="{FF2B5EF4-FFF2-40B4-BE49-F238E27FC236}">
                <a16:creationId xmlns:a16="http://schemas.microsoft.com/office/drawing/2014/main" id="{73FA05C1-B485-9CC4-F7F6-899E28B88D30}"/>
              </a:ext>
            </a:extLst>
          </p:cNvPr>
          <p:cNvSpPr/>
          <p:nvPr/>
        </p:nvSpPr>
        <p:spPr>
          <a:xfrm>
            <a:off x="3246923" y="1563156"/>
            <a:ext cx="2691097" cy="536746"/>
          </a:xfrm>
          <a:prstGeom prst="roundRect">
            <a:avLst>
              <a:gd name="adj" fmla="val 879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NZ" b="1" dirty="0">
                <a:solidFill>
                  <a:srgbClr val="00205C"/>
                </a:solidFill>
                <a:cs typeface="Arial" panose="020B0604020202020204" pitchFamily="34" charset="0"/>
              </a:rPr>
              <a:t>Head to Toe assessment </a:t>
            </a:r>
            <a:endParaRPr lang="en-US" b="1" dirty="0">
              <a:solidFill>
                <a:srgbClr val="00205C"/>
              </a:solidFill>
              <a:cs typeface="Arial" panose="020B0604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EB175C3-53FA-75E5-E315-1DACCD74EF31}"/>
              </a:ext>
            </a:extLst>
          </p:cNvPr>
          <p:cNvSpPr>
            <a:spLocks/>
          </p:cNvSpPr>
          <p:nvPr/>
        </p:nvSpPr>
        <p:spPr>
          <a:xfrm>
            <a:off x="3061678" y="2646467"/>
            <a:ext cx="1560591" cy="1560592"/>
          </a:xfrm>
          <a:prstGeom prst="ellipse">
            <a:avLst/>
          </a:prstGeom>
          <a:solidFill>
            <a:srgbClr val="76D1B8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010C43-6C5A-C536-38FD-3D0E7D9BBE4C}"/>
              </a:ext>
            </a:extLst>
          </p:cNvPr>
          <p:cNvSpPr txBox="1"/>
          <p:nvPr/>
        </p:nvSpPr>
        <p:spPr>
          <a:xfrm>
            <a:off x="3175401" y="2981593"/>
            <a:ext cx="13343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NZ" sz="1400" dirty="0">
                <a:solidFill>
                  <a:schemeClr val="bg1"/>
                </a:solidFill>
                <a:cs typeface="Arial" panose="020B0604020202020204" pitchFamily="34" charset="0"/>
              </a:rPr>
              <a:t>Educate parents  on </a:t>
            </a:r>
            <a:r>
              <a:rPr lang="en-NZ" sz="1400" dirty="0" err="1">
                <a:solidFill>
                  <a:schemeClr val="bg1"/>
                </a:solidFill>
                <a:cs typeface="Arial" panose="020B0604020202020204" pitchFamily="34" charset="0"/>
              </a:rPr>
              <a:t>newborn</a:t>
            </a:r>
            <a:r>
              <a:rPr lang="en-NZ" sz="1400" dirty="0">
                <a:solidFill>
                  <a:schemeClr val="bg1"/>
                </a:solidFill>
                <a:cs typeface="Arial" panose="020B0604020202020204" pitchFamily="34" charset="0"/>
              </a:rPr>
              <a:t> care at home</a:t>
            </a:r>
            <a:endParaRPr lang="en-US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3B6868A-5C8E-A02A-F4FE-A71B3D71570E}"/>
              </a:ext>
            </a:extLst>
          </p:cNvPr>
          <p:cNvSpPr>
            <a:spLocks/>
          </p:cNvSpPr>
          <p:nvPr/>
        </p:nvSpPr>
        <p:spPr>
          <a:xfrm>
            <a:off x="1672792" y="2646467"/>
            <a:ext cx="1560591" cy="1560592"/>
          </a:xfrm>
          <a:prstGeom prst="ellipse">
            <a:avLst/>
          </a:prstGeom>
          <a:solidFill>
            <a:srgbClr val="76D1B8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0069BF-9F77-3213-3347-57B0AF8ADAEF}"/>
              </a:ext>
            </a:extLst>
          </p:cNvPr>
          <p:cNvSpPr txBox="1"/>
          <p:nvPr/>
        </p:nvSpPr>
        <p:spPr>
          <a:xfrm>
            <a:off x="1785315" y="3089315"/>
            <a:ext cx="133554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NZ" sz="1400" dirty="0">
                <a:solidFill>
                  <a:schemeClr val="bg1"/>
                </a:solidFill>
                <a:cs typeface="Arial" panose="020B0604020202020204" pitchFamily="34" charset="0"/>
              </a:rPr>
              <a:t>Communication with parents and family </a:t>
            </a:r>
            <a:endParaRPr lang="en-US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0B3ECF6-6551-429C-F3F8-71838553EAD5}"/>
              </a:ext>
            </a:extLst>
          </p:cNvPr>
          <p:cNvSpPr>
            <a:spLocks/>
          </p:cNvSpPr>
          <p:nvPr/>
        </p:nvSpPr>
        <p:spPr>
          <a:xfrm>
            <a:off x="4456869" y="2644295"/>
            <a:ext cx="1560591" cy="1560590"/>
          </a:xfrm>
          <a:prstGeom prst="ellipse">
            <a:avLst/>
          </a:prstGeom>
          <a:solidFill>
            <a:srgbClr val="76D1B8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02BF8B-69DD-139C-A34E-E221FA359448}"/>
              </a:ext>
            </a:extLst>
          </p:cNvPr>
          <p:cNvSpPr txBox="1"/>
          <p:nvPr/>
        </p:nvSpPr>
        <p:spPr>
          <a:xfrm>
            <a:off x="4626271" y="3162980"/>
            <a:ext cx="12031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NZ" sz="1400" dirty="0" err="1">
                <a:solidFill>
                  <a:schemeClr val="bg1"/>
                </a:solidFill>
                <a:cs typeface="Arial" panose="020B0604020202020204" pitchFamily="34" charset="0"/>
              </a:rPr>
              <a:t>Newborn</a:t>
            </a:r>
            <a:r>
              <a:rPr lang="en-NZ" sz="1400" dirty="0">
                <a:solidFill>
                  <a:schemeClr val="bg1"/>
                </a:solidFill>
                <a:cs typeface="Arial" panose="020B0604020202020204" pitchFamily="34" charset="0"/>
              </a:rPr>
              <a:t> vaccination</a:t>
            </a:r>
            <a:endParaRPr lang="en-US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6EE6042-4790-949C-CD2C-FBB637F9078D}"/>
              </a:ext>
            </a:extLst>
          </p:cNvPr>
          <p:cNvSpPr>
            <a:spLocks/>
          </p:cNvSpPr>
          <p:nvPr/>
        </p:nvSpPr>
        <p:spPr>
          <a:xfrm>
            <a:off x="5833347" y="2646467"/>
            <a:ext cx="1560591" cy="1560592"/>
          </a:xfrm>
          <a:prstGeom prst="ellipse">
            <a:avLst/>
          </a:prstGeom>
          <a:solidFill>
            <a:srgbClr val="76D1B8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FBC3EC-EDB3-81FA-0DDF-BDF55FAE12C2}"/>
              </a:ext>
            </a:extLst>
          </p:cNvPr>
          <p:cNvSpPr txBox="1"/>
          <p:nvPr/>
        </p:nvSpPr>
        <p:spPr>
          <a:xfrm>
            <a:off x="6011155" y="2981593"/>
            <a:ext cx="12999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NZ" sz="1400" dirty="0">
                <a:solidFill>
                  <a:schemeClr val="bg1"/>
                </a:solidFill>
                <a:cs typeface="Arial" panose="020B0604020202020204" pitchFamily="34" charset="0"/>
              </a:rPr>
              <a:t>Discharge kit: </a:t>
            </a:r>
            <a:r>
              <a:rPr lang="en-NZ" sz="1400" dirty="0" err="1">
                <a:solidFill>
                  <a:schemeClr val="bg1"/>
                </a:solidFill>
                <a:cs typeface="Arial" panose="020B0604020202020204" pitchFamily="34" charset="0"/>
              </a:rPr>
              <a:t>bednets</a:t>
            </a:r>
            <a:r>
              <a:rPr lang="en-NZ" sz="1400" dirty="0">
                <a:solidFill>
                  <a:schemeClr val="bg1"/>
                </a:solidFill>
                <a:cs typeface="Arial" panose="020B0604020202020204" pitchFamily="34" charset="0"/>
              </a:rPr>
              <a:t>, BMS, hygiene items, food rations</a:t>
            </a:r>
            <a:endParaRPr lang="en-US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55EE1AA-F6AB-1E99-C8C2-2210101E7DC5}"/>
              </a:ext>
            </a:extLst>
          </p:cNvPr>
          <p:cNvGrpSpPr/>
          <p:nvPr/>
        </p:nvGrpSpPr>
        <p:grpSpPr>
          <a:xfrm>
            <a:off x="2456121" y="2104243"/>
            <a:ext cx="4157330" cy="537878"/>
            <a:chOff x="3058361" y="3427037"/>
            <a:chExt cx="2952000" cy="360759"/>
          </a:xfrm>
        </p:grpSpPr>
        <p:cxnSp>
          <p:nvCxnSpPr>
            <p:cNvPr id="13" name="Elbow Connector 12">
              <a:extLst>
                <a:ext uri="{FF2B5EF4-FFF2-40B4-BE49-F238E27FC236}">
                  <a16:creationId xmlns:a16="http://schemas.microsoft.com/office/drawing/2014/main" id="{B06002FF-0C8D-5DC3-46EC-0CF89799996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634361" y="2851037"/>
              <a:ext cx="360000" cy="1512000"/>
            </a:xfrm>
            <a:prstGeom prst="bentConnector3">
              <a:avLst>
                <a:gd name="adj1" fmla="val 34760"/>
              </a:avLst>
            </a:prstGeom>
            <a:ln w="25400">
              <a:solidFill>
                <a:srgbClr val="76D1B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lbow Connector 13">
              <a:extLst>
                <a:ext uri="{FF2B5EF4-FFF2-40B4-BE49-F238E27FC236}">
                  <a16:creationId xmlns:a16="http://schemas.microsoft.com/office/drawing/2014/main" id="{22180F8E-551C-43E5-A489-E14D497454CC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146361" y="2923796"/>
              <a:ext cx="288000" cy="1440000"/>
            </a:xfrm>
            <a:prstGeom prst="bentConnector3">
              <a:avLst>
                <a:gd name="adj1" fmla="val 18477"/>
              </a:avLst>
            </a:prstGeom>
            <a:ln w="25400">
              <a:solidFill>
                <a:srgbClr val="76D1B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à coins arrondis 11">
            <a:extLst>
              <a:ext uri="{FF2B5EF4-FFF2-40B4-BE49-F238E27FC236}">
                <a16:creationId xmlns:a16="http://schemas.microsoft.com/office/drawing/2014/main" id="{6B0E3AD4-0FC2-2485-2DA3-A24AE042A8AA}"/>
              </a:ext>
            </a:extLst>
          </p:cNvPr>
          <p:cNvSpPr/>
          <p:nvPr/>
        </p:nvSpPr>
        <p:spPr>
          <a:xfrm>
            <a:off x="3570047" y="4872963"/>
            <a:ext cx="2003906" cy="481553"/>
          </a:xfrm>
          <a:prstGeom prst="roundRect">
            <a:avLst>
              <a:gd name="adj" fmla="val 879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NZ" sz="1400" b="1" dirty="0">
                <a:solidFill>
                  <a:srgbClr val="00205C"/>
                </a:solidFill>
                <a:cs typeface="Arial" panose="020B0604020202020204" pitchFamily="34" charset="0"/>
              </a:rPr>
              <a:t>Follow up visit planning</a:t>
            </a:r>
            <a:endParaRPr lang="en-US" sz="1400" b="1" dirty="0">
              <a:solidFill>
                <a:srgbClr val="00205C"/>
              </a:solidFill>
              <a:cs typeface="Arial" panose="020B0604020202020204" pitchFamily="34" charset="0"/>
            </a:endParaRPr>
          </a:p>
        </p:txBody>
      </p:sp>
      <p:sp>
        <p:nvSpPr>
          <p:cNvPr id="16" name="Chevron 15">
            <a:extLst>
              <a:ext uri="{FF2B5EF4-FFF2-40B4-BE49-F238E27FC236}">
                <a16:creationId xmlns:a16="http://schemas.microsoft.com/office/drawing/2014/main" id="{17B2537D-CB94-DA56-3D6D-1D304A952916}"/>
              </a:ext>
            </a:extLst>
          </p:cNvPr>
          <p:cNvSpPr/>
          <p:nvPr/>
        </p:nvSpPr>
        <p:spPr>
          <a:xfrm rot="5400000">
            <a:off x="4409937" y="4343309"/>
            <a:ext cx="324126" cy="393404"/>
          </a:xfrm>
          <a:prstGeom prst="chevron">
            <a:avLst/>
          </a:prstGeom>
          <a:solidFill>
            <a:srgbClr val="76D1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2FE9659-72CF-D7F4-41F2-5BE833DE23E6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3841974" y="2291294"/>
            <a:ext cx="0" cy="355173"/>
          </a:xfrm>
          <a:prstGeom prst="line">
            <a:avLst/>
          </a:prstGeom>
          <a:ln w="25400">
            <a:solidFill>
              <a:srgbClr val="76D1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D347D0F-9950-4208-34A1-D45DD268CE41}"/>
              </a:ext>
            </a:extLst>
          </p:cNvPr>
          <p:cNvCxnSpPr>
            <a:cxnSpLocks/>
          </p:cNvCxnSpPr>
          <p:nvPr/>
        </p:nvCxnSpPr>
        <p:spPr>
          <a:xfrm>
            <a:off x="5247441" y="2291294"/>
            <a:ext cx="0" cy="355173"/>
          </a:xfrm>
          <a:prstGeom prst="line">
            <a:avLst/>
          </a:prstGeom>
          <a:ln w="25400">
            <a:solidFill>
              <a:srgbClr val="76D1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85650A6-81BB-9350-A0B7-0311456B3F07}"/>
              </a:ext>
            </a:extLst>
          </p:cNvPr>
          <p:cNvGrpSpPr/>
          <p:nvPr/>
        </p:nvGrpSpPr>
        <p:grpSpPr>
          <a:xfrm>
            <a:off x="4400991" y="1095399"/>
            <a:ext cx="342017" cy="330804"/>
            <a:chOff x="7576292" y="1896559"/>
            <a:chExt cx="342017" cy="330804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2BACBAF-8CCD-4988-409E-6536259BFBEF}"/>
                </a:ext>
              </a:extLst>
            </p:cNvPr>
            <p:cNvSpPr/>
            <p:nvPr/>
          </p:nvSpPr>
          <p:spPr>
            <a:xfrm>
              <a:off x="7576292" y="1896559"/>
              <a:ext cx="342017" cy="330804"/>
            </a:xfrm>
            <a:prstGeom prst="ellipse">
              <a:avLst/>
            </a:prstGeom>
            <a:solidFill>
              <a:srgbClr val="76D1B8">
                <a:alpha val="9398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E5C345B-10EE-CCFF-F762-C7EC3099B1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01466" y="1957886"/>
              <a:ext cx="89781" cy="197518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D3B6B09-7E6C-EA1A-0CF4-46DAD5CA06AF}"/>
              </a:ext>
            </a:extLst>
          </p:cNvPr>
          <p:cNvGrpSpPr/>
          <p:nvPr/>
        </p:nvGrpSpPr>
        <p:grpSpPr>
          <a:xfrm>
            <a:off x="0" y="0"/>
            <a:ext cx="9166773" cy="5715000"/>
            <a:chOff x="0" y="0"/>
            <a:chExt cx="9166773" cy="571500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F71E67C-E007-2293-5BB0-3EB648853798}"/>
                </a:ext>
              </a:extLst>
            </p:cNvPr>
            <p:cNvGrpSpPr/>
            <p:nvPr/>
          </p:nvGrpSpPr>
          <p:grpSpPr>
            <a:xfrm>
              <a:off x="0" y="0"/>
              <a:ext cx="9166773" cy="5715000"/>
              <a:chOff x="0" y="0"/>
              <a:chExt cx="9166773" cy="5715000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078C043-FEC3-74E2-CDF1-8DAC570E3771}"/>
                  </a:ext>
                </a:extLst>
              </p:cNvPr>
              <p:cNvSpPr/>
              <p:nvPr/>
            </p:nvSpPr>
            <p:spPr>
              <a:xfrm>
                <a:off x="0" y="0"/>
                <a:ext cx="9166773" cy="5715000"/>
              </a:xfrm>
              <a:prstGeom prst="rect">
                <a:avLst/>
              </a:prstGeom>
              <a:solidFill>
                <a:schemeClr val="bg2">
                  <a:alpha val="9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24000" tIns="900000" rIns="468000" rtlCol="0" anchor="t" anchorCtr="0"/>
              <a:lstStyle/>
              <a:p>
                <a:endParaRPr lang="en-US" sz="1800" dirty="0">
                  <a:cs typeface="Arial" panose="020B0604020202020204" pitchFamily="34" charset="0"/>
                </a:endParaRPr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94313C7B-A637-9C50-BBD1-DF859A45A8D0}"/>
                  </a:ext>
                </a:extLst>
              </p:cNvPr>
              <p:cNvGrpSpPr/>
              <p:nvPr/>
            </p:nvGrpSpPr>
            <p:grpSpPr>
              <a:xfrm>
                <a:off x="8437677" y="359998"/>
                <a:ext cx="339570" cy="339570"/>
                <a:chOff x="6055825" y="2829595"/>
                <a:chExt cx="248147" cy="248147"/>
              </a:xfrm>
            </p:grpSpPr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2E30B83D-7B72-65B6-AFDE-4A4F19A828E7}"/>
                    </a:ext>
                  </a:extLst>
                </p:cNvPr>
                <p:cNvSpPr/>
                <p:nvPr/>
              </p:nvSpPr>
              <p:spPr>
                <a:xfrm>
                  <a:off x="6055825" y="2829595"/>
                  <a:ext cx="248147" cy="248147"/>
                </a:xfrm>
                <a:prstGeom prst="ellipse">
                  <a:avLst/>
                </a:prstGeom>
                <a:solidFill>
                  <a:srgbClr val="76D1B8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latin typeface="Montserrat" pitchFamily="2" charset="77"/>
                    <a:ea typeface="DIN 2014" panose="020B0504020202020204" pitchFamily="34" charset="77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DCB0B63C-1254-3F52-E253-3676618BB9B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8900000">
                  <a:off x="6179899" y="2870773"/>
                  <a:ext cx="0" cy="16200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64E9DD5A-2293-A692-FB1F-A7976CC765A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700000">
                  <a:off x="6179899" y="2870590"/>
                  <a:ext cx="0" cy="16200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8210C672-BA70-C732-B5FE-D3590C817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79034" y="786084"/>
              <a:ext cx="4894261" cy="41943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585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189A4-B8D4-F6CB-B589-3F19E669E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" altLang="fr-FR" sz="3700" dirty="0" err="1"/>
              <a:t>Famiy</a:t>
            </a:r>
            <a:r>
              <a:rPr lang="en" altLang="fr-FR" sz="3700" dirty="0"/>
              <a:t> </a:t>
            </a:r>
            <a:r>
              <a:rPr lang="en" altLang="fr-FR" sz="3700" dirty="0" err="1"/>
              <a:t>Centred</a:t>
            </a:r>
            <a:r>
              <a:rPr lang="en" altLang="fr-FR" sz="3700" dirty="0"/>
              <a:t> Care</a:t>
            </a:r>
            <a:br>
              <a:rPr lang="en-US" sz="3600" dirty="0"/>
            </a:br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51C7AE8-574B-5072-70EB-448DB8252B83}"/>
              </a:ext>
            </a:extLst>
          </p:cNvPr>
          <p:cNvSpPr>
            <a:spLocks/>
          </p:cNvSpPr>
          <p:nvPr/>
        </p:nvSpPr>
        <p:spPr>
          <a:xfrm>
            <a:off x="1546373" y="1894072"/>
            <a:ext cx="2160000" cy="2160000"/>
          </a:xfrm>
          <a:prstGeom prst="ellipse">
            <a:avLst/>
          </a:prstGeom>
          <a:solidFill>
            <a:srgbClr val="76D1B8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D03299-B975-0B55-5F8F-02FBBEEC38D9}"/>
              </a:ext>
            </a:extLst>
          </p:cNvPr>
          <p:cNvSpPr txBox="1"/>
          <p:nvPr/>
        </p:nvSpPr>
        <p:spPr>
          <a:xfrm>
            <a:off x="1874584" y="2577316"/>
            <a:ext cx="1495868" cy="6463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400" dirty="0"/>
              <a:t>“Day care" integrated into the Treatment Centre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109CA49-F771-FE46-9BF0-47139938978E}"/>
              </a:ext>
            </a:extLst>
          </p:cNvPr>
          <p:cNvSpPr>
            <a:spLocks/>
          </p:cNvSpPr>
          <p:nvPr/>
        </p:nvSpPr>
        <p:spPr>
          <a:xfrm>
            <a:off x="3467889" y="1895846"/>
            <a:ext cx="2160000" cy="2160000"/>
          </a:xfrm>
          <a:prstGeom prst="ellipse">
            <a:avLst/>
          </a:prstGeom>
          <a:solidFill>
            <a:srgbClr val="76D1B8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AEFBF0-EC3F-40E7-06E9-EB4EA2D1030C}"/>
              </a:ext>
            </a:extLst>
          </p:cNvPr>
          <p:cNvSpPr txBox="1"/>
          <p:nvPr/>
        </p:nvSpPr>
        <p:spPr>
          <a:xfrm>
            <a:off x="3809726" y="2401589"/>
            <a:ext cx="1476104" cy="107721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400" dirty="0"/>
              <a:t>Consider care of orphans; liaising with families and social support services (and NGOs)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9D77525-C069-6E80-B71A-979D8D604D66}"/>
              </a:ext>
            </a:extLst>
          </p:cNvPr>
          <p:cNvSpPr>
            <a:spLocks/>
          </p:cNvSpPr>
          <p:nvPr/>
        </p:nvSpPr>
        <p:spPr>
          <a:xfrm>
            <a:off x="5397115" y="1895846"/>
            <a:ext cx="2160000" cy="2160000"/>
          </a:xfrm>
          <a:prstGeom prst="ellipse">
            <a:avLst/>
          </a:prstGeom>
          <a:solidFill>
            <a:srgbClr val="76D1B8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24AABF-81D2-6B2E-297E-E73F214CB7F2}"/>
              </a:ext>
            </a:extLst>
          </p:cNvPr>
          <p:cNvSpPr txBox="1"/>
          <p:nvPr/>
        </p:nvSpPr>
        <p:spPr>
          <a:xfrm>
            <a:off x="5619685" y="2293867"/>
            <a:ext cx="1714859" cy="129266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400" dirty="0"/>
              <a:t>Healthcare and community support for mothers/families with young children and newborns after leaving the Treatment Centre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BA71AEC-32B8-E3E3-EFAB-030864FD1CA3}"/>
              </a:ext>
            </a:extLst>
          </p:cNvPr>
          <p:cNvGrpSpPr/>
          <p:nvPr/>
        </p:nvGrpSpPr>
        <p:grpSpPr>
          <a:xfrm>
            <a:off x="2440287" y="3493795"/>
            <a:ext cx="316853" cy="316853"/>
            <a:chOff x="1429044" y="4127102"/>
            <a:chExt cx="587240" cy="58724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BF5E1E5-C375-1BE7-0E04-667C42EEB35D}"/>
                </a:ext>
              </a:extLst>
            </p:cNvPr>
            <p:cNvSpPr/>
            <p:nvPr/>
          </p:nvSpPr>
          <p:spPr>
            <a:xfrm>
              <a:off x="1429044" y="4127102"/>
              <a:ext cx="587240" cy="5872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A5272CAD-83A2-771D-5AC6-EBD076564202}"/>
                </a:ext>
              </a:extLst>
            </p:cNvPr>
            <p:cNvCxnSpPr>
              <a:cxnSpLocks/>
            </p:cNvCxnSpPr>
            <p:nvPr/>
          </p:nvCxnSpPr>
          <p:spPr>
            <a:xfrm>
              <a:off x="1710438" y="4420722"/>
              <a:ext cx="185713" cy="0"/>
            </a:xfrm>
            <a:prstGeom prst="straightConnector1">
              <a:avLst/>
            </a:prstGeom>
            <a:ln w="4762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66654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189A4-B8D4-F6CB-B589-3F19E669E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" altLang="fr-FR" sz="3700" dirty="0" err="1"/>
              <a:t>Famiy</a:t>
            </a:r>
            <a:r>
              <a:rPr lang="en" altLang="fr-FR" sz="3700" dirty="0"/>
              <a:t> </a:t>
            </a:r>
            <a:r>
              <a:rPr lang="en" altLang="fr-FR" sz="3700" dirty="0" err="1"/>
              <a:t>Centred</a:t>
            </a:r>
            <a:r>
              <a:rPr lang="en" altLang="fr-FR" sz="3700" dirty="0"/>
              <a:t> Care</a:t>
            </a:r>
            <a:br>
              <a:rPr lang="en-US" sz="3600" dirty="0"/>
            </a:br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51C7AE8-574B-5072-70EB-448DB8252B83}"/>
              </a:ext>
            </a:extLst>
          </p:cNvPr>
          <p:cNvSpPr>
            <a:spLocks/>
          </p:cNvSpPr>
          <p:nvPr/>
        </p:nvSpPr>
        <p:spPr>
          <a:xfrm>
            <a:off x="1546373" y="1894072"/>
            <a:ext cx="2160000" cy="2160000"/>
          </a:xfrm>
          <a:prstGeom prst="ellipse">
            <a:avLst/>
          </a:prstGeom>
          <a:solidFill>
            <a:srgbClr val="76D1B8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D03299-B975-0B55-5F8F-02FBBEEC38D9}"/>
              </a:ext>
            </a:extLst>
          </p:cNvPr>
          <p:cNvSpPr txBox="1"/>
          <p:nvPr/>
        </p:nvSpPr>
        <p:spPr>
          <a:xfrm>
            <a:off x="1874584" y="2577316"/>
            <a:ext cx="1495868" cy="6463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400" dirty="0"/>
              <a:t>“Day care" integrated into the Treatment Centre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109CA49-F771-FE46-9BF0-47139938978E}"/>
              </a:ext>
            </a:extLst>
          </p:cNvPr>
          <p:cNvSpPr>
            <a:spLocks/>
          </p:cNvSpPr>
          <p:nvPr/>
        </p:nvSpPr>
        <p:spPr>
          <a:xfrm>
            <a:off x="3467889" y="1895846"/>
            <a:ext cx="2160000" cy="2160000"/>
          </a:xfrm>
          <a:prstGeom prst="ellipse">
            <a:avLst/>
          </a:prstGeom>
          <a:solidFill>
            <a:srgbClr val="76D1B8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AEFBF0-EC3F-40E7-06E9-EB4EA2D1030C}"/>
              </a:ext>
            </a:extLst>
          </p:cNvPr>
          <p:cNvSpPr txBox="1"/>
          <p:nvPr/>
        </p:nvSpPr>
        <p:spPr>
          <a:xfrm>
            <a:off x="3809726" y="2401589"/>
            <a:ext cx="1476104" cy="107721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400" dirty="0"/>
              <a:t>Consider care of orphans; liaising with families and social support services (and NGOs)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9D77525-C069-6E80-B71A-979D8D604D66}"/>
              </a:ext>
            </a:extLst>
          </p:cNvPr>
          <p:cNvSpPr>
            <a:spLocks/>
          </p:cNvSpPr>
          <p:nvPr/>
        </p:nvSpPr>
        <p:spPr>
          <a:xfrm>
            <a:off x="5397115" y="1895846"/>
            <a:ext cx="2160000" cy="2160000"/>
          </a:xfrm>
          <a:prstGeom prst="ellipse">
            <a:avLst/>
          </a:prstGeom>
          <a:solidFill>
            <a:srgbClr val="76D1B8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24AABF-81D2-6B2E-297E-E73F214CB7F2}"/>
              </a:ext>
            </a:extLst>
          </p:cNvPr>
          <p:cNvSpPr txBox="1"/>
          <p:nvPr/>
        </p:nvSpPr>
        <p:spPr>
          <a:xfrm>
            <a:off x="5619685" y="2293867"/>
            <a:ext cx="1714859" cy="129266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400" dirty="0"/>
              <a:t>Healthcare and community support for mothers/families with young children and newborns after leaving the Treatment Centre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BA71AEC-32B8-E3E3-EFAB-030864FD1CA3}"/>
              </a:ext>
            </a:extLst>
          </p:cNvPr>
          <p:cNvGrpSpPr/>
          <p:nvPr/>
        </p:nvGrpSpPr>
        <p:grpSpPr>
          <a:xfrm>
            <a:off x="2440287" y="3493795"/>
            <a:ext cx="316853" cy="316853"/>
            <a:chOff x="1429044" y="4127102"/>
            <a:chExt cx="587240" cy="58724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BF5E1E5-C375-1BE7-0E04-667C42EEB35D}"/>
                </a:ext>
              </a:extLst>
            </p:cNvPr>
            <p:cNvSpPr/>
            <p:nvPr/>
          </p:nvSpPr>
          <p:spPr>
            <a:xfrm>
              <a:off x="1429044" y="4127102"/>
              <a:ext cx="587240" cy="5872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A5272CAD-83A2-771D-5AC6-EBD076564202}"/>
                </a:ext>
              </a:extLst>
            </p:cNvPr>
            <p:cNvCxnSpPr>
              <a:cxnSpLocks/>
            </p:cNvCxnSpPr>
            <p:nvPr/>
          </p:nvCxnSpPr>
          <p:spPr>
            <a:xfrm>
              <a:off x="1710438" y="4420722"/>
              <a:ext cx="185713" cy="0"/>
            </a:xfrm>
            <a:prstGeom prst="straightConnector1">
              <a:avLst/>
            </a:prstGeom>
            <a:ln w="4762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FE69FC4-9FA3-FBC1-0B1A-BA9E560A004C}"/>
              </a:ext>
            </a:extLst>
          </p:cNvPr>
          <p:cNvGrpSpPr/>
          <p:nvPr/>
        </p:nvGrpSpPr>
        <p:grpSpPr>
          <a:xfrm>
            <a:off x="4363795" y="0"/>
            <a:ext cx="4802978" cy="5715000"/>
            <a:chOff x="4363795" y="0"/>
            <a:chExt cx="4802978" cy="5715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EBE2CFD-A2DE-1ACA-8CEF-6B6A7A1DBEA2}"/>
                </a:ext>
              </a:extLst>
            </p:cNvPr>
            <p:cNvSpPr/>
            <p:nvPr/>
          </p:nvSpPr>
          <p:spPr>
            <a:xfrm>
              <a:off x="4363795" y="0"/>
              <a:ext cx="4802978" cy="5715000"/>
            </a:xfrm>
            <a:prstGeom prst="rect">
              <a:avLst/>
            </a:prstGeom>
            <a:solidFill>
              <a:schemeClr val="tx1">
                <a:alpha val="9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24000" tIns="900000" rIns="468000" rtlCol="0" anchor="t" anchorCtr="0"/>
            <a:lstStyle/>
            <a:p>
              <a:pPr>
                <a:spcBef>
                  <a:spcPts val="600"/>
                </a:spcBef>
              </a:pPr>
              <a:r>
                <a:rPr lang="en-US" sz="2200" b="1" dirty="0">
                  <a:solidFill>
                    <a:srgbClr val="76D1B8"/>
                  </a:solidFill>
                </a:rPr>
                <a:t>“Day care" integrated into the Treatment Centre</a:t>
              </a:r>
            </a:p>
            <a:p>
              <a:pPr>
                <a:spcBef>
                  <a:spcPts val="600"/>
                </a:spcBef>
              </a:pPr>
              <a:endParaRPr lang="en" sz="1000" b="1" dirty="0">
                <a:solidFill>
                  <a:srgbClr val="FF9C6B"/>
                </a:solidFill>
                <a:ea typeface="ＭＳ Ｐゴシック"/>
                <a:cs typeface="Arial"/>
              </a:endParaRPr>
            </a:p>
            <a:p>
              <a:pPr marL="249750" lvl="2" indent="-249750">
                <a:spcBef>
                  <a:spcPts val="400"/>
                </a:spcBef>
                <a:buClr>
                  <a:srgbClr val="76D1B8"/>
                </a:buClr>
                <a:buFont typeface="Arial" panose="020B0604020202020204" pitchFamily="34" charset="0"/>
                <a:buChar char="•"/>
              </a:pPr>
              <a:r>
                <a:rPr lang="en-US" sz="1800" dirty="0"/>
                <a:t>Explore opportunities to provide safe, reliable childcare for children with parents hospitalized</a:t>
              </a:r>
              <a:endParaRPr lang="fr-FR" sz="1800" b="1" dirty="0">
                <a:solidFill>
                  <a:srgbClr val="76D1B8"/>
                </a:solidFill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CE7E812-871C-2A78-0055-2C9F0696DCFE}"/>
                </a:ext>
              </a:extLst>
            </p:cNvPr>
            <p:cNvGrpSpPr/>
            <p:nvPr/>
          </p:nvGrpSpPr>
          <p:grpSpPr>
            <a:xfrm>
              <a:off x="8437677" y="359998"/>
              <a:ext cx="339570" cy="339570"/>
              <a:chOff x="6055825" y="2829595"/>
              <a:chExt cx="248147" cy="248147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0323E5F-DCAF-A86C-8ECE-8B513EAC96CD}"/>
                  </a:ext>
                </a:extLst>
              </p:cNvPr>
              <p:cNvSpPr/>
              <p:nvPr/>
            </p:nvSpPr>
            <p:spPr>
              <a:xfrm>
                <a:off x="6055825" y="2829595"/>
                <a:ext cx="248147" cy="248147"/>
              </a:xfrm>
              <a:prstGeom prst="ellipse">
                <a:avLst/>
              </a:prstGeom>
              <a:solidFill>
                <a:srgbClr val="76D1B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latin typeface="Montserrat" pitchFamily="2" charset="77"/>
                  <a:ea typeface="DIN 2014" panose="020B0504020202020204" pitchFamily="34" charset="77"/>
                  <a:cs typeface="Arial" panose="020B0604020202020204" pitchFamily="34" charset="0"/>
                </a:endParaRPr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9021E6B7-B043-9829-37CF-223E6AB92A5C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>
                <a:off x="6179899" y="2870773"/>
                <a:ext cx="0" cy="162000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023FFD3F-EC81-B549-5A34-DA00DF8ABF00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179899" y="2870590"/>
                <a:ext cx="0" cy="162000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71292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ED19460-E092-B720-BE88-9A48E7E491C7}"/>
              </a:ext>
            </a:extLst>
          </p:cNvPr>
          <p:cNvSpPr txBox="1">
            <a:spLocks/>
          </p:cNvSpPr>
          <p:nvPr/>
        </p:nvSpPr>
        <p:spPr>
          <a:xfrm>
            <a:off x="358774" y="1705372"/>
            <a:ext cx="8424863" cy="3007822"/>
          </a:xfrm>
          <a:prstGeom prst="rect">
            <a:avLst/>
          </a:prstGeom>
        </p:spPr>
        <p:txBody>
          <a:bodyPr vert="horz" lIns="0" tIns="10800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fr-FR" sz="7000" b="1" dirty="0">
                <a:solidFill>
                  <a:srgbClr val="76D1B8"/>
                </a:solidFill>
                <a:effectLst/>
                <a:latin typeface="+mn-lt"/>
                <a:ea typeface="Calibri" panose="020F0502020204030204" pitchFamily="34" charset="0"/>
              </a:rPr>
              <a:t>Daily </a:t>
            </a:r>
          </a:p>
          <a:p>
            <a:pPr rtl="0"/>
            <a:r>
              <a:rPr lang="fr-FR" sz="7000" b="1" dirty="0" err="1">
                <a:solidFill>
                  <a:srgbClr val="76D1B8"/>
                </a:solidFill>
                <a:effectLst/>
                <a:latin typeface="+mn-lt"/>
                <a:ea typeface="Calibri" panose="020F0502020204030204" pitchFamily="34" charset="0"/>
              </a:rPr>
              <a:t>knowledge</a:t>
            </a:r>
            <a:r>
              <a:rPr lang="fr-FR" sz="7000" b="1" dirty="0">
                <a:solidFill>
                  <a:srgbClr val="76D1B8"/>
                </a:solidFill>
                <a:effectLst/>
                <a:latin typeface="+mn-lt"/>
                <a:ea typeface="Calibri" panose="020F0502020204030204" pitchFamily="34" charset="0"/>
              </a:rPr>
              <a:t> check</a:t>
            </a:r>
            <a:endParaRPr lang="fr-FR" sz="7000" dirty="0">
              <a:solidFill>
                <a:srgbClr val="76D1B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77018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E0B1ABD-39E6-93EC-0B17-766BD6951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775" y="358776"/>
            <a:ext cx="5674766" cy="1095528"/>
          </a:xfrm>
        </p:spPr>
        <p:txBody>
          <a:bodyPr>
            <a:normAutofit/>
          </a:bodyPr>
          <a:lstStyle/>
          <a:p>
            <a:r>
              <a:rPr lang="en" sz="3300" dirty="0"/>
              <a:t>Learning objectives</a:t>
            </a:r>
            <a:endParaRPr lang="en-US" sz="3300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779537A-A675-872D-E932-F821C236A817}"/>
              </a:ext>
            </a:extLst>
          </p:cNvPr>
          <p:cNvSpPr txBox="1">
            <a:spLocks/>
          </p:cNvSpPr>
          <p:nvPr/>
        </p:nvSpPr>
        <p:spPr>
          <a:xfrm>
            <a:off x="1721585" y="1620000"/>
            <a:ext cx="5837310" cy="7427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" sz="2400" dirty="0">
                <a:solidFill>
                  <a:schemeClr val="bg1"/>
                </a:solidFill>
              </a:rPr>
              <a:t>At the end of this session you will be able to: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D8EB2C0-6181-70CF-FA36-669E142050C8}"/>
              </a:ext>
            </a:extLst>
          </p:cNvPr>
          <p:cNvSpPr/>
          <p:nvPr/>
        </p:nvSpPr>
        <p:spPr>
          <a:xfrm>
            <a:off x="998340" y="2362760"/>
            <a:ext cx="2088000" cy="2088000"/>
          </a:xfrm>
          <a:prstGeom prst="ellipse">
            <a:avLst/>
          </a:prstGeom>
          <a:noFill/>
          <a:ln w="12700">
            <a:solidFill>
              <a:srgbClr val="76D1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   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548F258-0028-330E-2189-1EFB0FE09A0A}"/>
              </a:ext>
            </a:extLst>
          </p:cNvPr>
          <p:cNvGrpSpPr/>
          <p:nvPr/>
        </p:nvGrpSpPr>
        <p:grpSpPr>
          <a:xfrm>
            <a:off x="945032" y="2521763"/>
            <a:ext cx="2228214" cy="1360379"/>
            <a:chOff x="388290" y="2500209"/>
            <a:chExt cx="2689225" cy="1641840"/>
          </a:xfrm>
        </p:grpSpPr>
        <p:sp>
          <p:nvSpPr>
            <p:cNvPr id="12" name="Text Placeholder 3">
              <a:extLst>
                <a:ext uri="{FF2B5EF4-FFF2-40B4-BE49-F238E27FC236}">
                  <a16:creationId xmlns:a16="http://schemas.microsoft.com/office/drawing/2014/main" id="{47BF6186-25F9-FF7F-1A32-E39E59161E4A}"/>
                </a:ext>
              </a:extLst>
            </p:cNvPr>
            <p:cNvSpPr txBox="1">
              <a:spLocks/>
            </p:cNvSpPr>
            <p:nvPr/>
          </p:nvSpPr>
          <p:spPr>
            <a:xfrm>
              <a:off x="645237" y="3111053"/>
              <a:ext cx="2134781" cy="1030996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bg1"/>
                  </a:solidFill>
                  <a:cs typeface="Arial"/>
                </a:rPr>
                <a:t>Understand how to prepare a Treatment Centre to care for newborns</a:t>
              </a:r>
            </a:p>
          </p:txBody>
        </p:sp>
        <p:sp>
          <p:nvSpPr>
            <p:cNvPr id="13" name="Text Placeholder 3">
              <a:extLst>
                <a:ext uri="{FF2B5EF4-FFF2-40B4-BE49-F238E27FC236}">
                  <a16:creationId xmlns:a16="http://schemas.microsoft.com/office/drawing/2014/main" id="{AF9F842F-C172-AFF5-BE77-1A69B3F3A572}"/>
                </a:ext>
              </a:extLst>
            </p:cNvPr>
            <p:cNvSpPr txBox="1">
              <a:spLocks/>
            </p:cNvSpPr>
            <p:nvPr/>
          </p:nvSpPr>
          <p:spPr>
            <a:xfrm>
              <a:off x="388290" y="2500209"/>
              <a:ext cx="2689225" cy="399566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None/>
              </a:pPr>
              <a:r>
                <a:rPr lang="en" sz="2400" b="1" dirty="0">
                  <a:solidFill>
                    <a:schemeClr val="bg1"/>
                  </a:solidFill>
                </a:rPr>
                <a:t>1.</a:t>
              </a:r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CC918F3C-F760-74BC-E88B-C8A6FE9F0936}"/>
              </a:ext>
            </a:extLst>
          </p:cNvPr>
          <p:cNvSpPr/>
          <p:nvPr/>
        </p:nvSpPr>
        <p:spPr>
          <a:xfrm>
            <a:off x="3528000" y="2362760"/>
            <a:ext cx="2088000" cy="2088000"/>
          </a:xfrm>
          <a:prstGeom prst="ellipse">
            <a:avLst/>
          </a:prstGeom>
          <a:noFill/>
          <a:ln w="12700">
            <a:solidFill>
              <a:srgbClr val="76D1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   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FD440B1-66B1-CA86-C146-54865CCAFC02}"/>
              </a:ext>
            </a:extLst>
          </p:cNvPr>
          <p:cNvGrpSpPr/>
          <p:nvPr/>
        </p:nvGrpSpPr>
        <p:grpSpPr>
          <a:xfrm>
            <a:off x="3474692" y="2521766"/>
            <a:ext cx="2228214" cy="1360376"/>
            <a:chOff x="388290" y="2500209"/>
            <a:chExt cx="2689225" cy="1641834"/>
          </a:xfrm>
        </p:grpSpPr>
        <p:sp>
          <p:nvSpPr>
            <p:cNvPr id="17" name="Text Placeholder 3">
              <a:extLst>
                <a:ext uri="{FF2B5EF4-FFF2-40B4-BE49-F238E27FC236}">
                  <a16:creationId xmlns:a16="http://schemas.microsoft.com/office/drawing/2014/main" id="{92D80FF0-F658-3086-073D-C57EE30C4538}"/>
                </a:ext>
              </a:extLst>
            </p:cNvPr>
            <p:cNvSpPr txBox="1">
              <a:spLocks/>
            </p:cNvSpPr>
            <p:nvPr/>
          </p:nvSpPr>
          <p:spPr>
            <a:xfrm>
              <a:off x="664217" y="3111049"/>
              <a:ext cx="2096821" cy="1030994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bg1"/>
                  </a:solidFill>
                  <a:cs typeface="Arial"/>
                </a:rPr>
                <a:t>Describe the infection prevention precautions needed to care for newborns in the context of FVD</a:t>
              </a:r>
            </a:p>
          </p:txBody>
        </p:sp>
        <p:sp>
          <p:nvSpPr>
            <p:cNvPr id="20" name="Text Placeholder 3">
              <a:extLst>
                <a:ext uri="{FF2B5EF4-FFF2-40B4-BE49-F238E27FC236}">
                  <a16:creationId xmlns:a16="http://schemas.microsoft.com/office/drawing/2014/main" id="{5EF503B8-6FCE-5669-4DEE-E754B495847E}"/>
                </a:ext>
              </a:extLst>
            </p:cNvPr>
            <p:cNvSpPr txBox="1">
              <a:spLocks/>
            </p:cNvSpPr>
            <p:nvPr/>
          </p:nvSpPr>
          <p:spPr>
            <a:xfrm>
              <a:off x="388290" y="2500209"/>
              <a:ext cx="2689225" cy="399566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None/>
              </a:pPr>
              <a:r>
                <a:rPr lang="en" sz="2400" b="1" dirty="0">
                  <a:solidFill>
                    <a:schemeClr val="bg1"/>
                  </a:solidFill>
                </a:rPr>
                <a:t>2.</a:t>
              </a: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D726FF4E-67DD-2466-8030-3ACD0CBFBB4A}"/>
              </a:ext>
            </a:extLst>
          </p:cNvPr>
          <p:cNvSpPr/>
          <p:nvPr/>
        </p:nvSpPr>
        <p:spPr>
          <a:xfrm>
            <a:off x="6092091" y="2362760"/>
            <a:ext cx="2088000" cy="2088000"/>
          </a:xfrm>
          <a:prstGeom prst="ellipse">
            <a:avLst/>
          </a:prstGeom>
          <a:noFill/>
          <a:ln w="12700">
            <a:solidFill>
              <a:srgbClr val="76D1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   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D70E084-21B6-D55C-5B5D-78ACC50A2599}"/>
              </a:ext>
            </a:extLst>
          </p:cNvPr>
          <p:cNvGrpSpPr/>
          <p:nvPr/>
        </p:nvGrpSpPr>
        <p:grpSpPr>
          <a:xfrm>
            <a:off x="6038783" y="2521768"/>
            <a:ext cx="2228214" cy="1369608"/>
            <a:chOff x="388290" y="2500209"/>
            <a:chExt cx="2689225" cy="1652975"/>
          </a:xfrm>
        </p:grpSpPr>
        <p:sp>
          <p:nvSpPr>
            <p:cNvPr id="5" name="Text Placeholder 3">
              <a:extLst>
                <a:ext uri="{FF2B5EF4-FFF2-40B4-BE49-F238E27FC236}">
                  <a16:creationId xmlns:a16="http://schemas.microsoft.com/office/drawing/2014/main" id="{E23D4DF1-F601-4A93-CE01-4D6917184BE4}"/>
                </a:ext>
              </a:extLst>
            </p:cNvPr>
            <p:cNvSpPr txBox="1">
              <a:spLocks/>
            </p:cNvSpPr>
            <p:nvPr/>
          </p:nvSpPr>
          <p:spPr>
            <a:xfrm>
              <a:off x="821052" y="3122189"/>
              <a:ext cx="1783152" cy="1030995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bg1"/>
                  </a:solidFill>
                  <a:cs typeface="Arial"/>
                </a:rPr>
                <a:t>Discuss the principles of essential care of a newborn born in FVD context</a:t>
              </a:r>
            </a:p>
          </p:txBody>
        </p:sp>
        <p:sp>
          <p:nvSpPr>
            <p:cNvPr id="7" name="Text Placeholder 3">
              <a:extLst>
                <a:ext uri="{FF2B5EF4-FFF2-40B4-BE49-F238E27FC236}">
                  <a16:creationId xmlns:a16="http://schemas.microsoft.com/office/drawing/2014/main" id="{393BC697-361B-2663-39DE-84482F0A5E36}"/>
                </a:ext>
              </a:extLst>
            </p:cNvPr>
            <p:cNvSpPr txBox="1">
              <a:spLocks/>
            </p:cNvSpPr>
            <p:nvPr/>
          </p:nvSpPr>
          <p:spPr>
            <a:xfrm>
              <a:off x="388290" y="2500209"/>
              <a:ext cx="2689225" cy="399566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None/>
              </a:pPr>
              <a:r>
                <a:rPr lang="en" sz="2400" b="1" dirty="0">
                  <a:solidFill>
                    <a:schemeClr val="bg1"/>
                  </a:solidFill>
                </a:rPr>
                <a:t>3.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662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mph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6D2B8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1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400"/>
                            </p:stCondLst>
                            <p:childTnLst>
                              <p:par>
                                <p:cTn id="25" presetID="1" presetClass="emph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6D2B8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8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800"/>
                            </p:stCondLst>
                            <p:childTnLst>
                              <p:par>
                                <p:cTn id="39" presetID="1" presetClass="emph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6D2B8"/>
                                      </p:to>
                                    </p:animClr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9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6F0B3624-71E5-4CC5-85E7-CC35844D9D26}"/>
              </a:ext>
            </a:extLst>
          </p:cNvPr>
          <p:cNvSpPr/>
          <p:nvPr/>
        </p:nvSpPr>
        <p:spPr>
          <a:xfrm>
            <a:off x="4968829" y="4206544"/>
            <a:ext cx="259571" cy="25957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80C8644-2EF0-215A-7DC8-FECC5F62841D}"/>
              </a:ext>
            </a:extLst>
          </p:cNvPr>
          <p:cNvSpPr txBox="1">
            <a:spLocks/>
          </p:cNvSpPr>
          <p:nvPr/>
        </p:nvSpPr>
        <p:spPr>
          <a:xfrm>
            <a:off x="293124" y="2027959"/>
            <a:ext cx="4278876" cy="3266075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500" b="1" dirty="0">
                <a:effectLst/>
                <a:ea typeface="Calibri" panose="020F0502020204030204" pitchFamily="34" charset="0"/>
              </a:rPr>
              <a:t>In the care of a woman and her </a:t>
            </a:r>
            <a:r>
              <a:rPr lang="en-GB" sz="2500" b="1" dirty="0" err="1">
                <a:effectLst/>
                <a:ea typeface="Calibri" panose="020F0502020204030204" pitchFamily="34" charset="0"/>
              </a:rPr>
              <a:t>newborn</a:t>
            </a:r>
            <a:r>
              <a:rPr lang="en-GB" sz="2500" b="1" dirty="0">
                <a:effectLst/>
                <a:ea typeface="Calibri" panose="020F0502020204030204" pitchFamily="34" charset="0"/>
              </a:rPr>
              <a:t> at the Treatment centre, which of these practices is not advisable to implement directly?</a:t>
            </a:r>
            <a:r>
              <a:rPr lang="en-GB" sz="2500" b="1" dirty="0">
                <a:effectLst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500" b="1" dirty="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dirty="0"/>
              <a:t>(click a field to answer)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D34F41A-0EF6-193D-4B68-FFF10DC63859}"/>
              </a:ext>
            </a:extLst>
          </p:cNvPr>
          <p:cNvSpPr txBox="1">
            <a:spLocks/>
          </p:cNvSpPr>
          <p:nvPr/>
        </p:nvSpPr>
        <p:spPr>
          <a:xfrm>
            <a:off x="5236982" y="2001929"/>
            <a:ext cx="3798088" cy="36275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800"/>
              </a:spcAft>
              <a:buNone/>
            </a:pP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Tetracycline ophthalmic care of the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newborn</a:t>
            </a:r>
            <a:endParaRPr lang="en-GB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 indent="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None/>
            </a:pP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Umbilicus care with Chlorhexidine</a:t>
            </a:r>
          </a:p>
          <a:p>
            <a:pPr marL="0" lvl="1" indent="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None/>
            </a:pP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Prevention of hypothermia through skin-to-skin contact (mother-baby)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sz="1800" dirty="0">
                <a:effectLst/>
                <a:ea typeface="Calibri" panose="020F0502020204030204" pitchFamily="34" charset="0"/>
              </a:rPr>
              <a:t>Administration of vitamin K1</a:t>
            </a:r>
            <a:r>
              <a:rPr lang="en-GB" sz="1800" dirty="0">
                <a:effectLst/>
              </a:rPr>
              <a:t> </a:t>
            </a:r>
            <a:endParaRPr lang="en-US" sz="18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245BD0E-04CD-EB52-13D6-CC765D4A6F7D}"/>
              </a:ext>
            </a:extLst>
          </p:cNvPr>
          <p:cNvSpPr/>
          <p:nvPr/>
        </p:nvSpPr>
        <p:spPr>
          <a:xfrm>
            <a:off x="4968829" y="2183805"/>
            <a:ext cx="259571" cy="25957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88BBAC0-A1CD-1FCE-F7E2-E0B04F890581}"/>
              </a:ext>
            </a:extLst>
          </p:cNvPr>
          <p:cNvSpPr/>
          <p:nvPr/>
        </p:nvSpPr>
        <p:spPr>
          <a:xfrm>
            <a:off x="4968829" y="2866965"/>
            <a:ext cx="259571" cy="25957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55BE4E1-5696-B49F-656D-4857DF7F68E9}"/>
              </a:ext>
            </a:extLst>
          </p:cNvPr>
          <p:cNvGrpSpPr/>
          <p:nvPr/>
        </p:nvGrpSpPr>
        <p:grpSpPr>
          <a:xfrm>
            <a:off x="7529513" y="5084763"/>
            <a:ext cx="1263737" cy="360000"/>
            <a:chOff x="7529513" y="5084763"/>
            <a:chExt cx="1263737" cy="36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507EE27-0241-1FC2-4E39-B059D11766A4}"/>
                </a:ext>
              </a:extLst>
            </p:cNvPr>
            <p:cNvSpPr>
              <a:spLocks/>
            </p:cNvSpPr>
            <p:nvPr/>
          </p:nvSpPr>
          <p:spPr>
            <a:xfrm>
              <a:off x="7529513" y="5084763"/>
              <a:ext cx="1263737" cy="360000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B634709-4B05-9264-FBDF-61084EAB6183}"/>
                </a:ext>
              </a:extLst>
            </p:cNvPr>
            <p:cNvSpPr txBox="1"/>
            <p:nvPr/>
          </p:nvSpPr>
          <p:spPr>
            <a:xfrm>
              <a:off x="7529514" y="5169598"/>
              <a:ext cx="1263594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submit</a:t>
              </a:r>
              <a:endParaRPr lang="en-US" sz="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59E5E2AE-63FD-38C8-094C-ED978BC24A92}"/>
              </a:ext>
            </a:extLst>
          </p:cNvPr>
          <p:cNvSpPr txBox="1">
            <a:spLocks/>
          </p:cNvSpPr>
          <p:nvPr/>
        </p:nvSpPr>
        <p:spPr>
          <a:xfrm>
            <a:off x="328294" y="1264240"/>
            <a:ext cx="8424863" cy="834232"/>
          </a:xfrm>
          <a:prstGeom prst="rect">
            <a:avLst/>
          </a:prstGeom>
        </p:spPr>
        <p:txBody>
          <a:bodyPr vert="horz" lIns="0" tIns="108000" rIns="0" bIns="0" rtlCol="0" anchor="t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b="1" dirty="0">
                <a:solidFill>
                  <a:srgbClr val="76D1B8"/>
                </a:solidFill>
              </a:rPr>
              <a:t>Question 1</a:t>
            </a:r>
            <a:endParaRPr lang="en-US" b="1" dirty="0">
              <a:solidFill>
                <a:srgbClr val="76D1B8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708C8C-ABBD-66DF-465D-AC804600C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406971"/>
            <a:ext cx="8424862" cy="834232"/>
          </a:xfrm>
        </p:spPr>
        <p:txBody>
          <a:bodyPr>
            <a:normAutofit/>
          </a:bodyPr>
          <a:lstStyle/>
          <a:p>
            <a:r>
              <a:rPr lang="en" dirty="0"/>
              <a:t>Knowledge check</a:t>
            </a:r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F94E4E-3CAC-7B9A-25FA-1BBF347A00EA}"/>
              </a:ext>
            </a:extLst>
          </p:cNvPr>
          <p:cNvSpPr/>
          <p:nvPr/>
        </p:nvSpPr>
        <p:spPr>
          <a:xfrm>
            <a:off x="4968829" y="3553707"/>
            <a:ext cx="259571" cy="25957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CFD0956-1A79-2795-0149-8001FC924180}"/>
              </a:ext>
            </a:extLst>
          </p:cNvPr>
          <p:cNvSpPr/>
          <p:nvPr/>
        </p:nvSpPr>
        <p:spPr>
          <a:xfrm>
            <a:off x="4996461" y="3581339"/>
            <a:ext cx="204305" cy="204305"/>
          </a:xfrm>
          <a:prstGeom prst="ellipse">
            <a:avLst/>
          </a:prstGeom>
          <a:solidFill>
            <a:srgbClr val="76D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6D1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7390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476FAE-4D68-938B-091C-E339397121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BB8FFEC4-B51F-639F-3C5C-16D65C02F1CE}"/>
              </a:ext>
            </a:extLst>
          </p:cNvPr>
          <p:cNvSpPr/>
          <p:nvPr/>
        </p:nvSpPr>
        <p:spPr>
          <a:xfrm>
            <a:off x="4968829" y="4206544"/>
            <a:ext cx="259571" cy="25957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AD124DB-ADF1-425F-64B0-107A0633DDB4}"/>
              </a:ext>
            </a:extLst>
          </p:cNvPr>
          <p:cNvSpPr txBox="1">
            <a:spLocks/>
          </p:cNvSpPr>
          <p:nvPr/>
        </p:nvSpPr>
        <p:spPr>
          <a:xfrm>
            <a:off x="293124" y="2027959"/>
            <a:ext cx="4278876" cy="3266075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500" b="1" dirty="0">
                <a:effectLst/>
                <a:ea typeface="Calibri" panose="020F0502020204030204" pitchFamily="34" charset="0"/>
              </a:rPr>
              <a:t>In the care of a woman and her </a:t>
            </a:r>
            <a:r>
              <a:rPr lang="en-GB" sz="2500" b="1" dirty="0" err="1">
                <a:effectLst/>
                <a:ea typeface="Calibri" panose="020F0502020204030204" pitchFamily="34" charset="0"/>
              </a:rPr>
              <a:t>newborn</a:t>
            </a:r>
            <a:r>
              <a:rPr lang="en-GB" sz="2500" b="1" dirty="0">
                <a:effectLst/>
                <a:ea typeface="Calibri" panose="020F0502020204030204" pitchFamily="34" charset="0"/>
              </a:rPr>
              <a:t> at the Treatment centre, which of these practices is not advisable to implement directly?</a:t>
            </a:r>
            <a:r>
              <a:rPr lang="en-GB" sz="2500" b="1" dirty="0">
                <a:effectLst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500" b="1" dirty="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dirty="0"/>
              <a:t>(click a field to answer)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13B5A06-6B64-1BDA-8C41-B0F810C20E28}"/>
              </a:ext>
            </a:extLst>
          </p:cNvPr>
          <p:cNvSpPr txBox="1">
            <a:spLocks/>
          </p:cNvSpPr>
          <p:nvPr/>
        </p:nvSpPr>
        <p:spPr>
          <a:xfrm>
            <a:off x="5236982" y="2001929"/>
            <a:ext cx="3798088" cy="36275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800"/>
              </a:spcAft>
              <a:buNone/>
            </a:pP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Tetracycline ophthalmic care of the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newborn</a:t>
            </a:r>
            <a:endParaRPr lang="en-GB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 indent="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None/>
            </a:pP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Umbilicus care with Chlorhexidine</a:t>
            </a:r>
          </a:p>
          <a:p>
            <a:pPr marL="0" lvl="1" indent="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None/>
            </a:pP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Prevention of hypothermia through skin-to-skin contact (mother-baby)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sz="1800" dirty="0">
                <a:effectLst/>
                <a:ea typeface="Calibri" panose="020F0502020204030204" pitchFamily="34" charset="0"/>
              </a:rPr>
              <a:t>Administration of vitamin K1</a:t>
            </a:r>
            <a:r>
              <a:rPr lang="en-GB" sz="1800" dirty="0">
                <a:effectLst/>
              </a:rPr>
              <a:t> </a:t>
            </a:r>
            <a:endParaRPr lang="en-US" sz="18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BBABB57-675A-48E5-C339-8377D4C7428D}"/>
              </a:ext>
            </a:extLst>
          </p:cNvPr>
          <p:cNvSpPr/>
          <p:nvPr/>
        </p:nvSpPr>
        <p:spPr>
          <a:xfrm>
            <a:off x="4968829" y="2183805"/>
            <a:ext cx="259571" cy="25957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966B847-21FB-9EDE-92C9-4E3642F50665}"/>
              </a:ext>
            </a:extLst>
          </p:cNvPr>
          <p:cNvSpPr/>
          <p:nvPr/>
        </p:nvSpPr>
        <p:spPr>
          <a:xfrm>
            <a:off x="4968829" y="2866965"/>
            <a:ext cx="259571" cy="25957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BA88227-3F51-8095-6A1C-B3457A7B0009}"/>
              </a:ext>
            </a:extLst>
          </p:cNvPr>
          <p:cNvGrpSpPr/>
          <p:nvPr/>
        </p:nvGrpSpPr>
        <p:grpSpPr>
          <a:xfrm>
            <a:off x="7529513" y="5084763"/>
            <a:ext cx="1263737" cy="360000"/>
            <a:chOff x="7529513" y="5084763"/>
            <a:chExt cx="1263737" cy="36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CBC816B-A0AE-A3AE-CAE3-681BB4150BFD}"/>
                </a:ext>
              </a:extLst>
            </p:cNvPr>
            <p:cNvSpPr>
              <a:spLocks/>
            </p:cNvSpPr>
            <p:nvPr/>
          </p:nvSpPr>
          <p:spPr>
            <a:xfrm>
              <a:off x="7529513" y="5084763"/>
              <a:ext cx="1263737" cy="360000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E7CE75E-F52A-F918-8FF2-670CDD894529}"/>
                </a:ext>
              </a:extLst>
            </p:cNvPr>
            <p:cNvSpPr txBox="1"/>
            <p:nvPr/>
          </p:nvSpPr>
          <p:spPr>
            <a:xfrm>
              <a:off x="7529514" y="5169598"/>
              <a:ext cx="1263594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submit</a:t>
              </a:r>
              <a:endParaRPr lang="en-US" sz="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23D4C447-13B5-582A-95FE-E4F01613F253}"/>
              </a:ext>
            </a:extLst>
          </p:cNvPr>
          <p:cNvSpPr txBox="1">
            <a:spLocks/>
          </p:cNvSpPr>
          <p:nvPr/>
        </p:nvSpPr>
        <p:spPr>
          <a:xfrm>
            <a:off x="328294" y="1264240"/>
            <a:ext cx="8424863" cy="834232"/>
          </a:xfrm>
          <a:prstGeom prst="rect">
            <a:avLst/>
          </a:prstGeom>
        </p:spPr>
        <p:txBody>
          <a:bodyPr vert="horz" lIns="0" tIns="108000" rIns="0" bIns="0" rtlCol="0" anchor="t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b="1" dirty="0">
                <a:solidFill>
                  <a:srgbClr val="76D1B8"/>
                </a:solidFill>
              </a:rPr>
              <a:t>Question 1</a:t>
            </a:r>
            <a:endParaRPr lang="en-US" b="1" dirty="0">
              <a:solidFill>
                <a:srgbClr val="76D1B8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241D64-ABE1-D654-40A4-89FD43C5E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406971"/>
            <a:ext cx="8424862" cy="834232"/>
          </a:xfrm>
        </p:spPr>
        <p:txBody>
          <a:bodyPr>
            <a:normAutofit/>
          </a:bodyPr>
          <a:lstStyle/>
          <a:p>
            <a:r>
              <a:rPr lang="en" dirty="0"/>
              <a:t>Knowledge check</a:t>
            </a:r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AE5F5F3-6832-24CB-1AE0-C4287395F723}"/>
              </a:ext>
            </a:extLst>
          </p:cNvPr>
          <p:cNvSpPr/>
          <p:nvPr/>
        </p:nvSpPr>
        <p:spPr>
          <a:xfrm>
            <a:off x="4968829" y="3553707"/>
            <a:ext cx="259571" cy="25957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9C054B7-714F-1477-1251-EAB15395EA20}"/>
              </a:ext>
            </a:extLst>
          </p:cNvPr>
          <p:cNvSpPr/>
          <p:nvPr/>
        </p:nvSpPr>
        <p:spPr>
          <a:xfrm>
            <a:off x="4996461" y="3581339"/>
            <a:ext cx="204305" cy="204305"/>
          </a:xfrm>
          <a:prstGeom prst="ellipse">
            <a:avLst/>
          </a:prstGeom>
          <a:solidFill>
            <a:srgbClr val="76D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6D1B8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2241E74-D001-EB4A-588B-05327E24D346}"/>
              </a:ext>
            </a:extLst>
          </p:cNvPr>
          <p:cNvGrpSpPr/>
          <p:nvPr/>
        </p:nvGrpSpPr>
        <p:grpSpPr>
          <a:xfrm>
            <a:off x="2080421" y="3337018"/>
            <a:ext cx="4861399" cy="1556199"/>
            <a:chOff x="2080421" y="3337018"/>
            <a:chExt cx="4861399" cy="1556199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F0E8E2C4-EF85-0DB5-24AE-D7CF233E4503}"/>
                </a:ext>
              </a:extLst>
            </p:cNvPr>
            <p:cNvSpPr/>
            <p:nvPr/>
          </p:nvSpPr>
          <p:spPr>
            <a:xfrm>
              <a:off x="2080422" y="3345052"/>
              <a:ext cx="4861397" cy="1548165"/>
            </a:xfrm>
            <a:prstGeom prst="roundRect">
              <a:avLst>
                <a:gd name="adj" fmla="val 9168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 Same-side Corner of Rectangle 8">
              <a:extLst>
                <a:ext uri="{FF2B5EF4-FFF2-40B4-BE49-F238E27FC236}">
                  <a16:creationId xmlns:a16="http://schemas.microsoft.com/office/drawing/2014/main" id="{CB2EE94F-E473-38FB-E787-6A9BA92009AF}"/>
                </a:ext>
              </a:extLst>
            </p:cNvPr>
            <p:cNvSpPr/>
            <p:nvPr/>
          </p:nvSpPr>
          <p:spPr>
            <a:xfrm>
              <a:off x="2080421" y="3337018"/>
              <a:ext cx="4861394" cy="551546"/>
            </a:xfrm>
            <a:prstGeom prst="round2Same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ECD0D08-B30C-3DAC-2BEC-711B1BB86BA1}"/>
                </a:ext>
              </a:extLst>
            </p:cNvPr>
            <p:cNvSpPr txBox="1"/>
            <p:nvPr/>
          </p:nvSpPr>
          <p:spPr>
            <a:xfrm>
              <a:off x="2217577" y="4147496"/>
              <a:ext cx="472424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</a:rPr>
                <a:t>That’s right! You chose the correct response.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F38B5FF-552B-A0F7-E175-EE2C4116CE69}"/>
                </a:ext>
              </a:extLst>
            </p:cNvPr>
            <p:cNvSpPr txBox="1"/>
            <p:nvPr/>
          </p:nvSpPr>
          <p:spPr>
            <a:xfrm>
              <a:off x="2217577" y="3428125"/>
              <a:ext cx="187677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Correct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26374BC-9247-6634-1A5E-C2E109B32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75166" y="3563373"/>
              <a:ext cx="164946" cy="1099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26202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32DF33-A1C0-4E32-F6E6-C15745910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F721497-29D3-3115-77F9-621BBEF96DA6}"/>
              </a:ext>
            </a:extLst>
          </p:cNvPr>
          <p:cNvSpPr txBox="1">
            <a:spLocks/>
          </p:cNvSpPr>
          <p:nvPr/>
        </p:nvSpPr>
        <p:spPr>
          <a:xfrm>
            <a:off x="293124" y="2027959"/>
            <a:ext cx="4278876" cy="326607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en-GB" sz="27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 what order would you consider these steps in the resuscitation of the </a:t>
            </a:r>
            <a:r>
              <a:rPr lang="en-GB" sz="27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newborn</a:t>
            </a:r>
            <a:r>
              <a:rPr lang="en-GB" sz="27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just after delivery?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76D1B8"/>
              </a:buClr>
              <a:buFont typeface="Times New Roman" panose="02020603050405020304" pitchFamily="18" charset="0"/>
              <a:buAutoNum type="arabicPeriod"/>
            </a:pPr>
            <a:r>
              <a:rPr lang="en-GB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Keep warm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76D1B8"/>
              </a:buClr>
              <a:buFont typeface="Times New Roman" panose="02020603050405020304" pitchFamily="18" charset="0"/>
              <a:buAutoNum type="arabicPeriod"/>
            </a:pPr>
            <a:r>
              <a:rPr lang="en-GB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Ventilate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76D1B8"/>
              </a:buClr>
              <a:buFont typeface="Times New Roman" panose="02020603050405020304" pitchFamily="18" charset="0"/>
              <a:buAutoNum type="arabicPeriod"/>
            </a:pPr>
            <a:r>
              <a:rPr lang="en-GB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Stimulate</a:t>
            </a:r>
          </a:p>
          <a:p>
            <a:pPr marL="342900" indent="-342900">
              <a:spcBef>
                <a:spcPts val="0"/>
              </a:spcBef>
              <a:buClr>
                <a:srgbClr val="76D1B8"/>
              </a:buClr>
              <a:buFont typeface="+mj-lt"/>
              <a:buAutoNum type="arabicPeriod"/>
            </a:pPr>
            <a:r>
              <a:rPr lang="en-GB" sz="1800" b="1" dirty="0">
                <a:effectLst/>
                <a:ea typeface="Calibri" panose="020F0502020204030204" pitchFamily="34" charset="0"/>
              </a:rPr>
              <a:t>Clearing the airway</a:t>
            </a:r>
            <a:r>
              <a:rPr lang="en-GB" sz="2000" b="1" dirty="0">
                <a:effectLst/>
              </a:rPr>
              <a:t> </a:t>
            </a:r>
            <a:endParaRPr lang="en-GB" sz="25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500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E3A95DF-E24F-5C57-4767-EF794575E492}"/>
              </a:ext>
            </a:extLst>
          </p:cNvPr>
          <p:cNvGrpSpPr/>
          <p:nvPr/>
        </p:nvGrpSpPr>
        <p:grpSpPr>
          <a:xfrm>
            <a:off x="7529513" y="5084763"/>
            <a:ext cx="1263737" cy="360000"/>
            <a:chOff x="7529513" y="5084763"/>
            <a:chExt cx="1263737" cy="36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C8713AA-6D3C-DABA-70EC-615993CC8517}"/>
                </a:ext>
              </a:extLst>
            </p:cNvPr>
            <p:cNvSpPr>
              <a:spLocks/>
            </p:cNvSpPr>
            <p:nvPr/>
          </p:nvSpPr>
          <p:spPr>
            <a:xfrm>
              <a:off x="7529513" y="5084763"/>
              <a:ext cx="1263737" cy="360000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C394B44-6A7E-8D03-1247-40B3B6FC8E36}"/>
                </a:ext>
              </a:extLst>
            </p:cNvPr>
            <p:cNvSpPr txBox="1"/>
            <p:nvPr/>
          </p:nvSpPr>
          <p:spPr>
            <a:xfrm>
              <a:off x="7529514" y="5169598"/>
              <a:ext cx="1263594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submit</a:t>
              </a:r>
              <a:endParaRPr lang="en-US" sz="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79CB729E-B73D-6A27-A799-89C5C3A1DE84}"/>
              </a:ext>
            </a:extLst>
          </p:cNvPr>
          <p:cNvSpPr txBox="1">
            <a:spLocks/>
          </p:cNvSpPr>
          <p:nvPr/>
        </p:nvSpPr>
        <p:spPr>
          <a:xfrm>
            <a:off x="328294" y="1264240"/>
            <a:ext cx="8424863" cy="834232"/>
          </a:xfrm>
          <a:prstGeom prst="rect">
            <a:avLst/>
          </a:prstGeom>
        </p:spPr>
        <p:txBody>
          <a:bodyPr vert="horz" lIns="0" tIns="108000" rIns="0" bIns="0" rtlCol="0" anchor="t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b="1" dirty="0">
                <a:solidFill>
                  <a:srgbClr val="76D1B8"/>
                </a:solidFill>
              </a:rPr>
              <a:t>Question 2</a:t>
            </a:r>
            <a:endParaRPr lang="en-US" b="1" dirty="0">
              <a:solidFill>
                <a:srgbClr val="76D1B8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D315E6-6056-3BB7-CEDC-E1FD7746E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406971"/>
            <a:ext cx="8424862" cy="834232"/>
          </a:xfrm>
        </p:spPr>
        <p:txBody>
          <a:bodyPr>
            <a:normAutofit/>
          </a:bodyPr>
          <a:lstStyle/>
          <a:p>
            <a:r>
              <a:rPr lang="en" dirty="0"/>
              <a:t>Knowledge check</a:t>
            </a:r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50DA6B6-55F0-78C9-4A9B-52A6CEA5902E}"/>
              </a:ext>
            </a:extLst>
          </p:cNvPr>
          <p:cNvSpPr/>
          <p:nvPr/>
        </p:nvSpPr>
        <p:spPr>
          <a:xfrm>
            <a:off x="5362316" y="3767546"/>
            <a:ext cx="259571" cy="25957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FD68FBE-2D1A-8DC1-D3EB-58A45640B749}"/>
              </a:ext>
            </a:extLst>
          </p:cNvPr>
          <p:cNvSpPr txBox="1">
            <a:spLocks/>
          </p:cNvSpPr>
          <p:nvPr/>
        </p:nvSpPr>
        <p:spPr>
          <a:xfrm>
            <a:off x="5630469" y="2083409"/>
            <a:ext cx="3798088" cy="36275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en-GB" sz="1600" kern="900" spc="9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1,2,3,4</a:t>
            </a:r>
          </a:p>
          <a:p>
            <a:pPr marL="0" lvl="1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en-GB" sz="1600" kern="900" spc="90" dirty="0"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GB" sz="1600" kern="900" spc="9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,1,2,4</a:t>
            </a:r>
          </a:p>
          <a:p>
            <a:pPr marL="0" lvl="1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en-GB" sz="1600" kern="900" spc="90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sz="1600" kern="900" spc="9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,4,3,1</a:t>
            </a:r>
          </a:p>
          <a:p>
            <a:pPr marL="0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en-GB" sz="1600" kern="900" spc="90" dirty="0">
                <a:effectLst/>
                <a:ea typeface="Calibri" panose="020F0502020204030204" pitchFamily="34" charset="0"/>
              </a:rPr>
              <a:t>1,4,3,2</a:t>
            </a:r>
            <a:r>
              <a:rPr lang="en-GB" sz="1600" kern="900" spc="90" dirty="0">
                <a:effectLst/>
              </a:rPr>
              <a:t> </a:t>
            </a:r>
            <a:endParaRPr lang="en-US" sz="1600" kern="900" spc="9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F8B783B-30E2-D095-38A9-F38E3EBB8DE4}"/>
              </a:ext>
            </a:extLst>
          </p:cNvPr>
          <p:cNvSpPr/>
          <p:nvPr/>
        </p:nvSpPr>
        <p:spPr>
          <a:xfrm>
            <a:off x="5362316" y="2152313"/>
            <a:ext cx="259571" cy="25957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88C98A2-8B8E-9E4A-FFD0-9ACA5A8622A7}"/>
              </a:ext>
            </a:extLst>
          </p:cNvPr>
          <p:cNvSpPr/>
          <p:nvPr/>
        </p:nvSpPr>
        <p:spPr>
          <a:xfrm>
            <a:off x="5362316" y="2679799"/>
            <a:ext cx="259571" cy="25957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49C9E0A-4505-0F13-B0C0-1B4C310944D7}"/>
              </a:ext>
            </a:extLst>
          </p:cNvPr>
          <p:cNvSpPr/>
          <p:nvPr/>
        </p:nvSpPr>
        <p:spPr>
          <a:xfrm>
            <a:off x="5362316" y="3224721"/>
            <a:ext cx="259571" cy="25957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2885FE-9B6B-5F72-6F42-BBC61330C183}"/>
              </a:ext>
            </a:extLst>
          </p:cNvPr>
          <p:cNvSpPr/>
          <p:nvPr/>
        </p:nvSpPr>
        <p:spPr>
          <a:xfrm>
            <a:off x="5389948" y="3795178"/>
            <a:ext cx="204305" cy="204305"/>
          </a:xfrm>
          <a:prstGeom prst="ellipse">
            <a:avLst/>
          </a:prstGeom>
          <a:solidFill>
            <a:srgbClr val="76D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9564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ADCFEC-CC6B-B0AC-A322-63A2AAD09D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397718C-8E06-C934-3F8A-6FEE4861BC9C}"/>
              </a:ext>
            </a:extLst>
          </p:cNvPr>
          <p:cNvSpPr txBox="1">
            <a:spLocks/>
          </p:cNvSpPr>
          <p:nvPr/>
        </p:nvSpPr>
        <p:spPr>
          <a:xfrm>
            <a:off x="293124" y="2027959"/>
            <a:ext cx="4278876" cy="326607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en-GB" sz="27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 what order would you consider these steps in the resuscitation of the </a:t>
            </a:r>
            <a:r>
              <a:rPr lang="en-GB" sz="27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newborn</a:t>
            </a:r>
            <a:r>
              <a:rPr lang="en-GB" sz="27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just after delivery?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76D1B8"/>
              </a:buClr>
              <a:buFont typeface="Times New Roman" panose="02020603050405020304" pitchFamily="18" charset="0"/>
              <a:buAutoNum type="arabicPeriod"/>
            </a:pPr>
            <a:r>
              <a:rPr lang="en-GB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Keep warm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76D1B8"/>
              </a:buClr>
              <a:buFont typeface="Times New Roman" panose="02020603050405020304" pitchFamily="18" charset="0"/>
              <a:buAutoNum type="arabicPeriod"/>
            </a:pPr>
            <a:r>
              <a:rPr lang="en-GB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Ventilate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76D1B8"/>
              </a:buClr>
              <a:buFont typeface="Times New Roman" panose="02020603050405020304" pitchFamily="18" charset="0"/>
              <a:buAutoNum type="arabicPeriod"/>
            </a:pPr>
            <a:r>
              <a:rPr lang="en-GB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Stimulate</a:t>
            </a:r>
          </a:p>
          <a:p>
            <a:pPr marL="342900" indent="-342900">
              <a:spcBef>
                <a:spcPts val="0"/>
              </a:spcBef>
              <a:buClr>
                <a:srgbClr val="76D1B8"/>
              </a:buClr>
              <a:buFont typeface="+mj-lt"/>
              <a:buAutoNum type="arabicPeriod"/>
            </a:pPr>
            <a:r>
              <a:rPr lang="en-GB" sz="1800" b="1" dirty="0">
                <a:effectLst/>
                <a:ea typeface="Calibri" panose="020F0502020204030204" pitchFamily="34" charset="0"/>
              </a:rPr>
              <a:t>Clearing the airway</a:t>
            </a:r>
            <a:r>
              <a:rPr lang="en-GB" sz="2000" b="1" dirty="0">
                <a:effectLst/>
              </a:rPr>
              <a:t> </a:t>
            </a:r>
            <a:endParaRPr lang="en-GB" sz="25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500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D0F8B99-34C4-5095-7DA8-9A9D7E212D9C}"/>
              </a:ext>
            </a:extLst>
          </p:cNvPr>
          <p:cNvGrpSpPr/>
          <p:nvPr/>
        </p:nvGrpSpPr>
        <p:grpSpPr>
          <a:xfrm>
            <a:off x="7529513" y="5084763"/>
            <a:ext cx="1263737" cy="360000"/>
            <a:chOff x="7529513" y="5084763"/>
            <a:chExt cx="1263737" cy="36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2B2FD22-D5C1-F4E9-176B-74418F02279A}"/>
                </a:ext>
              </a:extLst>
            </p:cNvPr>
            <p:cNvSpPr>
              <a:spLocks/>
            </p:cNvSpPr>
            <p:nvPr/>
          </p:nvSpPr>
          <p:spPr>
            <a:xfrm>
              <a:off x="7529513" y="5084763"/>
              <a:ext cx="1263737" cy="360000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505CFB6-D85C-88B5-C25D-754D5CDC4A64}"/>
                </a:ext>
              </a:extLst>
            </p:cNvPr>
            <p:cNvSpPr txBox="1"/>
            <p:nvPr/>
          </p:nvSpPr>
          <p:spPr>
            <a:xfrm>
              <a:off x="7529514" y="5169598"/>
              <a:ext cx="1263594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submit</a:t>
              </a:r>
              <a:endParaRPr lang="en-US" sz="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C9443862-8BDF-5D03-A436-A49D88F8A9F7}"/>
              </a:ext>
            </a:extLst>
          </p:cNvPr>
          <p:cNvSpPr txBox="1">
            <a:spLocks/>
          </p:cNvSpPr>
          <p:nvPr/>
        </p:nvSpPr>
        <p:spPr>
          <a:xfrm>
            <a:off x="328294" y="1264240"/>
            <a:ext cx="8424863" cy="834232"/>
          </a:xfrm>
          <a:prstGeom prst="rect">
            <a:avLst/>
          </a:prstGeom>
        </p:spPr>
        <p:txBody>
          <a:bodyPr vert="horz" lIns="0" tIns="108000" rIns="0" bIns="0" rtlCol="0" anchor="t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b="1" dirty="0">
                <a:solidFill>
                  <a:srgbClr val="76D1B8"/>
                </a:solidFill>
              </a:rPr>
              <a:t>Question 2</a:t>
            </a:r>
            <a:endParaRPr lang="en-US" b="1" dirty="0">
              <a:solidFill>
                <a:srgbClr val="76D1B8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1F88F1-6648-9F18-A6D5-2AA61E51A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406971"/>
            <a:ext cx="8424862" cy="834232"/>
          </a:xfrm>
        </p:spPr>
        <p:txBody>
          <a:bodyPr>
            <a:normAutofit/>
          </a:bodyPr>
          <a:lstStyle/>
          <a:p>
            <a:r>
              <a:rPr lang="en" dirty="0"/>
              <a:t>Knowledge check</a:t>
            </a:r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95DB74D-CF4C-D73B-CFC4-0B0AB3A071BC}"/>
              </a:ext>
            </a:extLst>
          </p:cNvPr>
          <p:cNvSpPr/>
          <p:nvPr/>
        </p:nvSpPr>
        <p:spPr>
          <a:xfrm>
            <a:off x="5362316" y="3767546"/>
            <a:ext cx="259571" cy="25957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6F482FF-72C2-8EE9-BC6E-FD7F3C3B914F}"/>
              </a:ext>
            </a:extLst>
          </p:cNvPr>
          <p:cNvSpPr txBox="1">
            <a:spLocks/>
          </p:cNvSpPr>
          <p:nvPr/>
        </p:nvSpPr>
        <p:spPr>
          <a:xfrm>
            <a:off x="5630469" y="2083409"/>
            <a:ext cx="3798088" cy="36275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en-GB" sz="1600" kern="900" spc="9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1,2,3,4</a:t>
            </a:r>
          </a:p>
          <a:p>
            <a:pPr marL="0" lvl="1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en-GB" sz="1600" kern="900" spc="90" dirty="0"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GB" sz="1600" kern="900" spc="9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,1,2,4</a:t>
            </a:r>
          </a:p>
          <a:p>
            <a:pPr marL="0" lvl="1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en-GB" sz="1600" kern="900" spc="90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sz="1600" kern="900" spc="9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,4,3,1</a:t>
            </a:r>
          </a:p>
          <a:p>
            <a:pPr marL="0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en-GB" sz="1600" kern="900" spc="90" dirty="0">
                <a:effectLst/>
                <a:ea typeface="Calibri" panose="020F0502020204030204" pitchFamily="34" charset="0"/>
              </a:rPr>
              <a:t>1,4,3,2</a:t>
            </a:r>
            <a:r>
              <a:rPr lang="en-GB" sz="1600" kern="900" spc="90" dirty="0">
                <a:effectLst/>
              </a:rPr>
              <a:t> </a:t>
            </a:r>
            <a:endParaRPr lang="en-US" sz="1600" kern="900" spc="9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550AC5A-0E78-B603-D17D-B0C3ACDC2A86}"/>
              </a:ext>
            </a:extLst>
          </p:cNvPr>
          <p:cNvSpPr/>
          <p:nvPr/>
        </p:nvSpPr>
        <p:spPr>
          <a:xfrm>
            <a:off x="5362316" y="2152313"/>
            <a:ext cx="259571" cy="25957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A503E57-8FB1-BD8F-5340-30CCB3675317}"/>
              </a:ext>
            </a:extLst>
          </p:cNvPr>
          <p:cNvSpPr/>
          <p:nvPr/>
        </p:nvSpPr>
        <p:spPr>
          <a:xfrm>
            <a:off x="5362316" y="2679799"/>
            <a:ext cx="259571" cy="25957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8E7F5F5-B554-E0AC-7103-5F0A497D8C62}"/>
              </a:ext>
            </a:extLst>
          </p:cNvPr>
          <p:cNvSpPr/>
          <p:nvPr/>
        </p:nvSpPr>
        <p:spPr>
          <a:xfrm>
            <a:off x="5362316" y="3224721"/>
            <a:ext cx="259571" cy="25957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46E77FA-CCFA-14D2-1699-B0BB084C3460}"/>
              </a:ext>
            </a:extLst>
          </p:cNvPr>
          <p:cNvSpPr/>
          <p:nvPr/>
        </p:nvSpPr>
        <p:spPr>
          <a:xfrm>
            <a:off x="5389948" y="3795178"/>
            <a:ext cx="204305" cy="204305"/>
          </a:xfrm>
          <a:prstGeom prst="ellipse">
            <a:avLst/>
          </a:prstGeom>
          <a:solidFill>
            <a:srgbClr val="76D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31F1CE4-D2E7-BF09-5EF3-A2983493BDB8}"/>
              </a:ext>
            </a:extLst>
          </p:cNvPr>
          <p:cNvGrpSpPr/>
          <p:nvPr/>
        </p:nvGrpSpPr>
        <p:grpSpPr>
          <a:xfrm>
            <a:off x="2080421" y="3337018"/>
            <a:ext cx="4861399" cy="1556199"/>
            <a:chOff x="2080421" y="3337018"/>
            <a:chExt cx="4861399" cy="1556199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42D9ADFF-5355-92A3-E329-18F628805F26}"/>
                </a:ext>
              </a:extLst>
            </p:cNvPr>
            <p:cNvSpPr/>
            <p:nvPr/>
          </p:nvSpPr>
          <p:spPr>
            <a:xfrm>
              <a:off x="2080422" y="3345052"/>
              <a:ext cx="4861397" cy="1548165"/>
            </a:xfrm>
            <a:prstGeom prst="roundRect">
              <a:avLst>
                <a:gd name="adj" fmla="val 9168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 Same-side Corner of Rectangle 6">
              <a:extLst>
                <a:ext uri="{FF2B5EF4-FFF2-40B4-BE49-F238E27FC236}">
                  <a16:creationId xmlns:a16="http://schemas.microsoft.com/office/drawing/2014/main" id="{4FECDE05-96B3-F7DD-7747-0CBDB36FB537}"/>
                </a:ext>
              </a:extLst>
            </p:cNvPr>
            <p:cNvSpPr/>
            <p:nvPr/>
          </p:nvSpPr>
          <p:spPr>
            <a:xfrm>
              <a:off x="2080421" y="3337018"/>
              <a:ext cx="4861394" cy="551546"/>
            </a:xfrm>
            <a:prstGeom prst="round2Same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5EE358C-B1BF-F2B3-6B38-80C0AC15F004}"/>
                </a:ext>
              </a:extLst>
            </p:cNvPr>
            <p:cNvSpPr txBox="1"/>
            <p:nvPr/>
          </p:nvSpPr>
          <p:spPr>
            <a:xfrm>
              <a:off x="2217577" y="4147496"/>
              <a:ext cx="472424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</a:rPr>
                <a:t>That’s right! You chose the correct response.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4C98608-942C-5811-BF1A-E0B35BC5918F}"/>
                </a:ext>
              </a:extLst>
            </p:cNvPr>
            <p:cNvSpPr txBox="1"/>
            <p:nvPr/>
          </p:nvSpPr>
          <p:spPr>
            <a:xfrm>
              <a:off x="2217577" y="3428125"/>
              <a:ext cx="187677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Correct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3448F2F-0557-286C-8A96-A24A3F0EB7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75166" y="3563373"/>
              <a:ext cx="164946" cy="1099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14291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234D4-CB97-B65A-ADFF-1E1156AC19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300" dirty="0"/>
              <a:t>References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3DA412-C437-C2A5-BB3A-A2E73CDCFE17}"/>
              </a:ext>
            </a:extLst>
          </p:cNvPr>
          <p:cNvSpPr txBox="1"/>
          <p:nvPr/>
        </p:nvSpPr>
        <p:spPr>
          <a:xfrm>
            <a:off x="291513" y="1503986"/>
            <a:ext cx="4280487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4900" indent="-234900">
              <a:spcAft>
                <a:spcPts val="900"/>
              </a:spcAft>
              <a:buClr>
                <a:srgbClr val="76D1B8"/>
              </a:buClr>
              <a:buFont typeface="+mj-lt"/>
              <a:buAutoNum type="arabicPeriod"/>
            </a:pPr>
            <a:r>
              <a:rPr lang="en-GB" sz="1100" u="sng" dirty="0">
                <a:solidFill>
                  <a:srgbClr val="76D1B8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https://www.who.int/teams/maternal-newborn-child-adolescent-health-and-ageing/newborn-health/essential-newborn-care</a:t>
            </a:r>
            <a:endParaRPr lang="en-GB" sz="1100" u="sng" dirty="0">
              <a:solidFill>
                <a:srgbClr val="76D1B8"/>
              </a:solidFill>
              <a:effectLst/>
            </a:endParaRPr>
          </a:p>
          <a:p>
            <a:pPr marL="234900" indent="-234900">
              <a:spcAft>
                <a:spcPts val="900"/>
              </a:spcAft>
              <a:buClr>
                <a:srgbClr val="76D1B8"/>
              </a:buClr>
              <a:buFont typeface="+mj-lt"/>
              <a:buAutoNum type="arabicPeriod"/>
            </a:pPr>
            <a:r>
              <a:rPr lang="en-GB" sz="1100" dirty="0">
                <a:solidFill>
                  <a:schemeClr val="bg1"/>
                </a:solidFill>
                <a:effectLst/>
              </a:rPr>
              <a:t>WHO recommendations on maternal and </a:t>
            </a:r>
            <a:r>
              <a:rPr lang="en-GB" sz="1100" dirty="0" err="1">
                <a:solidFill>
                  <a:schemeClr val="bg1"/>
                </a:solidFill>
                <a:effectLst/>
              </a:rPr>
              <a:t>newborn</a:t>
            </a:r>
            <a:r>
              <a:rPr lang="en-GB" sz="1100" dirty="0">
                <a:solidFill>
                  <a:schemeClr val="bg1"/>
                </a:solidFill>
                <a:effectLst/>
              </a:rPr>
              <a:t> care for a positive postnatal experience, WHO, 2014</a:t>
            </a:r>
          </a:p>
          <a:p>
            <a:pPr marL="234900" indent="-234900">
              <a:spcAft>
                <a:spcPts val="900"/>
              </a:spcAft>
              <a:buClr>
                <a:srgbClr val="76D1B8"/>
              </a:buClr>
              <a:buFont typeface="+mj-lt"/>
              <a:buAutoNum type="arabicPeriod"/>
            </a:pPr>
            <a:r>
              <a:rPr lang="en-GB" sz="1100" dirty="0" err="1">
                <a:solidFill>
                  <a:schemeClr val="bg1"/>
                </a:solidFill>
                <a:latin typeface="+mn-lt"/>
              </a:rPr>
              <a:t>Pediatric</a:t>
            </a:r>
            <a:r>
              <a:rPr lang="en-GB" sz="1100" dirty="0">
                <a:solidFill>
                  <a:schemeClr val="bg1"/>
                </a:solidFill>
                <a:latin typeface="+mn-lt"/>
              </a:rPr>
              <a:t> Hospital Care: Managing Common Conditions in Small Hospitals, World Health Organization, 2007. Available at </a:t>
            </a:r>
            <a:r>
              <a:rPr lang="en-GB" sz="1100" u="sng" dirty="0">
                <a:solidFill>
                  <a:srgbClr val="76D1B8"/>
                </a:solidFill>
                <a:latin typeface="+mn-lt"/>
              </a:rPr>
              <a:t>https://</a:t>
            </a:r>
            <a:r>
              <a:rPr lang="en-GB" sz="1100" u="sng" dirty="0" err="1">
                <a:solidFill>
                  <a:srgbClr val="76D1B8"/>
                </a:solidFill>
                <a:latin typeface="+mn-lt"/>
              </a:rPr>
              <a:t>apps.who.int</a:t>
            </a:r>
            <a:r>
              <a:rPr lang="en-GB" sz="1100" u="sng" dirty="0">
                <a:solidFill>
                  <a:srgbClr val="76D1B8"/>
                </a:solidFill>
                <a:latin typeface="+mn-lt"/>
              </a:rPr>
              <a:t>/iris/handle/10665/43551</a:t>
            </a:r>
          </a:p>
        </p:txBody>
      </p:sp>
    </p:spTree>
    <p:extLst>
      <p:ext uri="{BB962C8B-B14F-4D97-AF65-F5344CB8AC3E}">
        <p14:creationId xmlns:p14="http://schemas.microsoft.com/office/powerpoint/2010/main" val="2750891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C1954-7968-2C4D-C6E2-2578AC460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27" y="4880768"/>
            <a:ext cx="8576227" cy="834232"/>
          </a:xfrm>
        </p:spPr>
        <p:txBody>
          <a:bodyPr/>
          <a:lstStyle/>
          <a:p>
            <a:r>
              <a:rPr lang="en-US" sz="6000" dirty="0"/>
              <a:t>1.</a:t>
            </a:r>
            <a:r>
              <a:rPr lang="en-US" dirty="0"/>
              <a:t>Preparing the Treatment Centre</a:t>
            </a:r>
            <a:br>
              <a:rPr lang="en-US" dirty="0"/>
            </a:br>
            <a:br>
              <a:rPr lang="en-US" dirty="0">
                <a:latin typeface="+mn-lt"/>
                <a:cs typeface="Arial"/>
              </a:rPr>
            </a:b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6778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D77E7-D9EC-5DEA-C27B-874D4ECC9D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300" dirty="0"/>
              <a:t>Preparing the Treatment Centre</a:t>
            </a:r>
            <a:br>
              <a:rPr lang="en-US" dirty="0"/>
            </a:b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9D68EC3-08BD-E056-6AAC-E21AC9E4835B}"/>
              </a:ext>
            </a:extLst>
          </p:cNvPr>
          <p:cNvSpPr>
            <a:spLocks/>
          </p:cNvSpPr>
          <p:nvPr/>
        </p:nvSpPr>
        <p:spPr>
          <a:xfrm>
            <a:off x="1978474" y="2142264"/>
            <a:ext cx="1930006" cy="1930006"/>
          </a:xfrm>
          <a:prstGeom prst="ellipse">
            <a:avLst/>
          </a:prstGeom>
          <a:solidFill>
            <a:srgbClr val="76D1B8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C354050-95BD-0785-587A-067317D251AF}"/>
              </a:ext>
            </a:extLst>
          </p:cNvPr>
          <p:cNvSpPr>
            <a:spLocks/>
          </p:cNvSpPr>
          <p:nvPr/>
        </p:nvSpPr>
        <p:spPr>
          <a:xfrm>
            <a:off x="337509" y="2142264"/>
            <a:ext cx="1930006" cy="1930006"/>
          </a:xfrm>
          <a:prstGeom prst="ellipse">
            <a:avLst/>
          </a:prstGeom>
          <a:solidFill>
            <a:srgbClr val="76D1B8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B97CF5-0702-310C-59F9-A4D070F1342B}"/>
              </a:ext>
            </a:extLst>
          </p:cNvPr>
          <p:cNvSpPr/>
          <p:nvPr/>
        </p:nvSpPr>
        <p:spPr>
          <a:xfrm>
            <a:off x="601135" y="3107267"/>
            <a:ext cx="13718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ea typeface="MS PGothic"/>
                <a:cs typeface="Arial" panose="020B0604020202020204" pitchFamily="34" charset="0"/>
              </a:rPr>
              <a:t>Structure</a:t>
            </a:r>
            <a:endParaRPr lang="en" sz="1400" b="1" dirty="0">
              <a:ea typeface="MS PGothic"/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74C543B-C214-DA31-679D-AC62B8D24757}"/>
              </a:ext>
            </a:extLst>
          </p:cNvPr>
          <p:cNvSpPr>
            <a:spLocks/>
          </p:cNvSpPr>
          <p:nvPr/>
        </p:nvSpPr>
        <p:spPr>
          <a:xfrm>
            <a:off x="3595811" y="2142265"/>
            <a:ext cx="1930006" cy="1930006"/>
          </a:xfrm>
          <a:prstGeom prst="ellipse">
            <a:avLst/>
          </a:prstGeom>
          <a:solidFill>
            <a:srgbClr val="76D1B8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A069454-9C03-2BEB-71EA-954C0F4DAE81}"/>
              </a:ext>
            </a:extLst>
          </p:cNvPr>
          <p:cNvSpPr>
            <a:spLocks/>
          </p:cNvSpPr>
          <p:nvPr/>
        </p:nvSpPr>
        <p:spPr>
          <a:xfrm>
            <a:off x="5229882" y="2142264"/>
            <a:ext cx="1930006" cy="1930006"/>
          </a:xfrm>
          <a:prstGeom prst="ellipse">
            <a:avLst/>
          </a:prstGeom>
          <a:solidFill>
            <a:srgbClr val="76D1B8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9715D89-93F1-6448-FF68-4C8ACF1844C7}"/>
              </a:ext>
            </a:extLst>
          </p:cNvPr>
          <p:cNvSpPr>
            <a:spLocks/>
          </p:cNvSpPr>
          <p:nvPr/>
        </p:nvSpPr>
        <p:spPr>
          <a:xfrm>
            <a:off x="6867448" y="2142264"/>
            <a:ext cx="1930006" cy="1930006"/>
          </a:xfrm>
          <a:prstGeom prst="ellipse">
            <a:avLst/>
          </a:prstGeom>
          <a:solidFill>
            <a:srgbClr val="76D1B8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D3AE0E-AFA0-079B-4EDB-9CD6987E91CB}"/>
              </a:ext>
            </a:extLst>
          </p:cNvPr>
          <p:cNvSpPr/>
          <p:nvPr/>
        </p:nvSpPr>
        <p:spPr>
          <a:xfrm>
            <a:off x="2463632" y="3115734"/>
            <a:ext cx="9493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ea typeface="MS PGothic"/>
                <a:cs typeface="Arial" panose="020B0604020202020204" pitchFamily="34" charset="0"/>
              </a:rPr>
              <a:t>Supplies</a:t>
            </a:r>
            <a:endParaRPr lang="en" sz="1400" b="1" dirty="0">
              <a:ea typeface="MS PGothic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A67A294-3E92-2A54-3B4F-328435FF2AFF}"/>
              </a:ext>
            </a:extLst>
          </p:cNvPr>
          <p:cNvSpPr/>
          <p:nvPr/>
        </p:nvSpPr>
        <p:spPr>
          <a:xfrm>
            <a:off x="4263258" y="3107267"/>
            <a:ext cx="587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ea typeface="MS PGothic"/>
                <a:cs typeface="Arial" panose="020B0604020202020204" pitchFamily="34" charset="0"/>
              </a:rPr>
              <a:t>Staff</a:t>
            </a:r>
            <a:endParaRPr lang="en" sz="1400" b="1" dirty="0">
              <a:ea typeface="MS PGothic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31F95FC-AA2F-D0EA-B009-F8D4818772DB}"/>
              </a:ext>
            </a:extLst>
          </p:cNvPr>
          <p:cNvSpPr/>
          <p:nvPr/>
        </p:nvSpPr>
        <p:spPr>
          <a:xfrm>
            <a:off x="5738532" y="3115734"/>
            <a:ext cx="9127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ea typeface="MS PGothic"/>
                <a:cs typeface="Arial" panose="020B0604020202020204" pitchFamily="34" charset="0"/>
              </a:rPr>
              <a:t>Security</a:t>
            </a:r>
            <a:endParaRPr lang="en" sz="1400" b="1" dirty="0">
              <a:ea typeface="MS PGothic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59747FC-15A9-7AD6-C850-92D1658A8195}"/>
              </a:ext>
            </a:extLst>
          </p:cNvPr>
          <p:cNvSpPr/>
          <p:nvPr/>
        </p:nvSpPr>
        <p:spPr>
          <a:xfrm>
            <a:off x="7426898" y="3107267"/>
            <a:ext cx="8111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ea typeface="MS PGothic"/>
                <a:cs typeface="Arial" panose="020B0604020202020204" pitchFamily="34" charset="0"/>
              </a:rPr>
              <a:t>System</a:t>
            </a:r>
            <a:endParaRPr lang="en" sz="1400" b="1" dirty="0">
              <a:ea typeface="MS PGothic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5E6847C-6A4E-E90A-81C5-627BCDE2EDE3}"/>
              </a:ext>
            </a:extLst>
          </p:cNvPr>
          <p:cNvGrpSpPr/>
          <p:nvPr/>
        </p:nvGrpSpPr>
        <p:grpSpPr>
          <a:xfrm>
            <a:off x="1162268" y="3566714"/>
            <a:ext cx="249599" cy="249599"/>
            <a:chOff x="1429044" y="4127102"/>
            <a:chExt cx="587240" cy="58724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47F1A42-9A99-FE30-5031-E3A922466000}"/>
                </a:ext>
              </a:extLst>
            </p:cNvPr>
            <p:cNvSpPr/>
            <p:nvPr/>
          </p:nvSpPr>
          <p:spPr>
            <a:xfrm>
              <a:off x="1429044" y="4127102"/>
              <a:ext cx="587240" cy="5872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/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10256113-C347-F742-F42E-A574A63EDBD0}"/>
                </a:ext>
              </a:extLst>
            </p:cNvPr>
            <p:cNvCxnSpPr>
              <a:cxnSpLocks/>
            </p:cNvCxnSpPr>
            <p:nvPr/>
          </p:nvCxnSpPr>
          <p:spPr>
            <a:xfrm>
              <a:off x="1710438" y="4420722"/>
              <a:ext cx="185713" cy="0"/>
            </a:xfrm>
            <a:prstGeom prst="straightConnector1">
              <a:avLst/>
            </a:prstGeom>
            <a:ln w="412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254FDDB-CCD9-DD8C-B3FC-CB64A69D85BE}"/>
              </a:ext>
            </a:extLst>
          </p:cNvPr>
          <p:cNvGrpSpPr/>
          <p:nvPr/>
        </p:nvGrpSpPr>
        <p:grpSpPr>
          <a:xfrm>
            <a:off x="2821365" y="3566714"/>
            <a:ext cx="249599" cy="249599"/>
            <a:chOff x="1429044" y="4127102"/>
            <a:chExt cx="587240" cy="58724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DA09803-3B0A-E720-AB54-663F34D3125E}"/>
                </a:ext>
              </a:extLst>
            </p:cNvPr>
            <p:cNvSpPr/>
            <p:nvPr/>
          </p:nvSpPr>
          <p:spPr>
            <a:xfrm>
              <a:off x="1429044" y="4127102"/>
              <a:ext cx="587240" cy="5872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/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940A50C5-7D2E-5F27-20BB-8F5D7E96EA8C}"/>
                </a:ext>
              </a:extLst>
            </p:cNvPr>
            <p:cNvCxnSpPr>
              <a:cxnSpLocks/>
            </p:cNvCxnSpPr>
            <p:nvPr/>
          </p:nvCxnSpPr>
          <p:spPr>
            <a:xfrm>
              <a:off x="1710438" y="4420722"/>
              <a:ext cx="185713" cy="0"/>
            </a:xfrm>
            <a:prstGeom prst="straightConnector1">
              <a:avLst/>
            </a:prstGeom>
            <a:ln w="412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133065C-DCE2-EAD1-26FD-1AF5CC4C99FD}"/>
              </a:ext>
            </a:extLst>
          </p:cNvPr>
          <p:cNvGrpSpPr/>
          <p:nvPr/>
        </p:nvGrpSpPr>
        <p:grpSpPr>
          <a:xfrm>
            <a:off x="4447798" y="3566714"/>
            <a:ext cx="249599" cy="249599"/>
            <a:chOff x="1429044" y="4127102"/>
            <a:chExt cx="587240" cy="58724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2F9B5B6-3CBF-7B91-0642-55F4123F10EB}"/>
                </a:ext>
              </a:extLst>
            </p:cNvPr>
            <p:cNvSpPr/>
            <p:nvPr/>
          </p:nvSpPr>
          <p:spPr>
            <a:xfrm>
              <a:off x="1429044" y="4127102"/>
              <a:ext cx="587240" cy="5872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/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EA7544E2-3980-2311-CF45-A2C4AF19C8DC}"/>
                </a:ext>
              </a:extLst>
            </p:cNvPr>
            <p:cNvCxnSpPr>
              <a:cxnSpLocks/>
            </p:cNvCxnSpPr>
            <p:nvPr/>
          </p:nvCxnSpPr>
          <p:spPr>
            <a:xfrm>
              <a:off x="1710438" y="4420722"/>
              <a:ext cx="185713" cy="0"/>
            </a:xfrm>
            <a:prstGeom prst="straightConnector1">
              <a:avLst/>
            </a:prstGeom>
            <a:ln w="412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FAF60DA-B448-AD61-D1D0-FBAFEAFAE265}"/>
              </a:ext>
            </a:extLst>
          </p:cNvPr>
          <p:cNvGrpSpPr/>
          <p:nvPr/>
        </p:nvGrpSpPr>
        <p:grpSpPr>
          <a:xfrm>
            <a:off x="6066736" y="3566714"/>
            <a:ext cx="249599" cy="249599"/>
            <a:chOff x="1429044" y="4127102"/>
            <a:chExt cx="587240" cy="58724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AE38BCD-A5F7-B223-5E1A-B57D437E6FA6}"/>
                </a:ext>
              </a:extLst>
            </p:cNvPr>
            <p:cNvSpPr/>
            <p:nvPr/>
          </p:nvSpPr>
          <p:spPr>
            <a:xfrm>
              <a:off x="1429044" y="4127102"/>
              <a:ext cx="587240" cy="5872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/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374D7562-60BF-FF09-9966-B3297700FD2A}"/>
                </a:ext>
              </a:extLst>
            </p:cNvPr>
            <p:cNvCxnSpPr>
              <a:cxnSpLocks/>
            </p:cNvCxnSpPr>
            <p:nvPr/>
          </p:nvCxnSpPr>
          <p:spPr>
            <a:xfrm>
              <a:off x="1710438" y="4420722"/>
              <a:ext cx="185713" cy="0"/>
            </a:xfrm>
            <a:prstGeom prst="straightConnector1">
              <a:avLst/>
            </a:prstGeom>
            <a:ln w="412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B0E44F8-7290-8A36-6BE3-B35BA2DC7A17}"/>
              </a:ext>
            </a:extLst>
          </p:cNvPr>
          <p:cNvGrpSpPr/>
          <p:nvPr/>
        </p:nvGrpSpPr>
        <p:grpSpPr>
          <a:xfrm>
            <a:off x="7708159" y="3566714"/>
            <a:ext cx="249599" cy="249599"/>
            <a:chOff x="1429044" y="4127102"/>
            <a:chExt cx="587240" cy="58724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7173AF24-9E51-83F6-E1F5-85548DA4C128}"/>
                </a:ext>
              </a:extLst>
            </p:cNvPr>
            <p:cNvSpPr/>
            <p:nvPr/>
          </p:nvSpPr>
          <p:spPr>
            <a:xfrm>
              <a:off x="1429044" y="4127102"/>
              <a:ext cx="587240" cy="5872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/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620EE983-429D-3B89-AA43-FD2F78DFB981}"/>
                </a:ext>
              </a:extLst>
            </p:cNvPr>
            <p:cNvCxnSpPr>
              <a:cxnSpLocks/>
            </p:cNvCxnSpPr>
            <p:nvPr/>
          </p:nvCxnSpPr>
          <p:spPr>
            <a:xfrm>
              <a:off x="1710438" y="4420722"/>
              <a:ext cx="185713" cy="0"/>
            </a:xfrm>
            <a:prstGeom prst="straightConnector1">
              <a:avLst/>
            </a:prstGeom>
            <a:ln w="412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03FAB94C-2739-4A71-D863-ADCB50D0D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0198" y="2367248"/>
            <a:ext cx="694911" cy="67135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7B2024A-77D8-3FB3-EAA2-4385090F5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739" y="2451100"/>
            <a:ext cx="456645" cy="53136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8A285C87-5C88-F760-A77C-B88BB376CA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8981" y="2536419"/>
            <a:ext cx="511647" cy="446051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8385B3C5-1414-80CB-C79B-6289ADDB6A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5074" y="2539622"/>
            <a:ext cx="442847" cy="442847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6978CD73-A9E0-39F6-9279-888122D673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5730" y="2362412"/>
            <a:ext cx="465740" cy="564262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3C7A21FC-659B-470D-9391-A72D8EFA40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2012" y="2536418"/>
            <a:ext cx="494393" cy="54528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CF7FC4C-BA0F-D6EE-CC3F-86DA3DCB3B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8891" y="2443551"/>
            <a:ext cx="713559" cy="55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973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D77E7-D9EC-5DEA-C27B-874D4ECC9D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300" dirty="0"/>
              <a:t>Preparing the Treatment Centre</a:t>
            </a:r>
            <a:br>
              <a:rPr lang="en-US" dirty="0"/>
            </a:b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9D68EC3-08BD-E056-6AAC-E21AC9E4835B}"/>
              </a:ext>
            </a:extLst>
          </p:cNvPr>
          <p:cNvSpPr>
            <a:spLocks/>
          </p:cNvSpPr>
          <p:nvPr/>
        </p:nvSpPr>
        <p:spPr>
          <a:xfrm>
            <a:off x="1978474" y="2142264"/>
            <a:ext cx="1930006" cy="1930006"/>
          </a:xfrm>
          <a:prstGeom prst="ellipse">
            <a:avLst/>
          </a:prstGeom>
          <a:solidFill>
            <a:srgbClr val="76D1B8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C354050-95BD-0785-587A-067317D251AF}"/>
              </a:ext>
            </a:extLst>
          </p:cNvPr>
          <p:cNvSpPr>
            <a:spLocks/>
          </p:cNvSpPr>
          <p:nvPr/>
        </p:nvSpPr>
        <p:spPr>
          <a:xfrm>
            <a:off x="337509" y="2142264"/>
            <a:ext cx="1930006" cy="1930006"/>
          </a:xfrm>
          <a:prstGeom prst="ellipse">
            <a:avLst/>
          </a:prstGeom>
          <a:solidFill>
            <a:srgbClr val="76D1B8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B97CF5-0702-310C-59F9-A4D070F1342B}"/>
              </a:ext>
            </a:extLst>
          </p:cNvPr>
          <p:cNvSpPr/>
          <p:nvPr/>
        </p:nvSpPr>
        <p:spPr>
          <a:xfrm>
            <a:off x="601135" y="3107267"/>
            <a:ext cx="13718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ea typeface="MS PGothic"/>
                <a:cs typeface="Arial" panose="020B0604020202020204" pitchFamily="34" charset="0"/>
              </a:rPr>
              <a:t>Structure</a:t>
            </a:r>
            <a:endParaRPr lang="en" sz="1400" b="1" dirty="0">
              <a:ea typeface="MS PGothic"/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74C543B-C214-DA31-679D-AC62B8D24757}"/>
              </a:ext>
            </a:extLst>
          </p:cNvPr>
          <p:cNvSpPr>
            <a:spLocks/>
          </p:cNvSpPr>
          <p:nvPr/>
        </p:nvSpPr>
        <p:spPr>
          <a:xfrm>
            <a:off x="3595811" y="2142265"/>
            <a:ext cx="1930006" cy="1930006"/>
          </a:xfrm>
          <a:prstGeom prst="ellipse">
            <a:avLst/>
          </a:prstGeom>
          <a:solidFill>
            <a:srgbClr val="76D1B8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A069454-9C03-2BEB-71EA-954C0F4DAE81}"/>
              </a:ext>
            </a:extLst>
          </p:cNvPr>
          <p:cNvSpPr>
            <a:spLocks/>
          </p:cNvSpPr>
          <p:nvPr/>
        </p:nvSpPr>
        <p:spPr>
          <a:xfrm>
            <a:off x="5229882" y="2142264"/>
            <a:ext cx="1930006" cy="1930006"/>
          </a:xfrm>
          <a:prstGeom prst="ellipse">
            <a:avLst/>
          </a:prstGeom>
          <a:solidFill>
            <a:srgbClr val="76D1B8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9715D89-93F1-6448-FF68-4C8ACF1844C7}"/>
              </a:ext>
            </a:extLst>
          </p:cNvPr>
          <p:cNvSpPr>
            <a:spLocks/>
          </p:cNvSpPr>
          <p:nvPr/>
        </p:nvSpPr>
        <p:spPr>
          <a:xfrm>
            <a:off x="6867448" y="2142264"/>
            <a:ext cx="1930006" cy="1930006"/>
          </a:xfrm>
          <a:prstGeom prst="ellipse">
            <a:avLst/>
          </a:prstGeom>
          <a:solidFill>
            <a:srgbClr val="76D1B8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D3AE0E-AFA0-079B-4EDB-9CD6987E91CB}"/>
              </a:ext>
            </a:extLst>
          </p:cNvPr>
          <p:cNvSpPr/>
          <p:nvPr/>
        </p:nvSpPr>
        <p:spPr>
          <a:xfrm>
            <a:off x="2463632" y="3115734"/>
            <a:ext cx="9493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ea typeface="MS PGothic"/>
                <a:cs typeface="Arial" panose="020B0604020202020204" pitchFamily="34" charset="0"/>
              </a:rPr>
              <a:t>Supplies</a:t>
            </a:r>
            <a:endParaRPr lang="en" sz="1400" b="1" dirty="0">
              <a:ea typeface="MS PGothic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A67A294-3E92-2A54-3B4F-328435FF2AFF}"/>
              </a:ext>
            </a:extLst>
          </p:cNvPr>
          <p:cNvSpPr/>
          <p:nvPr/>
        </p:nvSpPr>
        <p:spPr>
          <a:xfrm>
            <a:off x="4263258" y="3107267"/>
            <a:ext cx="587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ea typeface="MS PGothic"/>
                <a:cs typeface="Arial" panose="020B0604020202020204" pitchFamily="34" charset="0"/>
              </a:rPr>
              <a:t>Staff</a:t>
            </a:r>
            <a:endParaRPr lang="en" sz="1400" b="1" dirty="0">
              <a:ea typeface="MS PGothic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31F95FC-AA2F-D0EA-B009-F8D4818772DB}"/>
              </a:ext>
            </a:extLst>
          </p:cNvPr>
          <p:cNvSpPr/>
          <p:nvPr/>
        </p:nvSpPr>
        <p:spPr>
          <a:xfrm>
            <a:off x="5738532" y="3115734"/>
            <a:ext cx="9127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ea typeface="MS PGothic"/>
                <a:cs typeface="Arial" panose="020B0604020202020204" pitchFamily="34" charset="0"/>
              </a:rPr>
              <a:t>Security</a:t>
            </a:r>
            <a:endParaRPr lang="en" sz="1400" b="1" dirty="0">
              <a:ea typeface="MS PGothic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59747FC-15A9-7AD6-C850-92D1658A8195}"/>
              </a:ext>
            </a:extLst>
          </p:cNvPr>
          <p:cNvSpPr/>
          <p:nvPr/>
        </p:nvSpPr>
        <p:spPr>
          <a:xfrm>
            <a:off x="7426898" y="3107267"/>
            <a:ext cx="8111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ea typeface="MS PGothic"/>
                <a:cs typeface="Arial" panose="020B0604020202020204" pitchFamily="34" charset="0"/>
              </a:rPr>
              <a:t>System</a:t>
            </a:r>
            <a:endParaRPr lang="en" sz="1400" b="1" dirty="0">
              <a:ea typeface="MS PGothic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5E6847C-6A4E-E90A-81C5-627BCDE2EDE3}"/>
              </a:ext>
            </a:extLst>
          </p:cNvPr>
          <p:cNvGrpSpPr/>
          <p:nvPr/>
        </p:nvGrpSpPr>
        <p:grpSpPr>
          <a:xfrm>
            <a:off x="1162268" y="3566714"/>
            <a:ext cx="249599" cy="249599"/>
            <a:chOff x="1429044" y="4127102"/>
            <a:chExt cx="587240" cy="58724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47F1A42-9A99-FE30-5031-E3A922466000}"/>
                </a:ext>
              </a:extLst>
            </p:cNvPr>
            <p:cNvSpPr/>
            <p:nvPr/>
          </p:nvSpPr>
          <p:spPr>
            <a:xfrm>
              <a:off x="1429044" y="4127102"/>
              <a:ext cx="587240" cy="5872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/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10256113-C347-F742-F42E-A574A63EDBD0}"/>
                </a:ext>
              </a:extLst>
            </p:cNvPr>
            <p:cNvCxnSpPr>
              <a:cxnSpLocks/>
            </p:cNvCxnSpPr>
            <p:nvPr/>
          </p:nvCxnSpPr>
          <p:spPr>
            <a:xfrm>
              <a:off x="1710438" y="4420722"/>
              <a:ext cx="185713" cy="0"/>
            </a:xfrm>
            <a:prstGeom prst="straightConnector1">
              <a:avLst/>
            </a:prstGeom>
            <a:ln w="412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254FDDB-CCD9-DD8C-B3FC-CB64A69D85BE}"/>
              </a:ext>
            </a:extLst>
          </p:cNvPr>
          <p:cNvGrpSpPr/>
          <p:nvPr/>
        </p:nvGrpSpPr>
        <p:grpSpPr>
          <a:xfrm>
            <a:off x="2821365" y="3566714"/>
            <a:ext cx="249599" cy="249599"/>
            <a:chOff x="1429044" y="4127102"/>
            <a:chExt cx="587240" cy="58724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DA09803-3B0A-E720-AB54-663F34D3125E}"/>
                </a:ext>
              </a:extLst>
            </p:cNvPr>
            <p:cNvSpPr/>
            <p:nvPr/>
          </p:nvSpPr>
          <p:spPr>
            <a:xfrm>
              <a:off x="1429044" y="4127102"/>
              <a:ext cx="587240" cy="5872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/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940A50C5-7D2E-5F27-20BB-8F5D7E96EA8C}"/>
                </a:ext>
              </a:extLst>
            </p:cNvPr>
            <p:cNvCxnSpPr>
              <a:cxnSpLocks/>
            </p:cNvCxnSpPr>
            <p:nvPr/>
          </p:nvCxnSpPr>
          <p:spPr>
            <a:xfrm>
              <a:off x="1710438" y="4420722"/>
              <a:ext cx="185713" cy="0"/>
            </a:xfrm>
            <a:prstGeom prst="straightConnector1">
              <a:avLst/>
            </a:prstGeom>
            <a:ln w="412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133065C-DCE2-EAD1-26FD-1AF5CC4C99FD}"/>
              </a:ext>
            </a:extLst>
          </p:cNvPr>
          <p:cNvGrpSpPr/>
          <p:nvPr/>
        </p:nvGrpSpPr>
        <p:grpSpPr>
          <a:xfrm>
            <a:off x="4447798" y="3566714"/>
            <a:ext cx="249599" cy="249599"/>
            <a:chOff x="1429044" y="4127102"/>
            <a:chExt cx="587240" cy="58724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2F9B5B6-3CBF-7B91-0642-55F4123F10EB}"/>
                </a:ext>
              </a:extLst>
            </p:cNvPr>
            <p:cNvSpPr/>
            <p:nvPr/>
          </p:nvSpPr>
          <p:spPr>
            <a:xfrm>
              <a:off x="1429044" y="4127102"/>
              <a:ext cx="587240" cy="5872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/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EA7544E2-3980-2311-CF45-A2C4AF19C8DC}"/>
                </a:ext>
              </a:extLst>
            </p:cNvPr>
            <p:cNvCxnSpPr>
              <a:cxnSpLocks/>
            </p:cNvCxnSpPr>
            <p:nvPr/>
          </p:nvCxnSpPr>
          <p:spPr>
            <a:xfrm>
              <a:off x="1710438" y="4420722"/>
              <a:ext cx="185713" cy="0"/>
            </a:xfrm>
            <a:prstGeom prst="straightConnector1">
              <a:avLst/>
            </a:prstGeom>
            <a:ln w="412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FAF60DA-B448-AD61-D1D0-FBAFEAFAE265}"/>
              </a:ext>
            </a:extLst>
          </p:cNvPr>
          <p:cNvGrpSpPr/>
          <p:nvPr/>
        </p:nvGrpSpPr>
        <p:grpSpPr>
          <a:xfrm>
            <a:off x="6066736" y="3566714"/>
            <a:ext cx="249599" cy="249599"/>
            <a:chOff x="1429044" y="4127102"/>
            <a:chExt cx="587240" cy="58724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AE38BCD-A5F7-B223-5E1A-B57D437E6FA6}"/>
                </a:ext>
              </a:extLst>
            </p:cNvPr>
            <p:cNvSpPr/>
            <p:nvPr/>
          </p:nvSpPr>
          <p:spPr>
            <a:xfrm>
              <a:off x="1429044" y="4127102"/>
              <a:ext cx="587240" cy="5872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/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374D7562-60BF-FF09-9966-B3297700FD2A}"/>
                </a:ext>
              </a:extLst>
            </p:cNvPr>
            <p:cNvCxnSpPr>
              <a:cxnSpLocks/>
            </p:cNvCxnSpPr>
            <p:nvPr/>
          </p:nvCxnSpPr>
          <p:spPr>
            <a:xfrm>
              <a:off x="1710438" y="4420722"/>
              <a:ext cx="185713" cy="0"/>
            </a:xfrm>
            <a:prstGeom prst="straightConnector1">
              <a:avLst/>
            </a:prstGeom>
            <a:ln w="412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B0E44F8-7290-8A36-6BE3-B35BA2DC7A17}"/>
              </a:ext>
            </a:extLst>
          </p:cNvPr>
          <p:cNvGrpSpPr/>
          <p:nvPr/>
        </p:nvGrpSpPr>
        <p:grpSpPr>
          <a:xfrm>
            <a:off x="7708159" y="3566714"/>
            <a:ext cx="249599" cy="249599"/>
            <a:chOff x="1429044" y="4127102"/>
            <a:chExt cx="587240" cy="58724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7173AF24-9E51-83F6-E1F5-85548DA4C128}"/>
                </a:ext>
              </a:extLst>
            </p:cNvPr>
            <p:cNvSpPr/>
            <p:nvPr/>
          </p:nvSpPr>
          <p:spPr>
            <a:xfrm>
              <a:off x="1429044" y="4127102"/>
              <a:ext cx="587240" cy="5872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/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620EE983-429D-3B89-AA43-FD2F78DFB981}"/>
                </a:ext>
              </a:extLst>
            </p:cNvPr>
            <p:cNvCxnSpPr>
              <a:cxnSpLocks/>
            </p:cNvCxnSpPr>
            <p:nvPr/>
          </p:nvCxnSpPr>
          <p:spPr>
            <a:xfrm>
              <a:off x="1710438" y="4420722"/>
              <a:ext cx="185713" cy="0"/>
            </a:xfrm>
            <a:prstGeom prst="straightConnector1">
              <a:avLst/>
            </a:prstGeom>
            <a:ln w="412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03FAB94C-2739-4A71-D863-ADCB50D0D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0198" y="2367248"/>
            <a:ext cx="694911" cy="67135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7B2024A-77D8-3FB3-EAA2-4385090F5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739" y="2451100"/>
            <a:ext cx="456645" cy="53136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8A285C87-5C88-F760-A77C-B88BB376CA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8981" y="2536419"/>
            <a:ext cx="511647" cy="446051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8385B3C5-1414-80CB-C79B-6289ADDB6A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5074" y="2539622"/>
            <a:ext cx="442847" cy="442847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6978CD73-A9E0-39F6-9279-888122D673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5730" y="2362412"/>
            <a:ext cx="465740" cy="564262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3C7A21FC-659B-470D-9391-A72D8EFA40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2012" y="2536418"/>
            <a:ext cx="494393" cy="54528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CF7FC4C-BA0F-D6EE-CC3F-86DA3DCB3B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8891" y="2443551"/>
            <a:ext cx="713559" cy="55243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1E6B45C-2190-50A6-0066-E9FF0EC84A9A}"/>
              </a:ext>
            </a:extLst>
          </p:cNvPr>
          <p:cNvGrpSpPr/>
          <p:nvPr/>
        </p:nvGrpSpPr>
        <p:grpSpPr>
          <a:xfrm>
            <a:off x="4363795" y="0"/>
            <a:ext cx="4802978" cy="5715000"/>
            <a:chOff x="4363795" y="0"/>
            <a:chExt cx="4802978" cy="5715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EA44D68-6390-F306-B4A2-E0FE550E9C60}"/>
                </a:ext>
              </a:extLst>
            </p:cNvPr>
            <p:cNvSpPr/>
            <p:nvPr/>
          </p:nvSpPr>
          <p:spPr>
            <a:xfrm>
              <a:off x="4363795" y="0"/>
              <a:ext cx="4802978" cy="5715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24000" tIns="900000" rIns="468000" rtlCol="0" anchor="t" anchorCtr="0"/>
            <a:lstStyle/>
            <a:p>
              <a:pPr>
                <a:spcBef>
                  <a:spcPts val="600"/>
                </a:spcBef>
              </a:pPr>
              <a:r>
                <a:rPr lang="en-GB" sz="2200" b="1" dirty="0">
                  <a:solidFill>
                    <a:srgbClr val="76D1B8"/>
                  </a:solidFill>
                  <a:cs typeface="Arial"/>
                </a:rPr>
                <a:t>Structure</a:t>
              </a:r>
              <a:endParaRPr lang="en" sz="2200" b="1" dirty="0">
                <a:solidFill>
                  <a:srgbClr val="76D1B8"/>
                </a:solidFill>
                <a:cs typeface="Arial"/>
              </a:endParaRPr>
            </a:p>
            <a:p>
              <a:pPr>
                <a:spcBef>
                  <a:spcPts val="600"/>
                </a:spcBef>
              </a:pPr>
              <a:endParaRPr lang="en" sz="1000" b="1" dirty="0">
                <a:solidFill>
                  <a:srgbClr val="FF9C6B"/>
                </a:solidFill>
                <a:ea typeface="ＭＳ Ｐゴシック"/>
                <a:cs typeface="Arial"/>
              </a:endParaRPr>
            </a:p>
            <a:p>
              <a:pPr marL="249750" lvl="2" indent="-249750">
                <a:spcBef>
                  <a:spcPts val="1000"/>
                </a:spcBef>
                <a:buClr>
                  <a:srgbClr val="76D1B8"/>
                </a:buClr>
                <a:buFont typeface="Arial" panose="020B0604020202020204" pitchFamily="34" charset="0"/>
                <a:buChar char="•"/>
              </a:pPr>
              <a:r>
                <a:rPr lang="en-US" sz="1800" dirty="0">
                  <a:solidFill>
                    <a:schemeClr val="tx1"/>
                  </a:solidFill>
                  <a:ea typeface="MS PGothic"/>
                  <a:cs typeface="Arial" panose="020B0604020202020204" pitchFamily="34" charset="0"/>
                </a:rPr>
                <a:t>Specific areas for midwifery, obstetrics, newborn and intensive care</a:t>
              </a:r>
            </a:p>
            <a:p>
              <a:pPr marL="249750" lvl="2" indent="-249750">
                <a:spcBef>
                  <a:spcPts val="1000"/>
                </a:spcBef>
                <a:buClr>
                  <a:srgbClr val="76D1B8"/>
                </a:buClr>
                <a:buFont typeface="Arial" panose="020B0604020202020204" pitchFamily="34" charset="0"/>
                <a:buChar char="•"/>
              </a:pPr>
              <a:r>
                <a:rPr lang="en-US" sz="1800" dirty="0">
                  <a:solidFill>
                    <a:schemeClr val="tx1"/>
                  </a:solidFill>
                  <a:ea typeface="MS PGothic"/>
                  <a:cs typeface="Arial" panose="020B0604020202020204" pitchFamily="34" charset="0"/>
                </a:rPr>
                <a:t>Rooms adapted and equipped for neonatal resuscitation and newborn care </a:t>
              </a:r>
            </a:p>
            <a:p>
              <a:pPr marL="249750" lvl="2" indent="-249750">
                <a:spcBef>
                  <a:spcPts val="1000"/>
                </a:spcBef>
                <a:buClr>
                  <a:srgbClr val="76D1B8"/>
                </a:buClr>
                <a:buFont typeface="Arial" panose="020B0604020202020204" pitchFamily="34" charset="0"/>
                <a:buChar char="•"/>
              </a:pPr>
              <a:r>
                <a:rPr lang="en-US" sz="1800" dirty="0">
                  <a:solidFill>
                    <a:schemeClr val="tx1"/>
                  </a:solidFill>
                  <a:ea typeface="MS PGothic"/>
                  <a:cs typeface="Arial" panose="020B0604020202020204" pitchFamily="34" charset="0"/>
                </a:rPr>
                <a:t>"Nursery" integrated into the Treatment Centre</a:t>
              </a:r>
              <a:endParaRPr lang="fr-FR" sz="1800" dirty="0">
                <a:solidFill>
                  <a:schemeClr val="tx1"/>
                </a:solidFill>
                <a:ea typeface="MS PGothic"/>
                <a:cs typeface="Arial" panose="020B0604020202020204" pitchFamily="34" charset="0"/>
              </a:endParaRPr>
            </a:p>
            <a:p>
              <a:pPr marL="249750" lvl="2" indent="-249750">
                <a:spcBef>
                  <a:spcPts val="400"/>
                </a:spcBef>
                <a:buClr>
                  <a:srgbClr val="76D1B8"/>
                </a:buClr>
                <a:buFont typeface="Arial" panose="020B0604020202020204" pitchFamily="34" charset="0"/>
                <a:buChar char="•"/>
              </a:pPr>
              <a:endParaRPr lang="fr-FR" sz="1800" dirty="0">
                <a:solidFill>
                  <a:schemeClr val="tx1"/>
                </a:solidFill>
                <a:ea typeface="MS PGothic"/>
                <a:cs typeface="Arial" panose="020B0604020202020204" pitchFamily="34" charset="0"/>
              </a:endParaRPr>
            </a:p>
            <a:p>
              <a:pPr marL="249750" lvl="2" indent="-249750">
                <a:spcBef>
                  <a:spcPts val="400"/>
                </a:spcBef>
                <a:buClr>
                  <a:srgbClr val="76D1B8"/>
                </a:buClr>
                <a:buFont typeface="Arial" panose="020B0604020202020204" pitchFamily="34" charset="0"/>
                <a:buChar char="•"/>
              </a:pPr>
              <a:endParaRPr lang="fr-FR" sz="180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FAD5AC4-84AE-E016-C241-74C416399299}"/>
                </a:ext>
              </a:extLst>
            </p:cNvPr>
            <p:cNvGrpSpPr/>
            <p:nvPr/>
          </p:nvGrpSpPr>
          <p:grpSpPr>
            <a:xfrm>
              <a:off x="8437677" y="359998"/>
              <a:ext cx="339570" cy="339570"/>
              <a:chOff x="6055825" y="2829595"/>
              <a:chExt cx="248147" cy="248147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4ED0832-AF2B-62AE-0887-F5862509AF32}"/>
                  </a:ext>
                </a:extLst>
              </p:cNvPr>
              <p:cNvSpPr/>
              <p:nvPr/>
            </p:nvSpPr>
            <p:spPr>
              <a:xfrm>
                <a:off x="6055825" y="2829595"/>
                <a:ext cx="248147" cy="248147"/>
              </a:xfrm>
              <a:prstGeom prst="ellipse">
                <a:avLst/>
              </a:prstGeom>
              <a:solidFill>
                <a:srgbClr val="76D1B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latin typeface="Montserrat" pitchFamily="2" charset="77"/>
                  <a:ea typeface="DIN 2014" panose="020B0504020202020204" pitchFamily="34" charset="77"/>
                  <a:cs typeface="Arial" panose="020B0604020202020204" pitchFamily="34" charset="0"/>
                </a:endParaRP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94E9257D-7C91-946F-5513-2A22762F8F43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>
                <a:off x="6179899" y="2870773"/>
                <a:ext cx="0" cy="162000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4A080934-0D81-A1C8-DF38-39EC71428B29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179899" y="2870590"/>
                <a:ext cx="0" cy="162000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65256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D77E7-D9EC-5DEA-C27B-874D4ECC9D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300" dirty="0"/>
              <a:t>Preparing the Treatment Centre</a:t>
            </a:r>
            <a:br>
              <a:rPr lang="en-US" dirty="0"/>
            </a:b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9D68EC3-08BD-E056-6AAC-E21AC9E4835B}"/>
              </a:ext>
            </a:extLst>
          </p:cNvPr>
          <p:cNvSpPr>
            <a:spLocks/>
          </p:cNvSpPr>
          <p:nvPr/>
        </p:nvSpPr>
        <p:spPr>
          <a:xfrm>
            <a:off x="1978474" y="2142264"/>
            <a:ext cx="1930006" cy="1930006"/>
          </a:xfrm>
          <a:prstGeom prst="ellipse">
            <a:avLst/>
          </a:prstGeom>
          <a:solidFill>
            <a:srgbClr val="76D1B8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C354050-95BD-0785-587A-067317D251AF}"/>
              </a:ext>
            </a:extLst>
          </p:cNvPr>
          <p:cNvSpPr>
            <a:spLocks/>
          </p:cNvSpPr>
          <p:nvPr/>
        </p:nvSpPr>
        <p:spPr>
          <a:xfrm>
            <a:off x="337509" y="2142264"/>
            <a:ext cx="1930006" cy="1930006"/>
          </a:xfrm>
          <a:prstGeom prst="ellipse">
            <a:avLst/>
          </a:prstGeom>
          <a:solidFill>
            <a:srgbClr val="76D1B8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B97CF5-0702-310C-59F9-A4D070F1342B}"/>
              </a:ext>
            </a:extLst>
          </p:cNvPr>
          <p:cNvSpPr/>
          <p:nvPr/>
        </p:nvSpPr>
        <p:spPr>
          <a:xfrm>
            <a:off x="601135" y="3107267"/>
            <a:ext cx="13718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ea typeface="MS PGothic"/>
                <a:cs typeface="Arial" panose="020B0604020202020204" pitchFamily="34" charset="0"/>
              </a:rPr>
              <a:t>Structure</a:t>
            </a:r>
            <a:endParaRPr lang="en" sz="1400" b="1" dirty="0">
              <a:ea typeface="MS PGothic"/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74C543B-C214-DA31-679D-AC62B8D24757}"/>
              </a:ext>
            </a:extLst>
          </p:cNvPr>
          <p:cNvSpPr>
            <a:spLocks/>
          </p:cNvSpPr>
          <p:nvPr/>
        </p:nvSpPr>
        <p:spPr>
          <a:xfrm>
            <a:off x="3595811" y="2142265"/>
            <a:ext cx="1930006" cy="1930006"/>
          </a:xfrm>
          <a:prstGeom prst="ellipse">
            <a:avLst/>
          </a:prstGeom>
          <a:solidFill>
            <a:srgbClr val="76D1B8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A069454-9C03-2BEB-71EA-954C0F4DAE81}"/>
              </a:ext>
            </a:extLst>
          </p:cNvPr>
          <p:cNvSpPr>
            <a:spLocks/>
          </p:cNvSpPr>
          <p:nvPr/>
        </p:nvSpPr>
        <p:spPr>
          <a:xfrm>
            <a:off x="5229882" y="2142264"/>
            <a:ext cx="1930006" cy="1930006"/>
          </a:xfrm>
          <a:prstGeom prst="ellipse">
            <a:avLst/>
          </a:prstGeom>
          <a:solidFill>
            <a:srgbClr val="76D1B8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9715D89-93F1-6448-FF68-4C8ACF1844C7}"/>
              </a:ext>
            </a:extLst>
          </p:cNvPr>
          <p:cNvSpPr>
            <a:spLocks/>
          </p:cNvSpPr>
          <p:nvPr/>
        </p:nvSpPr>
        <p:spPr>
          <a:xfrm>
            <a:off x="6867448" y="2142264"/>
            <a:ext cx="1930006" cy="1930006"/>
          </a:xfrm>
          <a:prstGeom prst="ellipse">
            <a:avLst/>
          </a:prstGeom>
          <a:solidFill>
            <a:srgbClr val="76D1B8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D3AE0E-AFA0-079B-4EDB-9CD6987E91CB}"/>
              </a:ext>
            </a:extLst>
          </p:cNvPr>
          <p:cNvSpPr/>
          <p:nvPr/>
        </p:nvSpPr>
        <p:spPr>
          <a:xfrm>
            <a:off x="2463632" y="3115734"/>
            <a:ext cx="9493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ea typeface="MS PGothic"/>
                <a:cs typeface="Arial" panose="020B0604020202020204" pitchFamily="34" charset="0"/>
              </a:rPr>
              <a:t>Supplies</a:t>
            </a:r>
            <a:endParaRPr lang="en" sz="1400" b="1" dirty="0">
              <a:ea typeface="MS PGothic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A67A294-3E92-2A54-3B4F-328435FF2AFF}"/>
              </a:ext>
            </a:extLst>
          </p:cNvPr>
          <p:cNvSpPr/>
          <p:nvPr/>
        </p:nvSpPr>
        <p:spPr>
          <a:xfrm>
            <a:off x="4263258" y="3107267"/>
            <a:ext cx="587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ea typeface="MS PGothic"/>
                <a:cs typeface="Arial" panose="020B0604020202020204" pitchFamily="34" charset="0"/>
              </a:rPr>
              <a:t>Staff</a:t>
            </a:r>
            <a:endParaRPr lang="en" sz="1400" b="1" dirty="0">
              <a:ea typeface="MS PGothic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31F95FC-AA2F-D0EA-B009-F8D4818772DB}"/>
              </a:ext>
            </a:extLst>
          </p:cNvPr>
          <p:cNvSpPr/>
          <p:nvPr/>
        </p:nvSpPr>
        <p:spPr>
          <a:xfrm>
            <a:off x="5738532" y="3115734"/>
            <a:ext cx="9127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ea typeface="MS PGothic"/>
                <a:cs typeface="Arial" panose="020B0604020202020204" pitchFamily="34" charset="0"/>
              </a:rPr>
              <a:t>Security</a:t>
            </a:r>
            <a:endParaRPr lang="en" sz="1400" b="1" dirty="0">
              <a:ea typeface="MS PGothic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59747FC-15A9-7AD6-C850-92D1658A8195}"/>
              </a:ext>
            </a:extLst>
          </p:cNvPr>
          <p:cNvSpPr/>
          <p:nvPr/>
        </p:nvSpPr>
        <p:spPr>
          <a:xfrm>
            <a:off x="7426898" y="3107267"/>
            <a:ext cx="8111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ea typeface="MS PGothic"/>
                <a:cs typeface="Arial" panose="020B0604020202020204" pitchFamily="34" charset="0"/>
              </a:rPr>
              <a:t>System</a:t>
            </a:r>
            <a:endParaRPr lang="en" sz="1400" b="1" dirty="0">
              <a:ea typeface="MS PGothic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5E6847C-6A4E-E90A-81C5-627BCDE2EDE3}"/>
              </a:ext>
            </a:extLst>
          </p:cNvPr>
          <p:cNvGrpSpPr/>
          <p:nvPr/>
        </p:nvGrpSpPr>
        <p:grpSpPr>
          <a:xfrm>
            <a:off x="1162268" y="3566714"/>
            <a:ext cx="249599" cy="249599"/>
            <a:chOff x="1429044" y="4127102"/>
            <a:chExt cx="587240" cy="58724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47F1A42-9A99-FE30-5031-E3A922466000}"/>
                </a:ext>
              </a:extLst>
            </p:cNvPr>
            <p:cNvSpPr/>
            <p:nvPr/>
          </p:nvSpPr>
          <p:spPr>
            <a:xfrm>
              <a:off x="1429044" y="4127102"/>
              <a:ext cx="587240" cy="5872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/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10256113-C347-F742-F42E-A574A63EDBD0}"/>
                </a:ext>
              </a:extLst>
            </p:cNvPr>
            <p:cNvCxnSpPr>
              <a:cxnSpLocks/>
            </p:cNvCxnSpPr>
            <p:nvPr/>
          </p:nvCxnSpPr>
          <p:spPr>
            <a:xfrm>
              <a:off x="1710438" y="4420722"/>
              <a:ext cx="185713" cy="0"/>
            </a:xfrm>
            <a:prstGeom prst="straightConnector1">
              <a:avLst/>
            </a:prstGeom>
            <a:ln w="412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254FDDB-CCD9-DD8C-B3FC-CB64A69D85BE}"/>
              </a:ext>
            </a:extLst>
          </p:cNvPr>
          <p:cNvGrpSpPr/>
          <p:nvPr/>
        </p:nvGrpSpPr>
        <p:grpSpPr>
          <a:xfrm>
            <a:off x="2821365" y="3566714"/>
            <a:ext cx="249599" cy="249599"/>
            <a:chOff x="1429044" y="4127102"/>
            <a:chExt cx="587240" cy="58724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DA09803-3B0A-E720-AB54-663F34D3125E}"/>
                </a:ext>
              </a:extLst>
            </p:cNvPr>
            <p:cNvSpPr/>
            <p:nvPr/>
          </p:nvSpPr>
          <p:spPr>
            <a:xfrm>
              <a:off x="1429044" y="4127102"/>
              <a:ext cx="587240" cy="5872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/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940A50C5-7D2E-5F27-20BB-8F5D7E96EA8C}"/>
                </a:ext>
              </a:extLst>
            </p:cNvPr>
            <p:cNvCxnSpPr>
              <a:cxnSpLocks/>
            </p:cNvCxnSpPr>
            <p:nvPr/>
          </p:nvCxnSpPr>
          <p:spPr>
            <a:xfrm>
              <a:off x="1710438" y="4420722"/>
              <a:ext cx="185713" cy="0"/>
            </a:xfrm>
            <a:prstGeom prst="straightConnector1">
              <a:avLst/>
            </a:prstGeom>
            <a:ln w="412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133065C-DCE2-EAD1-26FD-1AF5CC4C99FD}"/>
              </a:ext>
            </a:extLst>
          </p:cNvPr>
          <p:cNvGrpSpPr/>
          <p:nvPr/>
        </p:nvGrpSpPr>
        <p:grpSpPr>
          <a:xfrm>
            <a:off x="4447798" y="3566714"/>
            <a:ext cx="249599" cy="249599"/>
            <a:chOff x="1429044" y="4127102"/>
            <a:chExt cx="587240" cy="58724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2F9B5B6-3CBF-7B91-0642-55F4123F10EB}"/>
                </a:ext>
              </a:extLst>
            </p:cNvPr>
            <p:cNvSpPr/>
            <p:nvPr/>
          </p:nvSpPr>
          <p:spPr>
            <a:xfrm>
              <a:off x="1429044" y="4127102"/>
              <a:ext cx="587240" cy="5872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/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EA7544E2-3980-2311-CF45-A2C4AF19C8DC}"/>
                </a:ext>
              </a:extLst>
            </p:cNvPr>
            <p:cNvCxnSpPr>
              <a:cxnSpLocks/>
            </p:cNvCxnSpPr>
            <p:nvPr/>
          </p:nvCxnSpPr>
          <p:spPr>
            <a:xfrm>
              <a:off x="1710438" y="4420722"/>
              <a:ext cx="185713" cy="0"/>
            </a:xfrm>
            <a:prstGeom prst="straightConnector1">
              <a:avLst/>
            </a:prstGeom>
            <a:ln w="412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FAF60DA-B448-AD61-D1D0-FBAFEAFAE265}"/>
              </a:ext>
            </a:extLst>
          </p:cNvPr>
          <p:cNvGrpSpPr/>
          <p:nvPr/>
        </p:nvGrpSpPr>
        <p:grpSpPr>
          <a:xfrm>
            <a:off x="6066736" y="3566714"/>
            <a:ext cx="249599" cy="249599"/>
            <a:chOff x="1429044" y="4127102"/>
            <a:chExt cx="587240" cy="58724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AE38BCD-A5F7-B223-5E1A-B57D437E6FA6}"/>
                </a:ext>
              </a:extLst>
            </p:cNvPr>
            <p:cNvSpPr/>
            <p:nvPr/>
          </p:nvSpPr>
          <p:spPr>
            <a:xfrm>
              <a:off x="1429044" y="4127102"/>
              <a:ext cx="587240" cy="5872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/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374D7562-60BF-FF09-9966-B3297700FD2A}"/>
                </a:ext>
              </a:extLst>
            </p:cNvPr>
            <p:cNvCxnSpPr>
              <a:cxnSpLocks/>
            </p:cNvCxnSpPr>
            <p:nvPr/>
          </p:nvCxnSpPr>
          <p:spPr>
            <a:xfrm>
              <a:off x="1710438" y="4420722"/>
              <a:ext cx="185713" cy="0"/>
            </a:xfrm>
            <a:prstGeom prst="straightConnector1">
              <a:avLst/>
            </a:prstGeom>
            <a:ln w="412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B0E44F8-7290-8A36-6BE3-B35BA2DC7A17}"/>
              </a:ext>
            </a:extLst>
          </p:cNvPr>
          <p:cNvGrpSpPr/>
          <p:nvPr/>
        </p:nvGrpSpPr>
        <p:grpSpPr>
          <a:xfrm>
            <a:off x="7708159" y="3566714"/>
            <a:ext cx="249599" cy="249599"/>
            <a:chOff x="1429044" y="4127102"/>
            <a:chExt cx="587240" cy="58724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7173AF24-9E51-83F6-E1F5-85548DA4C128}"/>
                </a:ext>
              </a:extLst>
            </p:cNvPr>
            <p:cNvSpPr/>
            <p:nvPr/>
          </p:nvSpPr>
          <p:spPr>
            <a:xfrm>
              <a:off x="1429044" y="4127102"/>
              <a:ext cx="587240" cy="5872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/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620EE983-429D-3B89-AA43-FD2F78DFB981}"/>
                </a:ext>
              </a:extLst>
            </p:cNvPr>
            <p:cNvCxnSpPr>
              <a:cxnSpLocks/>
            </p:cNvCxnSpPr>
            <p:nvPr/>
          </p:nvCxnSpPr>
          <p:spPr>
            <a:xfrm>
              <a:off x="1710438" y="4420722"/>
              <a:ext cx="185713" cy="0"/>
            </a:xfrm>
            <a:prstGeom prst="straightConnector1">
              <a:avLst/>
            </a:prstGeom>
            <a:ln w="412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03FAB94C-2739-4A71-D863-ADCB50D0D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0198" y="2367248"/>
            <a:ext cx="694911" cy="67135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7B2024A-77D8-3FB3-EAA2-4385090F5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739" y="2451100"/>
            <a:ext cx="456645" cy="53136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8A285C87-5C88-F760-A77C-B88BB376CA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8981" y="2536419"/>
            <a:ext cx="511647" cy="446051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8385B3C5-1414-80CB-C79B-6289ADDB6A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5074" y="2539622"/>
            <a:ext cx="442847" cy="442847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6978CD73-A9E0-39F6-9279-888122D673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5730" y="2362412"/>
            <a:ext cx="465740" cy="564262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3C7A21FC-659B-470D-9391-A72D8EFA40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2012" y="2536418"/>
            <a:ext cx="494393" cy="54528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CF7FC4C-BA0F-D6EE-CC3F-86DA3DCB3B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8891" y="2443551"/>
            <a:ext cx="713559" cy="55243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1E6B45C-2190-50A6-0066-E9FF0EC84A9A}"/>
              </a:ext>
            </a:extLst>
          </p:cNvPr>
          <p:cNvGrpSpPr/>
          <p:nvPr/>
        </p:nvGrpSpPr>
        <p:grpSpPr>
          <a:xfrm>
            <a:off x="4363795" y="0"/>
            <a:ext cx="4802978" cy="5715000"/>
            <a:chOff x="4363795" y="0"/>
            <a:chExt cx="4802978" cy="5715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EA44D68-6390-F306-B4A2-E0FE550E9C60}"/>
                </a:ext>
              </a:extLst>
            </p:cNvPr>
            <p:cNvSpPr/>
            <p:nvPr/>
          </p:nvSpPr>
          <p:spPr>
            <a:xfrm>
              <a:off x="4363795" y="0"/>
              <a:ext cx="4802978" cy="5715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24000" tIns="900000" rIns="468000" rtlCol="0" anchor="t" anchorCtr="0"/>
            <a:lstStyle/>
            <a:p>
              <a:pPr>
                <a:spcBef>
                  <a:spcPts val="600"/>
                </a:spcBef>
              </a:pPr>
              <a:r>
                <a:rPr lang="en-GB" sz="2200" b="1" dirty="0">
                  <a:solidFill>
                    <a:srgbClr val="76D1B8"/>
                  </a:solidFill>
                  <a:cs typeface="Arial"/>
                </a:rPr>
                <a:t>Supplies</a:t>
              </a:r>
              <a:endParaRPr lang="en" sz="2200" b="1" dirty="0">
                <a:solidFill>
                  <a:srgbClr val="76D1B8"/>
                </a:solidFill>
                <a:cs typeface="Arial"/>
              </a:endParaRPr>
            </a:p>
            <a:p>
              <a:pPr>
                <a:spcBef>
                  <a:spcPts val="600"/>
                </a:spcBef>
              </a:pPr>
              <a:endParaRPr lang="en" sz="1000" b="1" dirty="0">
                <a:solidFill>
                  <a:srgbClr val="FF9C6B"/>
                </a:solidFill>
                <a:ea typeface="ＭＳ Ｐゴシック"/>
                <a:cs typeface="Arial"/>
              </a:endParaRPr>
            </a:p>
            <a:p>
              <a:pPr marL="249750" lvl="2" indent="-249750">
                <a:spcBef>
                  <a:spcPts val="1000"/>
                </a:spcBef>
                <a:buClr>
                  <a:srgbClr val="76D1B8"/>
                </a:buClr>
                <a:buFont typeface="Arial" panose="020B0604020202020204" pitchFamily="34" charset="0"/>
                <a:buChar char="•"/>
              </a:pPr>
              <a:r>
                <a:rPr lang="en-US" sz="1800" dirty="0">
                  <a:solidFill>
                    <a:schemeClr val="tx1"/>
                  </a:solidFill>
                  <a:ea typeface="MS PGothic"/>
                  <a:cs typeface="Arial" panose="020B0604020202020204" pitchFamily="34" charset="0"/>
                </a:rPr>
                <a:t>Resuscitation equipment (ABCD) – adult and neonatal.</a:t>
              </a:r>
            </a:p>
            <a:p>
              <a:pPr marL="249750" lvl="2" indent="-249750">
                <a:spcBef>
                  <a:spcPts val="1000"/>
                </a:spcBef>
                <a:buClr>
                  <a:srgbClr val="76D1B8"/>
                </a:buClr>
                <a:buFont typeface="Arial" panose="020B0604020202020204" pitchFamily="34" charset="0"/>
                <a:buChar char="•"/>
              </a:pPr>
              <a:r>
                <a:rPr lang="en" sz="1800" dirty="0">
                  <a:solidFill>
                    <a:schemeClr val="tx1"/>
                  </a:solidFill>
                  <a:ea typeface="MS PGothic"/>
                  <a:cs typeface="Arial" panose="020B0604020202020204" pitchFamily="34" charset="0"/>
                </a:rPr>
                <a:t>Obstetric kits </a:t>
              </a:r>
              <a:br>
                <a:rPr lang="fr-FR" sz="1800" dirty="0">
                  <a:solidFill>
                    <a:schemeClr val="tx1"/>
                  </a:solidFill>
                  <a:ea typeface="MS PGothic"/>
                  <a:cs typeface="Arial" panose="020B0604020202020204" pitchFamily="34" charset="0"/>
                </a:rPr>
              </a:br>
              <a:r>
                <a:rPr lang="fr-FR" sz="1800" dirty="0">
                  <a:solidFill>
                    <a:schemeClr val="tx1"/>
                  </a:solidFill>
                  <a:ea typeface="MS PGothic"/>
                  <a:cs typeface="Arial" panose="020B0604020202020204" pitchFamily="34" charset="0"/>
                </a:rPr>
                <a:t>(e.g. </a:t>
              </a:r>
              <a:r>
                <a:rPr lang="en-US" sz="1800" dirty="0">
                  <a:solidFill>
                    <a:schemeClr val="tx1"/>
                  </a:solidFill>
                  <a:ea typeface="MS PGothic"/>
                  <a:cs typeface="Arial" panose="020B0604020202020204" pitchFamily="34" charset="0"/>
                </a:rPr>
                <a:t>normal, assisted vaginal birth, caesarean</a:t>
              </a:r>
              <a:r>
                <a:rPr lang="fr-FR" sz="1800" dirty="0">
                  <a:solidFill>
                    <a:schemeClr val="tx1"/>
                  </a:solidFill>
                  <a:ea typeface="MS PGothic"/>
                  <a:cs typeface="Arial" panose="020B0604020202020204" pitchFamily="34" charset="0"/>
                </a:rPr>
                <a:t>, management of complications </a:t>
              </a:r>
              <a:r>
                <a:rPr lang="en" sz="1800" dirty="0">
                  <a:solidFill>
                    <a:schemeClr val="tx1"/>
                  </a:solidFill>
                  <a:ea typeface="MS PGothic"/>
                  <a:cs typeface="Arial" panose="020B0604020202020204" pitchFamily="34" charset="0"/>
                </a:rPr>
                <a:t>including abortion, postpartum </a:t>
              </a:r>
              <a:r>
                <a:rPr lang="en" sz="1800" dirty="0" err="1">
                  <a:solidFill>
                    <a:schemeClr val="tx1"/>
                  </a:solidFill>
                  <a:ea typeface="MS PGothic"/>
                  <a:cs typeface="Arial" panose="020B0604020202020204" pitchFamily="34" charset="0"/>
                </a:rPr>
                <a:t>haemorrhage</a:t>
              </a:r>
              <a:r>
                <a:rPr lang="en" sz="1800" dirty="0">
                  <a:solidFill>
                    <a:schemeClr val="tx1"/>
                  </a:solidFill>
                  <a:ea typeface="MS PGothic"/>
                  <a:cs typeface="Arial" panose="020B0604020202020204" pitchFamily="34" charset="0"/>
                </a:rPr>
                <a:t>)</a:t>
              </a:r>
              <a:endParaRPr lang="fr-FR" sz="1800" dirty="0">
                <a:solidFill>
                  <a:schemeClr val="tx1"/>
                </a:solidFill>
                <a:ea typeface="MS PGothic"/>
                <a:cs typeface="Arial" panose="020B0604020202020204" pitchFamily="34" charset="0"/>
              </a:endParaRPr>
            </a:p>
            <a:p>
              <a:pPr marL="249750" lvl="2" indent="-249750">
                <a:spcBef>
                  <a:spcPts val="400"/>
                </a:spcBef>
                <a:buClr>
                  <a:srgbClr val="76D1B8"/>
                </a:buClr>
                <a:buFont typeface="Arial" panose="020B0604020202020204" pitchFamily="34" charset="0"/>
                <a:buChar char="•"/>
              </a:pPr>
              <a:endParaRPr lang="fr-FR" sz="180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FAD5AC4-84AE-E016-C241-74C416399299}"/>
                </a:ext>
              </a:extLst>
            </p:cNvPr>
            <p:cNvGrpSpPr/>
            <p:nvPr/>
          </p:nvGrpSpPr>
          <p:grpSpPr>
            <a:xfrm>
              <a:off x="8437677" y="359998"/>
              <a:ext cx="339570" cy="339570"/>
              <a:chOff x="6055825" y="2829595"/>
              <a:chExt cx="248147" cy="248147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4ED0832-AF2B-62AE-0887-F5862509AF32}"/>
                  </a:ext>
                </a:extLst>
              </p:cNvPr>
              <p:cNvSpPr/>
              <p:nvPr/>
            </p:nvSpPr>
            <p:spPr>
              <a:xfrm>
                <a:off x="6055825" y="2829595"/>
                <a:ext cx="248147" cy="248147"/>
              </a:xfrm>
              <a:prstGeom prst="ellipse">
                <a:avLst/>
              </a:prstGeom>
              <a:solidFill>
                <a:srgbClr val="76D1B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latin typeface="Montserrat" pitchFamily="2" charset="77"/>
                  <a:ea typeface="DIN 2014" panose="020B0504020202020204" pitchFamily="34" charset="77"/>
                  <a:cs typeface="Arial" panose="020B0604020202020204" pitchFamily="34" charset="0"/>
                </a:endParaRP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94E9257D-7C91-946F-5513-2A22762F8F43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>
                <a:off x="6179899" y="2870773"/>
                <a:ext cx="0" cy="162000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4A080934-0D81-A1C8-DF38-39EC71428B29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179899" y="2870590"/>
                <a:ext cx="0" cy="162000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903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D77E7-D9EC-5DEA-C27B-874D4ECC9D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300" dirty="0"/>
              <a:t>Preparing the Treatment Centre</a:t>
            </a:r>
            <a:br>
              <a:rPr lang="en-US" dirty="0"/>
            </a:b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9D68EC3-08BD-E056-6AAC-E21AC9E4835B}"/>
              </a:ext>
            </a:extLst>
          </p:cNvPr>
          <p:cNvSpPr>
            <a:spLocks/>
          </p:cNvSpPr>
          <p:nvPr/>
        </p:nvSpPr>
        <p:spPr>
          <a:xfrm>
            <a:off x="1978474" y="2142264"/>
            <a:ext cx="1930006" cy="1930006"/>
          </a:xfrm>
          <a:prstGeom prst="ellipse">
            <a:avLst/>
          </a:prstGeom>
          <a:solidFill>
            <a:srgbClr val="76D1B8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C354050-95BD-0785-587A-067317D251AF}"/>
              </a:ext>
            </a:extLst>
          </p:cNvPr>
          <p:cNvSpPr>
            <a:spLocks/>
          </p:cNvSpPr>
          <p:nvPr/>
        </p:nvSpPr>
        <p:spPr>
          <a:xfrm>
            <a:off x="337509" y="2142264"/>
            <a:ext cx="1930006" cy="1930006"/>
          </a:xfrm>
          <a:prstGeom prst="ellipse">
            <a:avLst/>
          </a:prstGeom>
          <a:solidFill>
            <a:srgbClr val="76D1B8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B97CF5-0702-310C-59F9-A4D070F1342B}"/>
              </a:ext>
            </a:extLst>
          </p:cNvPr>
          <p:cNvSpPr/>
          <p:nvPr/>
        </p:nvSpPr>
        <p:spPr>
          <a:xfrm>
            <a:off x="601135" y="3107267"/>
            <a:ext cx="13718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ea typeface="MS PGothic"/>
                <a:cs typeface="Arial" panose="020B0604020202020204" pitchFamily="34" charset="0"/>
              </a:rPr>
              <a:t>Structure</a:t>
            </a:r>
            <a:endParaRPr lang="en" sz="1400" b="1" dirty="0">
              <a:ea typeface="MS PGothic"/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74C543B-C214-DA31-679D-AC62B8D24757}"/>
              </a:ext>
            </a:extLst>
          </p:cNvPr>
          <p:cNvSpPr>
            <a:spLocks/>
          </p:cNvSpPr>
          <p:nvPr/>
        </p:nvSpPr>
        <p:spPr>
          <a:xfrm>
            <a:off x="3595811" y="2142265"/>
            <a:ext cx="1930006" cy="1930006"/>
          </a:xfrm>
          <a:prstGeom prst="ellipse">
            <a:avLst/>
          </a:prstGeom>
          <a:solidFill>
            <a:srgbClr val="76D1B8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A069454-9C03-2BEB-71EA-954C0F4DAE81}"/>
              </a:ext>
            </a:extLst>
          </p:cNvPr>
          <p:cNvSpPr>
            <a:spLocks/>
          </p:cNvSpPr>
          <p:nvPr/>
        </p:nvSpPr>
        <p:spPr>
          <a:xfrm>
            <a:off x="5229882" y="2142264"/>
            <a:ext cx="1930006" cy="1930006"/>
          </a:xfrm>
          <a:prstGeom prst="ellipse">
            <a:avLst/>
          </a:prstGeom>
          <a:solidFill>
            <a:srgbClr val="76D1B8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9715D89-93F1-6448-FF68-4C8ACF1844C7}"/>
              </a:ext>
            </a:extLst>
          </p:cNvPr>
          <p:cNvSpPr>
            <a:spLocks/>
          </p:cNvSpPr>
          <p:nvPr/>
        </p:nvSpPr>
        <p:spPr>
          <a:xfrm>
            <a:off x="6867448" y="2142264"/>
            <a:ext cx="1930006" cy="1930006"/>
          </a:xfrm>
          <a:prstGeom prst="ellipse">
            <a:avLst/>
          </a:prstGeom>
          <a:solidFill>
            <a:srgbClr val="76D1B8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D3AE0E-AFA0-079B-4EDB-9CD6987E91CB}"/>
              </a:ext>
            </a:extLst>
          </p:cNvPr>
          <p:cNvSpPr/>
          <p:nvPr/>
        </p:nvSpPr>
        <p:spPr>
          <a:xfrm>
            <a:off x="2463632" y="3115734"/>
            <a:ext cx="9493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ea typeface="MS PGothic"/>
                <a:cs typeface="Arial" panose="020B0604020202020204" pitchFamily="34" charset="0"/>
              </a:rPr>
              <a:t>Supplies</a:t>
            </a:r>
            <a:endParaRPr lang="en" sz="1400" b="1" dirty="0">
              <a:ea typeface="MS PGothic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A67A294-3E92-2A54-3B4F-328435FF2AFF}"/>
              </a:ext>
            </a:extLst>
          </p:cNvPr>
          <p:cNvSpPr/>
          <p:nvPr/>
        </p:nvSpPr>
        <p:spPr>
          <a:xfrm>
            <a:off x="4263258" y="3107267"/>
            <a:ext cx="587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ea typeface="MS PGothic"/>
                <a:cs typeface="Arial" panose="020B0604020202020204" pitchFamily="34" charset="0"/>
              </a:rPr>
              <a:t>Staff</a:t>
            </a:r>
            <a:endParaRPr lang="en" sz="1400" b="1" dirty="0">
              <a:ea typeface="MS PGothic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31F95FC-AA2F-D0EA-B009-F8D4818772DB}"/>
              </a:ext>
            </a:extLst>
          </p:cNvPr>
          <p:cNvSpPr/>
          <p:nvPr/>
        </p:nvSpPr>
        <p:spPr>
          <a:xfrm>
            <a:off x="5738532" y="3115734"/>
            <a:ext cx="9127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ea typeface="MS PGothic"/>
                <a:cs typeface="Arial" panose="020B0604020202020204" pitchFamily="34" charset="0"/>
              </a:rPr>
              <a:t>Security</a:t>
            </a:r>
            <a:endParaRPr lang="en" sz="1400" b="1" dirty="0">
              <a:ea typeface="MS PGothic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59747FC-15A9-7AD6-C850-92D1658A8195}"/>
              </a:ext>
            </a:extLst>
          </p:cNvPr>
          <p:cNvSpPr/>
          <p:nvPr/>
        </p:nvSpPr>
        <p:spPr>
          <a:xfrm>
            <a:off x="7426898" y="3107267"/>
            <a:ext cx="8111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ea typeface="MS PGothic"/>
                <a:cs typeface="Arial" panose="020B0604020202020204" pitchFamily="34" charset="0"/>
              </a:rPr>
              <a:t>System</a:t>
            </a:r>
            <a:endParaRPr lang="en" sz="1400" b="1" dirty="0">
              <a:ea typeface="MS PGothic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5E6847C-6A4E-E90A-81C5-627BCDE2EDE3}"/>
              </a:ext>
            </a:extLst>
          </p:cNvPr>
          <p:cNvGrpSpPr/>
          <p:nvPr/>
        </p:nvGrpSpPr>
        <p:grpSpPr>
          <a:xfrm>
            <a:off x="1162268" y="3566714"/>
            <a:ext cx="249599" cy="249599"/>
            <a:chOff x="1429044" y="4127102"/>
            <a:chExt cx="587240" cy="58724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47F1A42-9A99-FE30-5031-E3A922466000}"/>
                </a:ext>
              </a:extLst>
            </p:cNvPr>
            <p:cNvSpPr/>
            <p:nvPr/>
          </p:nvSpPr>
          <p:spPr>
            <a:xfrm>
              <a:off x="1429044" y="4127102"/>
              <a:ext cx="587240" cy="5872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/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10256113-C347-F742-F42E-A574A63EDBD0}"/>
                </a:ext>
              </a:extLst>
            </p:cNvPr>
            <p:cNvCxnSpPr>
              <a:cxnSpLocks/>
            </p:cNvCxnSpPr>
            <p:nvPr/>
          </p:nvCxnSpPr>
          <p:spPr>
            <a:xfrm>
              <a:off x="1710438" y="4420722"/>
              <a:ext cx="185713" cy="0"/>
            </a:xfrm>
            <a:prstGeom prst="straightConnector1">
              <a:avLst/>
            </a:prstGeom>
            <a:ln w="412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254FDDB-CCD9-DD8C-B3FC-CB64A69D85BE}"/>
              </a:ext>
            </a:extLst>
          </p:cNvPr>
          <p:cNvGrpSpPr/>
          <p:nvPr/>
        </p:nvGrpSpPr>
        <p:grpSpPr>
          <a:xfrm>
            <a:off x="2821365" y="3566714"/>
            <a:ext cx="249599" cy="249599"/>
            <a:chOff x="1429044" y="4127102"/>
            <a:chExt cx="587240" cy="58724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DA09803-3B0A-E720-AB54-663F34D3125E}"/>
                </a:ext>
              </a:extLst>
            </p:cNvPr>
            <p:cNvSpPr/>
            <p:nvPr/>
          </p:nvSpPr>
          <p:spPr>
            <a:xfrm>
              <a:off x="1429044" y="4127102"/>
              <a:ext cx="587240" cy="5872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/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940A50C5-7D2E-5F27-20BB-8F5D7E96EA8C}"/>
                </a:ext>
              </a:extLst>
            </p:cNvPr>
            <p:cNvCxnSpPr>
              <a:cxnSpLocks/>
            </p:cNvCxnSpPr>
            <p:nvPr/>
          </p:nvCxnSpPr>
          <p:spPr>
            <a:xfrm>
              <a:off x="1710438" y="4420722"/>
              <a:ext cx="185713" cy="0"/>
            </a:xfrm>
            <a:prstGeom prst="straightConnector1">
              <a:avLst/>
            </a:prstGeom>
            <a:ln w="412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133065C-DCE2-EAD1-26FD-1AF5CC4C99FD}"/>
              </a:ext>
            </a:extLst>
          </p:cNvPr>
          <p:cNvGrpSpPr/>
          <p:nvPr/>
        </p:nvGrpSpPr>
        <p:grpSpPr>
          <a:xfrm>
            <a:off x="4447798" y="3566714"/>
            <a:ext cx="249599" cy="249599"/>
            <a:chOff x="1429044" y="4127102"/>
            <a:chExt cx="587240" cy="58724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2F9B5B6-3CBF-7B91-0642-55F4123F10EB}"/>
                </a:ext>
              </a:extLst>
            </p:cNvPr>
            <p:cNvSpPr/>
            <p:nvPr/>
          </p:nvSpPr>
          <p:spPr>
            <a:xfrm>
              <a:off x="1429044" y="4127102"/>
              <a:ext cx="587240" cy="5872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/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EA7544E2-3980-2311-CF45-A2C4AF19C8DC}"/>
                </a:ext>
              </a:extLst>
            </p:cNvPr>
            <p:cNvCxnSpPr>
              <a:cxnSpLocks/>
            </p:cNvCxnSpPr>
            <p:nvPr/>
          </p:nvCxnSpPr>
          <p:spPr>
            <a:xfrm>
              <a:off x="1710438" y="4420722"/>
              <a:ext cx="185713" cy="0"/>
            </a:xfrm>
            <a:prstGeom prst="straightConnector1">
              <a:avLst/>
            </a:prstGeom>
            <a:ln w="412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FAF60DA-B448-AD61-D1D0-FBAFEAFAE265}"/>
              </a:ext>
            </a:extLst>
          </p:cNvPr>
          <p:cNvGrpSpPr/>
          <p:nvPr/>
        </p:nvGrpSpPr>
        <p:grpSpPr>
          <a:xfrm>
            <a:off x="6066736" y="3566714"/>
            <a:ext cx="249599" cy="249599"/>
            <a:chOff x="1429044" y="4127102"/>
            <a:chExt cx="587240" cy="58724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AE38BCD-A5F7-B223-5E1A-B57D437E6FA6}"/>
                </a:ext>
              </a:extLst>
            </p:cNvPr>
            <p:cNvSpPr/>
            <p:nvPr/>
          </p:nvSpPr>
          <p:spPr>
            <a:xfrm>
              <a:off x="1429044" y="4127102"/>
              <a:ext cx="587240" cy="5872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/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374D7562-60BF-FF09-9966-B3297700FD2A}"/>
                </a:ext>
              </a:extLst>
            </p:cNvPr>
            <p:cNvCxnSpPr>
              <a:cxnSpLocks/>
            </p:cNvCxnSpPr>
            <p:nvPr/>
          </p:nvCxnSpPr>
          <p:spPr>
            <a:xfrm>
              <a:off x="1710438" y="4420722"/>
              <a:ext cx="185713" cy="0"/>
            </a:xfrm>
            <a:prstGeom prst="straightConnector1">
              <a:avLst/>
            </a:prstGeom>
            <a:ln w="412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B0E44F8-7290-8A36-6BE3-B35BA2DC7A17}"/>
              </a:ext>
            </a:extLst>
          </p:cNvPr>
          <p:cNvGrpSpPr/>
          <p:nvPr/>
        </p:nvGrpSpPr>
        <p:grpSpPr>
          <a:xfrm>
            <a:off x="7708159" y="3566714"/>
            <a:ext cx="249599" cy="249599"/>
            <a:chOff x="1429044" y="4127102"/>
            <a:chExt cx="587240" cy="58724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7173AF24-9E51-83F6-E1F5-85548DA4C128}"/>
                </a:ext>
              </a:extLst>
            </p:cNvPr>
            <p:cNvSpPr/>
            <p:nvPr/>
          </p:nvSpPr>
          <p:spPr>
            <a:xfrm>
              <a:off x="1429044" y="4127102"/>
              <a:ext cx="587240" cy="5872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/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620EE983-429D-3B89-AA43-FD2F78DFB981}"/>
                </a:ext>
              </a:extLst>
            </p:cNvPr>
            <p:cNvCxnSpPr>
              <a:cxnSpLocks/>
            </p:cNvCxnSpPr>
            <p:nvPr/>
          </p:nvCxnSpPr>
          <p:spPr>
            <a:xfrm>
              <a:off x="1710438" y="4420722"/>
              <a:ext cx="185713" cy="0"/>
            </a:xfrm>
            <a:prstGeom prst="straightConnector1">
              <a:avLst/>
            </a:prstGeom>
            <a:ln w="412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03FAB94C-2739-4A71-D863-ADCB50D0D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0198" y="2367248"/>
            <a:ext cx="694911" cy="67135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7B2024A-77D8-3FB3-EAA2-4385090F5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739" y="2451100"/>
            <a:ext cx="456645" cy="53136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8A285C87-5C88-F760-A77C-B88BB376CA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8981" y="2536419"/>
            <a:ext cx="511647" cy="446051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8385B3C5-1414-80CB-C79B-6289ADDB6A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5074" y="2539622"/>
            <a:ext cx="442847" cy="442847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6978CD73-A9E0-39F6-9279-888122D673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5730" y="2362412"/>
            <a:ext cx="465740" cy="564262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3C7A21FC-659B-470D-9391-A72D8EFA40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2012" y="2536418"/>
            <a:ext cx="494393" cy="54528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CF7FC4C-BA0F-D6EE-CC3F-86DA3DCB3B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8891" y="2443551"/>
            <a:ext cx="713559" cy="55243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1E6B45C-2190-50A6-0066-E9FF0EC84A9A}"/>
              </a:ext>
            </a:extLst>
          </p:cNvPr>
          <p:cNvGrpSpPr/>
          <p:nvPr/>
        </p:nvGrpSpPr>
        <p:grpSpPr>
          <a:xfrm>
            <a:off x="4363795" y="0"/>
            <a:ext cx="4802978" cy="5715000"/>
            <a:chOff x="4363795" y="0"/>
            <a:chExt cx="4802978" cy="5715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EA44D68-6390-F306-B4A2-E0FE550E9C60}"/>
                </a:ext>
              </a:extLst>
            </p:cNvPr>
            <p:cNvSpPr/>
            <p:nvPr/>
          </p:nvSpPr>
          <p:spPr>
            <a:xfrm>
              <a:off x="4363795" y="0"/>
              <a:ext cx="4802978" cy="5715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24000" tIns="900000" rIns="468000" rtlCol="0" anchor="t" anchorCtr="0"/>
            <a:lstStyle/>
            <a:p>
              <a:pPr>
                <a:spcBef>
                  <a:spcPts val="600"/>
                </a:spcBef>
              </a:pPr>
              <a:r>
                <a:rPr lang="en-GB" sz="2200" b="1" dirty="0">
                  <a:solidFill>
                    <a:srgbClr val="76D1B8"/>
                  </a:solidFill>
                  <a:cs typeface="Arial"/>
                </a:rPr>
                <a:t>Staff</a:t>
              </a:r>
              <a:endParaRPr lang="en" sz="2200" b="1" dirty="0">
                <a:solidFill>
                  <a:srgbClr val="76D1B8"/>
                </a:solidFill>
                <a:cs typeface="Arial"/>
              </a:endParaRPr>
            </a:p>
            <a:p>
              <a:pPr>
                <a:spcBef>
                  <a:spcPts val="600"/>
                </a:spcBef>
              </a:pPr>
              <a:endParaRPr lang="en" sz="1000" b="1" dirty="0">
                <a:solidFill>
                  <a:srgbClr val="FF9C6B"/>
                </a:solidFill>
                <a:ea typeface="ＭＳ Ｐゴシック"/>
                <a:cs typeface="Arial"/>
              </a:endParaRPr>
            </a:p>
            <a:p>
              <a:pPr marL="249750" lvl="2" indent="-249750">
                <a:spcBef>
                  <a:spcPts val="1000"/>
                </a:spcBef>
                <a:buClr>
                  <a:srgbClr val="76D1B8"/>
                </a:buClr>
                <a:buFont typeface="Arial" panose="020B0604020202020204" pitchFamily="34" charset="0"/>
                <a:buChar char="•"/>
              </a:pPr>
              <a:r>
                <a:rPr lang="en-US" sz="1800" dirty="0">
                  <a:solidFill>
                    <a:schemeClr val="tx1"/>
                  </a:solidFill>
                  <a:ea typeface="MS PGothic"/>
                  <a:cs typeface="Arial"/>
                </a:rPr>
                <a:t>Experienced staff in midwifery, obstetrics, newborn and intensive care</a:t>
              </a:r>
            </a:p>
            <a:p>
              <a:pPr marL="249750" lvl="2" indent="-249750">
                <a:spcBef>
                  <a:spcPts val="1000"/>
                </a:spcBef>
                <a:buClr>
                  <a:srgbClr val="76D1B8"/>
                </a:buClr>
                <a:buFont typeface="Arial" panose="020B0604020202020204" pitchFamily="34" charset="0"/>
                <a:buChar char="•"/>
              </a:pPr>
              <a:r>
                <a:rPr lang="en-US" sz="1800" dirty="0">
                  <a:solidFill>
                    <a:schemeClr val="tx1"/>
                  </a:solidFill>
                  <a:ea typeface="MS PGothic"/>
                  <a:cs typeface="Arial"/>
                </a:rPr>
                <a:t>Ensure doctors and nurses are trained on FVD optimized supportive care, obstetric care, neonatal care</a:t>
              </a:r>
              <a:endParaRPr lang="fr-FR" sz="1800" dirty="0">
                <a:solidFill>
                  <a:schemeClr val="tx1"/>
                </a:solidFill>
                <a:ea typeface="MS PGothic"/>
                <a:cs typeface="Arial"/>
              </a:endParaRPr>
            </a:p>
            <a:p>
              <a:pPr marL="249750" lvl="2" indent="-249750">
                <a:spcBef>
                  <a:spcPts val="400"/>
                </a:spcBef>
                <a:buClr>
                  <a:srgbClr val="76D1B8"/>
                </a:buClr>
                <a:buFont typeface="Arial" panose="020B0604020202020204" pitchFamily="34" charset="0"/>
                <a:buChar char="•"/>
              </a:pPr>
              <a:endParaRPr lang="fr-FR" sz="1800" dirty="0">
                <a:solidFill>
                  <a:schemeClr val="tx1"/>
                </a:solidFill>
                <a:ea typeface="MS PGothic"/>
                <a:cs typeface="Arial"/>
              </a:endParaRPr>
            </a:p>
            <a:p>
              <a:pPr marL="249750" lvl="2" indent="-249750">
                <a:spcBef>
                  <a:spcPts val="400"/>
                </a:spcBef>
                <a:buClr>
                  <a:srgbClr val="76D1B8"/>
                </a:buClr>
                <a:buFont typeface="Arial" panose="020B0604020202020204" pitchFamily="34" charset="0"/>
                <a:buChar char="•"/>
              </a:pPr>
              <a:endParaRPr lang="fr-FR" sz="180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FAD5AC4-84AE-E016-C241-74C416399299}"/>
                </a:ext>
              </a:extLst>
            </p:cNvPr>
            <p:cNvGrpSpPr/>
            <p:nvPr/>
          </p:nvGrpSpPr>
          <p:grpSpPr>
            <a:xfrm>
              <a:off x="8437677" y="359998"/>
              <a:ext cx="339570" cy="339570"/>
              <a:chOff x="6055825" y="2829595"/>
              <a:chExt cx="248147" cy="248147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4ED0832-AF2B-62AE-0887-F5862509AF32}"/>
                  </a:ext>
                </a:extLst>
              </p:cNvPr>
              <p:cNvSpPr/>
              <p:nvPr/>
            </p:nvSpPr>
            <p:spPr>
              <a:xfrm>
                <a:off x="6055825" y="2829595"/>
                <a:ext cx="248147" cy="248147"/>
              </a:xfrm>
              <a:prstGeom prst="ellipse">
                <a:avLst/>
              </a:prstGeom>
              <a:solidFill>
                <a:srgbClr val="76D1B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latin typeface="Montserrat" pitchFamily="2" charset="77"/>
                  <a:ea typeface="DIN 2014" panose="020B0504020202020204" pitchFamily="34" charset="77"/>
                  <a:cs typeface="Arial" panose="020B0604020202020204" pitchFamily="34" charset="0"/>
                </a:endParaRP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94E9257D-7C91-946F-5513-2A22762F8F43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>
                <a:off x="6179899" y="2870773"/>
                <a:ext cx="0" cy="162000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4A080934-0D81-A1C8-DF38-39EC71428B29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179899" y="2870590"/>
                <a:ext cx="0" cy="162000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05297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205C"/>
      </a:dk1>
      <a:lt1>
        <a:srgbClr val="FFFFFF"/>
      </a:lt1>
      <a:dk2>
        <a:srgbClr val="000000"/>
      </a:dk2>
      <a:lt2>
        <a:srgbClr val="E7E6E6"/>
      </a:lt2>
      <a:accent1>
        <a:srgbClr val="009ADE"/>
      </a:accent1>
      <a:accent2>
        <a:srgbClr val="F2682A"/>
      </a:accent2>
      <a:accent3>
        <a:srgbClr val="A6228C"/>
      </a:accent3>
      <a:accent4>
        <a:srgbClr val="F4A81D"/>
      </a:accent4>
      <a:accent5>
        <a:srgbClr val="5B2C86"/>
      </a:accent5>
      <a:accent6>
        <a:srgbClr val="80BC00"/>
      </a:accent6>
      <a:hlink>
        <a:srgbClr val="009ADE"/>
      </a:hlink>
      <a:folHlink>
        <a:srgbClr val="00205C"/>
      </a:folHlink>
    </a:clrScheme>
    <a:fontScheme name="Office Theme">
      <a:majorFont>
        <a:latin typeface="Calibri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41232</TotalTime>
  <Words>2207</Words>
  <Application>Microsoft Macintosh PowerPoint</Application>
  <PresentationFormat>On-screen Show (16:10)</PresentationFormat>
  <Paragraphs>376</Paragraphs>
  <Slides>44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MS PGothic</vt:lpstr>
      <vt:lpstr>MS PGothic</vt:lpstr>
      <vt:lpstr>Arial</vt:lpstr>
      <vt:lpstr>Calibri</vt:lpstr>
      <vt:lpstr>Courier New</vt:lpstr>
      <vt:lpstr>Montserrat</vt:lpstr>
      <vt:lpstr>Times New Roman</vt:lpstr>
      <vt:lpstr>Office Theme</vt:lpstr>
      <vt:lpstr>Optimized supportive care for FVD: Care for special populations</vt:lpstr>
      <vt:lpstr>23.</vt:lpstr>
      <vt:lpstr>Life-saving management strategy for FVD patients: three key interventions</vt:lpstr>
      <vt:lpstr>Learning objectives</vt:lpstr>
      <vt:lpstr>1.Preparing the Treatment Centre  </vt:lpstr>
      <vt:lpstr>Preparing the Treatment Centre </vt:lpstr>
      <vt:lpstr>Preparing the Treatment Centre </vt:lpstr>
      <vt:lpstr>Preparing the Treatment Centre </vt:lpstr>
      <vt:lpstr>Preparing the Treatment Centre </vt:lpstr>
      <vt:lpstr>Preparing the Treatment Centre </vt:lpstr>
      <vt:lpstr>Preparing the Treatment Centre </vt:lpstr>
      <vt:lpstr>2.Essential newborn care </vt:lpstr>
      <vt:lpstr>Management of newborn and infants</vt:lpstr>
      <vt:lpstr>Resuscitation of newborn </vt:lpstr>
      <vt:lpstr>Resuscitation of newborn </vt:lpstr>
      <vt:lpstr>Resuscitation of newborn </vt:lpstr>
      <vt:lpstr>Resuscitation of newborn </vt:lpstr>
      <vt:lpstr>Resuscitation of newborn </vt:lpstr>
      <vt:lpstr>Essential Newborn Care</vt:lpstr>
      <vt:lpstr>Essential Newborn Care</vt:lpstr>
      <vt:lpstr>Essential Newborn Care</vt:lpstr>
      <vt:lpstr>Re-assess and monitor</vt:lpstr>
      <vt:lpstr>Re-assess and monitor</vt:lpstr>
      <vt:lpstr>Re-assess and monitor</vt:lpstr>
      <vt:lpstr>Re-assess and monitor</vt:lpstr>
      <vt:lpstr>Re-assess and monitor</vt:lpstr>
      <vt:lpstr>Re-assess and monitor</vt:lpstr>
      <vt:lpstr>Re-assessment and monitoring</vt:lpstr>
      <vt:lpstr>Re-assessment and monitoring</vt:lpstr>
      <vt:lpstr>Re-assessment and monitoring</vt:lpstr>
      <vt:lpstr>Reassess, monitor, and treat</vt:lpstr>
      <vt:lpstr>Reassess, monitor, and treat</vt:lpstr>
      <vt:lpstr>Reassess, monitor, and treat</vt:lpstr>
      <vt:lpstr>Reassess, monitor, and treat</vt:lpstr>
      <vt:lpstr>Preparing for discharge</vt:lpstr>
      <vt:lpstr>Preparing for discharge</vt:lpstr>
      <vt:lpstr>Famiy Centred Care </vt:lpstr>
      <vt:lpstr>Famiy Centred Care </vt:lpstr>
      <vt:lpstr>PowerPoint Presentation</vt:lpstr>
      <vt:lpstr>Knowledge check</vt:lpstr>
      <vt:lpstr>Knowledge check</vt:lpstr>
      <vt:lpstr>Knowledge check</vt:lpstr>
      <vt:lpstr>Knowledge check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Beardsall</dc:creator>
  <cp:lastModifiedBy>Alessia Raiti</cp:lastModifiedBy>
  <cp:revision>2057</cp:revision>
  <dcterms:created xsi:type="dcterms:W3CDTF">2022-11-29T10:35:11Z</dcterms:created>
  <dcterms:modified xsi:type="dcterms:W3CDTF">2024-01-26T10:55:04Z</dcterms:modified>
</cp:coreProperties>
</file>